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51"/>
  </p:notesMasterIdLst>
  <p:sldIdLst>
    <p:sldId id="256" r:id="rId2"/>
    <p:sldId id="257" r:id="rId3"/>
    <p:sldId id="258" r:id="rId4"/>
    <p:sldId id="262" r:id="rId5"/>
    <p:sldId id="259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260" r:id="rId14"/>
    <p:sldId id="261" r:id="rId15"/>
    <p:sldId id="263" r:id="rId16"/>
    <p:sldId id="264" r:id="rId17"/>
    <p:sldId id="265" r:id="rId18"/>
    <p:sldId id="266" r:id="rId19"/>
    <p:sldId id="267" r:id="rId20"/>
    <p:sldId id="268" r:id="rId21"/>
    <p:sldId id="270" r:id="rId22"/>
    <p:sldId id="269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</p:sldIdLst>
  <p:sldSz cx="12192000" cy="6858000"/>
  <p:notesSz cx="6858000" cy="9144000"/>
  <p:embeddedFontLs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Franklin Gothic Demi" panose="020B0703020102020204" pitchFamily="34" charset="0"/>
      <p:regular r:id="rId56"/>
      <p: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A0000"/>
    <a:srgbClr val="6C2E6D"/>
    <a:srgbClr val="450F39"/>
    <a:srgbClr val="133926"/>
    <a:srgbClr val="51C3F9"/>
    <a:srgbClr val="000000"/>
    <a:srgbClr val="033F5D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71713" autoAdjust="0"/>
  </p:normalViewPr>
  <p:slideViewPr>
    <p:cSldViewPr snapToGrid="0">
      <p:cViewPr varScale="1">
        <p:scale>
          <a:sx n="48" d="100"/>
          <a:sy n="48" d="100"/>
        </p:scale>
        <p:origin x="14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As profecias apocalípticas têm algumas diferenças com as profecias clássicas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78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488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importância do estudo do livro de Daniel é vital para ter uma geração forte de cristãos adventistas. Uma das consequências de enfraquecimento da geração moderna, é o rechaço da "firme palavra de profecia" de Daniel e Apocalipse que gera confusão e angústia do povo (Luc. 21.25-26) para 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-profecias que aparecem de tempos em tempos anunciando um desastre terrestre ou celeste, ou o fim do mundo em momentos diferentes.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5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80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 isso ressalta a importância do conflito que opôs Daniel na Babilônia histórica com os falsos profetas, e a validade de uma nova Babilônia com os falsos profetas modernos que violam as deslumbrantes profecias de Daniel.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74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C45B783B-74C4-4A13-BBE0-B5D5C16A0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7C254E-5D5A-4927-8FFD-9E6E2C7B98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52274" y="2825674"/>
            <a:ext cx="6487451" cy="924340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anchor="ctr">
            <a:noAutofit/>
          </a:bodyPr>
          <a:lstStyle>
            <a:lvl1pPr marL="0" indent="0" algn="ctr">
              <a:buNone/>
              <a:defRPr sz="6000" i="1" cap="none" baseline="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Capítulo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7467600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9900" y="6018661"/>
            <a:ext cx="7556500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9939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67301"/>
            <a:ext cx="12191999" cy="133350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2"/>
            <a:ext cx="4470399" cy="3756438"/>
          </a:xfrm>
          <a:prstGeom prst="octagon">
            <a:avLst/>
          </a:prstGeom>
          <a:solidFill>
            <a:srgbClr val="51C3F9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95969" y="2257349"/>
            <a:ext cx="4211732" cy="3956201"/>
          </a:xfrm>
          <a:prstGeom prst="ellipse">
            <a:avLst/>
          </a:prstGeom>
          <a:solidFill>
            <a:schemeClr val="accent4">
              <a:lumMod val="75000"/>
              <a:alpha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90200" y="0"/>
            <a:ext cx="1736893" cy="1612900"/>
          </a:xfrm>
          <a:custGeom>
            <a:avLst/>
            <a:gdLst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2120900 h 2120900"/>
              <a:gd name="connsiteX4" fmla="*/ 0 w 2006600"/>
              <a:gd name="connsiteY4" fmla="*/ 0 h 2120900"/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2120900 h 2120900"/>
              <a:gd name="connsiteX4" fmla="*/ 0 w 2006600"/>
              <a:gd name="connsiteY4" fmla="*/ 0 h 2120900"/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0 h 2120900"/>
              <a:gd name="connsiteX0" fmla="*/ 0 w 2006600"/>
              <a:gd name="connsiteY0" fmla="*/ 0 h 1743828"/>
              <a:gd name="connsiteX1" fmla="*/ 2006600 w 2006600"/>
              <a:gd name="connsiteY1" fmla="*/ 0 h 1743828"/>
              <a:gd name="connsiteX2" fmla="*/ 1987746 w 2006600"/>
              <a:gd name="connsiteY2" fmla="*/ 1743828 h 1743828"/>
              <a:gd name="connsiteX3" fmla="*/ 0 w 2006600"/>
              <a:gd name="connsiteY3" fmla="*/ 0 h 1743828"/>
              <a:gd name="connsiteX0" fmla="*/ 0 w 2048724"/>
              <a:gd name="connsiteY0" fmla="*/ 0 h 1715702"/>
              <a:gd name="connsiteX1" fmla="*/ 2006600 w 2048724"/>
              <a:gd name="connsiteY1" fmla="*/ 0 h 1715702"/>
              <a:gd name="connsiteX2" fmla="*/ 2048724 w 2048724"/>
              <a:gd name="connsiteY2" fmla="*/ 1715702 h 1715702"/>
              <a:gd name="connsiteX3" fmla="*/ 0 w 2048724"/>
              <a:gd name="connsiteY3" fmla="*/ 0 h 171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8724" h="1715702">
                <a:moveTo>
                  <a:pt x="0" y="0"/>
                </a:moveTo>
                <a:lnTo>
                  <a:pt x="2006600" y="0"/>
                </a:lnTo>
                <a:lnTo>
                  <a:pt x="2048724" y="17157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 rIns="216000">
            <a:normAutofit/>
          </a:bodyPr>
          <a:lstStyle>
            <a:lvl1pPr marL="0" indent="0" algn="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7972" y="5244662"/>
            <a:ext cx="10152993" cy="1309065"/>
          </a:xfrm>
          <a:custGeom>
            <a:avLst/>
            <a:gdLst>
              <a:gd name="connsiteX0" fmla="*/ 0 w 4635061"/>
              <a:gd name="connsiteY0" fmla="*/ 0 h 3993932"/>
              <a:gd name="connsiteX1" fmla="*/ 4635061 w 4635061"/>
              <a:gd name="connsiteY1" fmla="*/ 0 h 3993932"/>
              <a:gd name="connsiteX2" fmla="*/ 4635061 w 4635061"/>
              <a:gd name="connsiteY2" fmla="*/ 3993932 h 3993932"/>
              <a:gd name="connsiteX3" fmla="*/ 0 w 4635061"/>
              <a:gd name="connsiteY3" fmla="*/ 3993932 h 3993932"/>
              <a:gd name="connsiteX4" fmla="*/ 0 w 4635061"/>
              <a:gd name="connsiteY4" fmla="*/ 0 h 3993932"/>
              <a:gd name="connsiteX0" fmla="*/ 0 w 5696606"/>
              <a:gd name="connsiteY0" fmla="*/ 94593 h 4088525"/>
              <a:gd name="connsiteX1" fmla="*/ 5696606 w 5696606"/>
              <a:gd name="connsiteY1" fmla="*/ 0 h 4088525"/>
              <a:gd name="connsiteX2" fmla="*/ 4635061 w 5696606"/>
              <a:gd name="connsiteY2" fmla="*/ 4088525 h 4088525"/>
              <a:gd name="connsiteX3" fmla="*/ 0 w 5696606"/>
              <a:gd name="connsiteY3" fmla="*/ 4088525 h 4088525"/>
              <a:gd name="connsiteX4" fmla="*/ 0 w 5696606"/>
              <a:gd name="connsiteY4" fmla="*/ 94593 h 4088525"/>
              <a:gd name="connsiteX0" fmla="*/ 0 w 5812219"/>
              <a:gd name="connsiteY0" fmla="*/ 94593 h 4088525"/>
              <a:gd name="connsiteX1" fmla="*/ 5696606 w 5812219"/>
              <a:gd name="connsiteY1" fmla="*/ 0 h 4088525"/>
              <a:gd name="connsiteX2" fmla="*/ 5812219 w 5812219"/>
              <a:gd name="connsiteY2" fmla="*/ 2469932 h 4088525"/>
              <a:gd name="connsiteX3" fmla="*/ 0 w 5812219"/>
              <a:gd name="connsiteY3" fmla="*/ 4088525 h 4088525"/>
              <a:gd name="connsiteX4" fmla="*/ 0 w 5812219"/>
              <a:gd name="connsiteY4" fmla="*/ 94593 h 4088525"/>
              <a:gd name="connsiteX0" fmla="*/ 0 w 5812219"/>
              <a:gd name="connsiteY0" fmla="*/ 94593 h 3150466"/>
              <a:gd name="connsiteX1" fmla="*/ 5696606 w 5812219"/>
              <a:gd name="connsiteY1" fmla="*/ 0 h 3150466"/>
              <a:gd name="connsiteX2" fmla="*/ 5812219 w 5812219"/>
              <a:gd name="connsiteY2" fmla="*/ 2469932 h 3150466"/>
              <a:gd name="connsiteX3" fmla="*/ 74663 w 5812219"/>
              <a:gd name="connsiteY3" fmla="*/ 3150466 h 3150466"/>
              <a:gd name="connsiteX4" fmla="*/ 0 w 5812219"/>
              <a:gd name="connsiteY4" fmla="*/ 94593 h 3150466"/>
              <a:gd name="connsiteX0" fmla="*/ 0 w 5869652"/>
              <a:gd name="connsiteY0" fmla="*/ 0 h 3339060"/>
              <a:gd name="connsiteX1" fmla="*/ 5754039 w 5869652"/>
              <a:gd name="connsiteY1" fmla="*/ 188594 h 3339060"/>
              <a:gd name="connsiteX2" fmla="*/ 5869652 w 5869652"/>
              <a:gd name="connsiteY2" fmla="*/ 2658526 h 3339060"/>
              <a:gd name="connsiteX3" fmla="*/ 132096 w 5869652"/>
              <a:gd name="connsiteY3" fmla="*/ 3339060 h 3339060"/>
              <a:gd name="connsiteX4" fmla="*/ 0 w 5869652"/>
              <a:gd name="connsiteY4" fmla="*/ 0 h 3339060"/>
              <a:gd name="connsiteX0" fmla="*/ 0 w 5754039"/>
              <a:gd name="connsiteY0" fmla="*/ 0 h 3339060"/>
              <a:gd name="connsiteX1" fmla="*/ 5754039 w 5754039"/>
              <a:gd name="connsiteY1" fmla="*/ 188594 h 3339060"/>
              <a:gd name="connsiteX2" fmla="*/ 5369985 w 5754039"/>
              <a:gd name="connsiteY2" fmla="*/ 3030211 h 3339060"/>
              <a:gd name="connsiteX3" fmla="*/ 132096 w 5754039"/>
              <a:gd name="connsiteY3" fmla="*/ 3339060 h 3339060"/>
              <a:gd name="connsiteX4" fmla="*/ 0 w 5754039"/>
              <a:gd name="connsiteY4" fmla="*/ 0 h 3339060"/>
              <a:gd name="connsiteX0" fmla="*/ 0 w 5564510"/>
              <a:gd name="connsiteY0" fmla="*/ 0 h 3339060"/>
              <a:gd name="connsiteX1" fmla="*/ 5564510 w 5564510"/>
              <a:gd name="connsiteY1" fmla="*/ 825766 h 3339060"/>
              <a:gd name="connsiteX2" fmla="*/ 5369985 w 5564510"/>
              <a:gd name="connsiteY2" fmla="*/ 3030211 h 3339060"/>
              <a:gd name="connsiteX3" fmla="*/ 132096 w 5564510"/>
              <a:gd name="connsiteY3" fmla="*/ 3339060 h 3339060"/>
              <a:gd name="connsiteX4" fmla="*/ 0 w 5564510"/>
              <a:gd name="connsiteY4" fmla="*/ 0 h 3339060"/>
              <a:gd name="connsiteX0" fmla="*/ 0 w 5501334"/>
              <a:gd name="connsiteY0" fmla="*/ 0 h 2648789"/>
              <a:gd name="connsiteX1" fmla="*/ 5501334 w 5501334"/>
              <a:gd name="connsiteY1" fmla="*/ 135495 h 2648789"/>
              <a:gd name="connsiteX2" fmla="*/ 5306809 w 5501334"/>
              <a:gd name="connsiteY2" fmla="*/ 2339940 h 2648789"/>
              <a:gd name="connsiteX3" fmla="*/ 68920 w 5501334"/>
              <a:gd name="connsiteY3" fmla="*/ 2648789 h 2648789"/>
              <a:gd name="connsiteX4" fmla="*/ 0 w 5501334"/>
              <a:gd name="connsiteY4" fmla="*/ 0 h 2648789"/>
              <a:gd name="connsiteX0" fmla="*/ 0 w 5501334"/>
              <a:gd name="connsiteY0" fmla="*/ 0 h 2542594"/>
              <a:gd name="connsiteX1" fmla="*/ 5501334 w 5501334"/>
              <a:gd name="connsiteY1" fmla="*/ 135495 h 2542594"/>
              <a:gd name="connsiteX2" fmla="*/ 5306809 w 5501334"/>
              <a:gd name="connsiteY2" fmla="*/ 2339940 h 2542594"/>
              <a:gd name="connsiteX3" fmla="*/ 384802 w 5501334"/>
              <a:gd name="connsiteY3" fmla="*/ 2542594 h 2542594"/>
              <a:gd name="connsiteX4" fmla="*/ 0 w 5501334"/>
              <a:gd name="connsiteY4" fmla="*/ 0 h 2542594"/>
              <a:gd name="connsiteX0" fmla="*/ 0 w 5501334"/>
              <a:gd name="connsiteY0" fmla="*/ 0 h 2471796"/>
              <a:gd name="connsiteX1" fmla="*/ 5501334 w 5501334"/>
              <a:gd name="connsiteY1" fmla="*/ 135495 h 2471796"/>
              <a:gd name="connsiteX2" fmla="*/ 5306809 w 5501334"/>
              <a:gd name="connsiteY2" fmla="*/ 2339940 h 2471796"/>
              <a:gd name="connsiteX3" fmla="*/ 183787 w 5501334"/>
              <a:gd name="connsiteY3" fmla="*/ 2471796 h 2471796"/>
              <a:gd name="connsiteX4" fmla="*/ 0 w 5501334"/>
              <a:gd name="connsiteY4" fmla="*/ 0 h 2471796"/>
              <a:gd name="connsiteX0" fmla="*/ 0 w 5501334"/>
              <a:gd name="connsiteY0" fmla="*/ 0 h 2499233"/>
              <a:gd name="connsiteX1" fmla="*/ 5501334 w 5501334"/>
              <a:gd name="connsiteY1" fmla="*/ 135495 h 2499233"/>
              <a:gd name="connsiteX2" fmla="*/ 5387215 w 5501334"/>
              <a:gd name="connsiteY2" fmla="*/ 2499233 h 2499233"/>
              <a:gd name="connsiteX3" fmla="*/ 183787 w 5501334"/>
              <a:gd name="connsiteY3" fmla="*/ 2471796 h 2499233"/>
              <a:gd name="connsiteX4" fmla="*/ 0 w 5501334"/>
              <a:gd name="connsiteY4" fmla="*/ 0 h 249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1334" h="2499233">
                <a:moveTo>
                  <a:pt x="0" y="0"/>
                </a:moveTo>
                <a:lnTo>
                  <a:pt x="5501334" y="135495"/>
                </a:lnTo>
                <a:lnTo>
                  <a:pt x="5387215" y="2499233"/>
                </a:lnTo>
                <a:lnTo>
                  <a:pt x="183787" y="247179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7000">
                <a:srgbClr val="033F5D">
                  <a:alpha val="54000"/>
                </a:srgbClr>
              </a:gs>
              <a:gs pos="0">
                <a:schemeClr val="accent6">
                  <a:alpha val="55000"/>
                </a:schemeClr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latin typeface="Franklin Gothic Demi" panose="020B07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569" y="832514"/>
            <a:ext cx="6226517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2900" y="0"/>
            <a:ext cx="9309100" cy="6858000"/>
          </a:xfrm>
          <a:prstGeom prst="parallelogram">
            <a:avLst/>
          </a:prstGeom>
          <a:solidFill>
            <a:srgbClr val="450F39">
              <a:alpha val="69000"/>
            </a:srgbClr>
          </a:solidFill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8179" y="245612"/>
            <a:ext cx="8673721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7001" y="6100548"/>
            <a:ext cx="8724900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3759200"/>
            <a:ext cx="10960100" cy="20574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6032500"/>
            <a:ext cx="10960099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51" r:id="rId17"/>
    <p:sldLayoutId id="2147483664" r:id="rId18"/>
    <p:sldLayoutId id="2147483668" r:id="rId19"/>
    <p:sldLayoutId id="2147483667" r:id="rId20"/>
    <p:sldLayoutId id="2147483665" r:id="rId21"/>
    <p:sldLayoutId id="2147483666" r:id="rId22"/>
    <p:sldLayoutId id="2147483662" r:id="rId2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 cap="all" baseline="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2E3E1342-8946-47E5-B415-F43FBB886F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F72CAA-6256-477F-9566-B0FA198DF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4436" y="0"/>
            <a:ext cx="5387008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pt-BR" sz="3600" dirty="0"/>
              <a:t>Mas, as profecias apocalípticas de Daniel foram realizadas de forma matemática para mais de 2.500 anos e tem muito a dizer sobre o fim do mundo e o início de um mundo eterno</a:t>
            </a:r>
            <a:r>
              <a:rPr lang="pt-B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0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D68FD2A-40BB-4147-B178-80C4325867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3D48ED-3B90-4238-B6B1-B74386410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531" y="1082259"/>
            <a:ext cx="5131146" cy="5212524"/>
          </a:xfrm>
          <a:prstGeom prst="ellipse">
            <a:avLst/>
          </a:prstGeom>
          <a:solidFill>
            <a:schemeClr val="tx1">
              <a:alpha val="69804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pt-BR" dirty="0"/>
              <a:t>os "videntes" modernos têm muitos elementos em comum com os "videntes" de Babilônia, e curiosamente, eles também falharam no passado</a:t>
            </a:r>
          </a:p>
        </p:txBody>
      </p:sp>
    </p:spTree>
    <p:extLst>
      <p:ext uri="{BB962C8B-B14F-4D97-AF65-F5344CB8AC3E}">
        <p14:creationId xmlns:p14="http://schemas.microsoft.com/office/powerpoint/2010/main" val="17315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BACBDD2-49C7-4D0C-9FCD-7E07887901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b="804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B9591F-E2F7-4F8E-9A1B-2E81FCBDD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5358" y="-1"/>
            <a:ext cx="4903304" cy="6858000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pt-BR" sz="3200" dirty="0"/>
              <a:t>Por fim, as tentativas genuínas de interpretar as profecias de Daniel dentro do Cristianismo também nos alertam sobre colocar datas exatas para o fim do mundo</a:t>
            </a:r>
            <a:r>
              <a:rPr lang="pt-BR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19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50183BA-CF86-4979-9EDF-744125325B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3D7856-53F4-4600-BDF9-6595AE1AE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8100" y="0"/>
            <a:ext cx="4533900" cy="4127500"/>
          </a:xfrm>
          <a:prstGeom prst="teardrop">
            <a:avLst/>
          </a:prstGeom>
          <a:solidFill>
            <a:srgbClr val="9A0000">
              <a:alpha val="69804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pt-BR" sz="4000" dirty="0"/>
              <a:t>Ele é a chave da interpretação profética do livro de Apocalipse do Novo Testamento</a:t>
            </a:r>
          </a:p>
        </p:txBody>
      </p:sp>
    </p:spTree>
    <p:extLst>
      <p:ext uri="{BB962C8B-B14F-4D97-AF65-F5344CB8AC3E}">
        <p14:creationId xmlns:p14="http://schemas.microsoft.com/office/powerpoint/2010/main" val="18220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2A7D559-8DA8-4B06-9F84-9DDCF504FB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BA05EA-B421-4DBD-9896-163C50A52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711701"/>
            <a:ext cx="12191999" cy="1689100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Onde história e profecia se </a:t>
            </a:r>
            <a:br>
              <a:rPr lang="pt-BR" dirty="0"/>
            </a:br>
            <a:r>
              <a:rPr lang="pt-BR" dirty="0"/>
              <a:t>misturam para confirmar a soberania </a:t>
            </a:r>
            <a:br>
              <a:rPr lang="pt-BR" dirty="0"/>
            </a:br>
            <a:r>
              <a:rPr lang="pt-BR" dirty="0"/>
              <a:t>divina na história humana.</a:t>
            </a:r>
          </a:p>
        </p:txBody>
      </p:sp>
    </p:spTree>
    <p:extLst>
      <p:ext uri="{BB962C8B-B14F-4D97-AF65-F5344CB8AC3E}">
        <p14:creationId xmlns:p14="http://schemas.microsoft.com/office/powerpoint/2010/main" val="34594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E46B14D-9117-441F-9B5B-4BA27DBA62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00B801-6FED-4CF9-9084-12B54C82D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/>
              <a:t>O cenário é o cativeiro babilônico do povo de Israel que ocorreu em 605 a.C.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41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D648FAD-307B-427D-991F-DDCEA37F7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9" y="787014"/>
            <a:ext cx="7442579" cy="6070986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5C94FC-0F5B-47D1-999E-41EEFCC92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4200" y="-2"/>
            <a:ext cx="6654800" cy="6858001"/>
          </a:xfrm>
          <a:prstGeom prst="parallelogram">
            <a:avLst/>
          </a:prstGeom>
          <a:solidFill>
            <a:srgbClr val="7030A0">
              <a:alpha val="69804"/>
            </a:srgbClr>
          </a:solidFill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pt-BR" dirty="0"/>
              <a:t>onde Daniel e seus amigos são protagonistas de histórias fascinantes que revelam como Deus dirige a história do seu povo.</a:t>
            </a:r>
          </a:p>
        </p:txBody>
      </p:sp>
    </p:spTree>
    <p:extLst>
      <p:ext uri="{BB962C8B-B14F-4D97-AF65-F5344CB8AC3E}">
        <p14:creationId xmlns:p14="http://schemas.microsoft.com/office/powerpoint/2010/main" val="27622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59D3AB5-8669-4773-A953-76F8A5AA17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6" b="22576"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BF7577-A299-4B52-ABF1-9E004F72A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1" y="850900"/>
            <a:ext cx="4343399" cy="4241800"/>
          </a:xfrm>
          <a:solidFill>
            <a:srgbClr val="FF6600">
              <a:alpha val="69804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pt-BR" dirty="0"/>
              <a:t>Um estadista que recebe um chamado </a:t>
            </a:r>
            <a:br>
              <a:rPr lang="pt-BR" dirty="0"/>
            </a:br>
            <a:r>
              <a:rPr lang="pt-BR" dirty="0"/>
              <a:t>para ser o porta voz de Deus</a:t>
            </a:r>
          </a:p>
        </p:txBody>
      </p:sp>
    </p:spTree>
    <p:extLst>
      <p:ext uri="{BB962C8B-B14F-4D97-AF65-F5344CB8AC3E}">
        <p14:creationId xmlns:p14="http://schemas.microsoft.com/office/powerpoint/2010/main" val="23517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B41603A9-953C-461F-AFAE-C5002AF666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FDA9FE-96B0-4461-8680-B3B703D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67300"/>
            <a:ext cx="12191999" cy="1523999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Daniel revela profecias que revelam em detalhes a história de reinos e nações marca com precisão a vinda e morte do Messias.</a:t>
            </a:r>
          </a:p>
        </p:txBody>
      </p:sp>
    </p:spTree>
    <p:extLst>
      <p:ext uri="{BB962C8B-B14F-4D97-AF65-F5344CB8AC3E}">
        <p14:creationId xmlns:p14="http://schemas.microsoft.com/office/powerpoint/2010/main" val="15909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5360CC7-06AD-4AC1-9CDC-CF6647586E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1" b="1023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713115-AF97-47BB-A946-8F7229685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E este incrível revela o cuidado de Deus para com os jovens e para cada um de nós individualmente. </a:t>
            </a:r>
          </a:p>
        </p:txBody>
      </p:sp>
    </p:spTree>
    <p:extLst>
      <p:ext uri="{BB962C8B-B14F-4D97-AF65-F5344CB8AC3E}">
        <p14:creationId xmlns:p14="http://schemas.microsoft.com/office/powerpoint/2010/main" val="34207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ço Reservado para Imagem 28">
            <a:extLst>
              <a:ext uri="{FF2B5EF4-FFF2-40B4-BE49-F238E27FC236}">
                <a16:creationId xmlns:a16="http://schemas.microsoft.com/office/drawing/2014/main" id="{EBA1C86F-DF33-48C8-96AC-86E5651F87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Subtítulo 6">
            <a:extLst>
              <a:ext uri="{FF2B5EF4-FFF2-40B4-BE49-F238E27FC236}">
                <a16:creationId xmlns:a16="http://schemas.microsoft.com/office/drawing/2014/main" id="{014D0682-875F-4D59-8F6E-5D5AEA27E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7325" y="1984742"/>
            <a:ext cx="6487451" cy="924340"/>
          </a:xfrm>
        </p:spPr>
        <p:txBody>
          <a:bodyPr/>
          <a:lstStyle/>
          <a:p>
            <a:r>
              <a:rPr lang="pt-BR" dirty="0"/>
              <a:t>Daniel 1</a:t>
            </a:r>
          </a:p>
        </p:txBody>
      </p:sp>
      <p:sp>
        <p:nvSpPr>
          <p:cNvPr id="18" name="Forma em L 17">
            <a:extLst>
              <a:ext uri="{FF2B5EF4-FFF2-40B4-BE49-F238E27FC236}">
                <a16:creationId xmlns:a16="http://schemas.microsoft.com/office/drawing/2014/main" id="{D8532957-CDD0-4EB4-A924-7596981585E1}"/>
              </a:ext>
            </a:extLst>
          </p:cNvPr>
          <p:cNvSpPr/>
          <p:nvPr/>
        </p:nvSpPr>
        <p:spPr>
          <a:xfrm rot="5400000">
            <a:off x="8178798" y="355602"/>
            <a:ext cx="2209804" cy="4648200"/>
          </a:xfrm>
          <a:prstGeom prst="corner">
            <a:avLst>
              <a:gd name="adj1" fmla="val 1571"/>
              <a:gd name="adj2" fmla="val 1772"/>
            </a:avLst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Forma em L 18">
            <a:extLst>
              <a:ext uri="{FF2B5EF4-FFF2-40B4-BE49-F238E27FC236}">
                <a16:creationId xmlns:a16="http://schemas.microsoft.com/office/drawing/2014/main" id="{DEF0F1C0-F9CF-4F01-8235-27C4C39A3C35}"/>
              </a:ext>
            </a:extLst>
          </p:cNvPr>
          <p:cNvSpPr/>
          <p:nvPr/>
        </p:nvSpPr>
        <p:spPr>
          <a:xfrm rot="16200000">
            <a:off x="7524748" y="146044"/>
            <a:ext cx="2209805" cy="3771901"/>
          </a:xfrm>
          <a:prstGeom prst="corner">
            <a:avLst>
              <a:gd name="adj1" fmla="val 2080"/>
              <a:gd name="adj2" fmla="val 1605"/>
            </a:avLst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478E941-1289-48E3-9C4E-0FA8AB2C1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/>
              <a:t>I. O Cuidado de Deus por seu povo.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10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6D623D-AA79-4047-AC61-9C16B46EDA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/>
              <a:t>No ano terceiro do reinado de Jeoaquim, rei de Judá, veio Nabucodonosor, rei da Babilônia, a Jerusalém e a sitiou. O Senhor lhe entregou nas mãos a Jeoaquim, rei de Judá, e alguns dos utensílios da Casa de Deus; a estes, levou-os para a terra de Sinar, para a casa do seu deus, e os pôs na casa do tesouro do seu deus.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74D3186-7D08-4897-A24B-7F7ABE330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Daniel 1:1-2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22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1F8B11F-D837-48D4-82D4-446D7B4EF1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" b="1147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942BB0-87D9-4400-ACEC-8075E8544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818" y="1384301"/>
            <a:ext cx="6066282" cy="4775200"/>
          </a:xfrm>
          <a:custGeom>
            <a:avLst/>
            <a:gdLst>
              <a:gd name="connsiteX0" fmla="*/ 0 w 4470399"/>
              <a:gd name="connsiteY0" fmla="*/ 1878219 h 3756438"/>
              <a:gd name="connsiteX1" fmla="*/ 2235200 w 4470399"/>
              <a:gd name="connsiteY1" fmla="*/ 0 h 3756438"/>
              <a:gd name="connsiteX2" fmla="*/ 4470400 w 4470399"/>
              <a:gd name="connsiteY2" fmla="*/ 1878219 h 3756438"/>
              <a:gd name="connsiteX3" fmla="*/ 2235200 w 4470399"/>
              <a:gd name="connsiteY3" fmla="*/ 3756438 h 3756438"/>
              <a:gd name="connsiteX4" fmla="*/ 0 w 4470399"/>
              <a:gd name="connsiteY4" fmla="*/ 1878219 h 3756438"/>
              <a:gd name="connsiteX0" fmla="*/ 95033 w 4565433"/>
              <a:gd name="connsiteY0" fmla="*/ 2185434 h 4063653"/>
              <a:gd name="connsiteX1" fmla="*/ 603032 w 4565433"/>
              <a:gd name="connsiteY1" fmla="*/ 190153 h 4063653"/>
              <a:gd name="connsiteX2" fmla="*/ 2330233 w 4565433"/>
              <a:gd name="connsiteY2" fmla="*/ 307215 h 4063653"/>
              <a:gd name="connsiteX3" fmla="*/ 4565433 w 4565433"/>
              <a:gd name="connsiteY3" fmla="*/ 2185434 h 4063653"/>
              <a:gd name="connsiteX4" fmla="*/ 2330233 w 4565433"/>
              <a:gd name="connsiteY4" fmla="*/ 4063653 h 4063653"/>
              <a:gd name="connsiteX5" fmla="*/ 95033 w 4565433"/>
              <a:gd name="connsiteY5" fmla="*/ 2185434 h 4063653"/>
              <a:gd name="connsiteX0" fmla="*/ 95033 w 4727258"/>
              <a:gd name="connsiteY0" fmla="*/ 2185434 h 4209693"/>
              <a:gd name="connsiteX1" fmla="*/ 603032 w 4727258"/>
              <a:gd name="connsiteY1" fmla="*/ 190153 h 4209693"/>
              <a:gd name="connsiteX2" fmla="*/ 2330233 w 4727258"/>
              <a:gd name="connsiteY2" fmla="*/ 307215 h 4209693"/>
              <a:gd name="connsiteX3" fmla="*/ 4565433 w 4727258"/>
              <a:gd name="connsiteY3" fmla="*/ 2185434 h 4209693"/>
              <a:gd name="connsiteX4" fmla="*/ 4400332 w 4727258"/>
              <a:gd name="connsiteY4" fmla="*/ 3873154 h 4209693"/>
              <a:gd name="connsiteX5" fmla="*/ 2330233 w 4727258"/>
              <a:gd name="connsiteY5" fmla="*/ 4063653 h 4209693"/>
              <a:gd name="connsiteX6" fmla="*/ 95033 w 4727258"/>
              <a:gd name="connsiteY6" fmla="*/ 2185434 h 4209693"/>
              <a:gd name="connsiteX0" fmla="*/ 95033 w 5317621"/>
              <a:gd name="connsiteY0" fmla="*/ 2148257 h 4172516"/>
              <a:gd name="connsiteX1" fmla="*/ 603032 w 5317621"/>
              <a:gd name="connsiteY1" fmla="*/ 152976 h 4172516"/>
              <a:gd name="connsiteX2" fmla="*/ 2330233 w 5317621"/>
              <a:gd name="connsiteY2" fmla="*/ 270038 h 4172516"/>
              <a:gd name="connsiteX3" fmla="*/ 5263933 w 5317621"/>
              <a:gd name="connsiteY3" fmla="*/ 1335457 h 4172516"/>
              <a:gd name="connsiteX4" fmla="*/ 4400332 w 5317621"/>
              <a:gd name="connsiteY4" fmla="*/ 3835977 h 4172516"/>
              <a:gd name="connsiteX5" fmla="*/ 2330233 w 5317621"/>
              <a:gd name="connsiteY5" fmla="*/ 4026476 h 4172516"/>
              <a:gd name="connsiteX6" fmla="*/ 95033 w 5317621"/>
              <a:gd name="connsiteY6" fmla="*/ 2148257 h 4172516"/>
              <a:gd name="connsiteX0" fmla="*/ 18071 w 5240659"/>
              <a:gd name="connsiteY0" fmla="*/ 2148257 h 4199905"/>
              <a:gd name="connsiteX1" fmla="*/ 526070 w 5240659"/>
              <a:gd name="connsiteY1" fmla="*/ 152976 h 4199905"/>
              <a:gd name="connsiteX2" fmla="*/ 2253271 w 5240659"/>
              <a:gd name="connsiteY2" fmla="*/ 270038 h 4199905"/>
              <a:gd name="connsiteX3" fmla="*/ 5186971 w 5240659"/>
              <a:gd name="connsiteY3" fmla="*/ 1335457 h 4199905"/>
              <a:gd name="connsiteX4" fmla="*/ 4323370 w 5240659"/>
              <a:gd name="connsiteY4" fmla="*/ 3835977 h 4199905"/>
              <a:gd name="connsiteX5" fmla="*/ 1034071 w 5240659"/>
              <a:gd name="connsiteY5" fmla="*/ 4064576 h 4199905"/>
              <a:gd name="connsiteX6" fmla="*/ 18071 w 5240659"/>
              <a:gd name="connsiteY6" fmla="*/ 2148257 h 4199905"/>
              <a:gd name="connsiteX0" fmla="*/ 8384 w 5586572"/>
              <a:gd name="connsiteY0" fmla="*/ 1970457 h 4213074"/>
              <a:gd name="connsiteX1" fmla="*/ 871983 w 5586572"/>
              <a:gd name="connsiteY1" fmla="*/ 152976 h 4213074"/>
              <a:gd name="connsiteX2" fmla="*/ 2599184 w 5586572"/>
              <a:gd name="connsiteY2" fmla="*/ 270038 h 4213074"/>
              <a:gd name="connsiteX3" fmla="*/ 5532884 w 5586572"/>
              <a:gd name="connsiteY3" fmla="*/ 1335457 h 4213074"/>
              <a:gd name="connsiteX4" fmla="*/ 4669283 w 5586572"/>
              <a:gd name="connsiteY4" fmla="*/ 3835977 h 4213074"/>
              <a:gd name="connsiteX5" fmla="*/ 1379984 w 5586572"/>
              <a:gd name="connsiteY5" fmla="*/ 4064576 h 4213074"/>
              <a:gd name="connsiteX6" fmla="*/ 8384 w 5586572"/>
              <a:gd name="connsiteY6" fmla="*/ 1970457 h 4213074"/>
              <a:gd name="connsiteX0" fmla="*/ 8384 w 5600621"/>
              <a:gd name="connsiteY0" fmla="*/ 1970457 h 4221914"/>
              <a:gd name="connsiteX1" fmla="*/ 871983 w 5600621"/>
              <a:gd name="connsiteY1" fmla="*/ 152976 h 4221914"/>
              <a:gd name="connsiteX2" fmla="*/ 2599184 w 5600621"/>
              <a:gd name="connsiteY2" fmla="*/ 270038 h 4221914"/>
              <a:gd name="connsiteX3" fmla="*/ 5532884 w 5600621"/>
              <a:gd name="connsiteY3" fmla="*/ 1335457 h 4221914"/>
              <a:gd name="connsiteX4" fmla="*/ 4872483 w 5600621"/>
              <a:gd name="connsiteY4" fmla="*/ 3861377 h 4221914"/>
              <a:gd name="connsiteX5" fmla="*/ 1379984 w 5600621"/>
              <a:gd name="connsiteY5" fmla="*/ 4064576 h 4221914"/>
              <a:gd name="connsiteX6" fmla="*/ 8384 w 5600621"/>
              <a:gd name="connsiteY6" fmla="*/ 1970457 h 422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0621" h="4221914">
                <a:moveTo>
                  <a:pt x="8384" y="1970457"/>
                </a:moveTo>
                <a:cubicBezTo>
                  <a:pt x="-76283" y="1318524"/>
                  <a:pt x="499450" y="466012"/>
                  <a:pt x="871983" y="152976"/>
                </a:cubicBezTo>
                <a:cubicBezTo>
                  <a:pt x="1244516" y="-160060"/>
                  <a:pt x="1822367" y="72958"/>
                  <a:pt x="2599184" y="270038"/>
                </a:cubicBezTo>
                <a:cubicBezTo>
                  <a:pt x="3376001" y="467118"/>
                  <a:pt x="5272534" y="800400"/>
                  <a:pt x="5532884" y="1335457"/>
                </a:cubicBezTo>
                <a:cubicBezTo>
                  <a:pt x="5793234" y="1870514"/>
                  <a:pt x="5245016" y="3548341"/>
                  <a:pt x="4872483" y="3861377"/>
                </a:cubicBezTo>
                <a:cubicBezTo>
                  <a:pt x="4499950" y="4174413"/>
                  <a:pt x="2190667" y="4379729"/>
                  <a:pt x="1379984" y="4064576"/>
                </a:cubicBezTo>
                <a:cubicBezTo>
                  <a:pt x="569301" y="3749423"/>
                  <a:pt x="93051" y="2622390"/>
                  <a:pt x="8384" y="1970457"/>
                </a:cubicBezTo>
                <a:close/>
              </a:path>
            </a:pathLst>
          </a:custGeom>
          <a:solidFill>
            <a:srgbClr val="51C3F9">
              <a:alpha val="69804"/>
            </a:srgbClr>
          </a:solidFill>
          <a:ln w="57150">
            <a:noFill/>
          </a:ln>
          <a:effectLst/>
        </p:spPr>
        <p:txBody>
          <a:bodyPr>
            <a:normAutofit/>
          </a:bodyPr>
          <a:lstStyle/>
          <a:p>
            <a:r>
              <a:rPr lang="pt-BR"/>
              <a:t>Em  605 A.C Nabucodonosor vem para colocar judá sob o controle da Babilônia. 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AE5CD87-1948-427D-82D6-0E215CC8B6D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455275" y="0"/>
            <a:ext cx="1736725" cy="1612900"/>
          </a:xfrm>
        </p:spPr>
        <p:txBody>
          <a:bodyPr/>
          <a:lstStyle/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729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BD0E011-CD4C-4BDA-966F-B98FCD7EEB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" b="212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CDFF08-B547-4EBF-AA76-95B10C0A8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9200" y="1066800"/>
            <a:ext cx="6464300" cy="4925243"/>
          </a:xfrm>
        </p:spPr>
        <p:txBody>
          <a:bodyPr>
            <a:normAutofit/>
          </a:bodyPr>
          <a:lstStyle/>
          <a:p>
            <a:r>
              <a:rPr lang="pt-BR" dirty="0">
                <a:effectLst/>
              </a:rPr>
              <a:t>Deus, em Sua sabedoria e providência já havia predito a conquista dos Caldeus.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A63395E-818D-48D5-9206-4A9257EE5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1737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834857-25F3-42D1-A3FF-8410F33D1C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/>
              <a:t>“O Senhor enviou contra ele tropas babilônicas, aramaicas, moabitas e amonitas para destruir Judá, de acordo com a palavra do Senhor proclamada por seus servos, os profetas.  Isso aconteceu a Judá conforme a ordem do Senhor, a fim de removê-los da sua presença, por causa de todos os pecados que Manassés cometeu, inclusive o derramamento de sangue inocente. Pois ele havia enchido Jerusalém de sangue inocente, e o Senhor não o quis perdoar.” 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07B1BFF-B55E-4239-8FC9-336CB3B0C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/>
              <a:t>2 Reis 24:2-3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56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A895176-4516-4725-A7D8-6FE579933E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27AD6EC-BDF6-40D2-951F-A7C3251DB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3800" y="1422400"/>
            <a:ext cx="6718179" cy="5165349"/>
          </a:xfrm>
          <a:solidFill>
            <a:srgbClr val="FFC000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pt-BR"/>
              <a:t>Tudo havia acontecido por causa da desobediência do povo para com Deus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DED6E2D-4B41-45ED-8C5C-3EA398000D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488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D5A04389-305C-4E0D-8B7C-A48A47D979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" b="10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0F04E9-E596-4115-9D2F-337CBA403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0" y="723900"/>
            <a:ext cx="10883901" cy="1778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Desobediência a Deus sempre</a:t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nos traz más consequências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3ACF2C4-CB31-4FE3-98C8-5814BE7631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9055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9B0320-4781-4926-83CE-C6586AAA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/>
              <a:t>II – O cuidado de Deus pelos Jovens.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66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7C8917-42B3-4172-825F-0D1BCC3D4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/>
              <a:t>Disse o rei a Aspenaz, chefe dos seus eunucos, que trouxesse alguns dos filhos de Israel, tanto da linhagem real como dos nobres,  jovens sem nenhum defeito, de boa aparência, instruídos em toda a sabedoria, doutos em ciência, versados no conhecimento e que fossem competentes para assistirem no palácio do rei e lhes ensinasse a cultura e a língua dos caldeus.  Determinou-lhes o rei a ração diária, das finas iguarias da mesa real e do vinho que ele bebia, e que assim fossem mantidos por três anos, ao cabo dos quais assistiriam diante do rei.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62748D4-BA3E-4B7F-81FB-69A8C69E5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/>
              <a:t>Daniel 1:3-5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53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A055D08-E3B6-447A-A81C-79D582C0D3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4" b="8904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2B56457-71B2-42FF-87EC-479519701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5945" y="2562149"/>
            <a:ext cx="6502401" cy="3956201"/>
          </a:xfrm>
        </p:spPr>
        <p:txBody>
          <a:bodyPr>
            <a:normAutofit fontScale="92500" lnSpcReduction="20000"/>
          </a:bodyPr>
          <a:lstStyle/>
          <a:p>
            <a:r>
              <a:rPr lang="pt-BR"/>
              <a:t>Nabucodonosor teve de voltar rapidamente quando terminou o cerco sobre Jerusalém. 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4831C69-ECFD-4B98-8A36-564EB94E2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985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0889DC8-2380-4360-8DE4-3F1EFAB4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0"/>
            <a:ext cx="9410700" cy="6858000"/>
          </a:xfrm>
        </p:spPr>
        <p:txBody>
          <a:bodyPr/>
          <a:lstStyle/>
          <a:p>
            <a:r>
              <a:rPr lang="pt-BR" sz="6000" dirty="0"/>
              <a:t>Introdução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79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749FA4B-DB0A-4019-9E91-E056CACD30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" b="5972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0C456A-15FA-4C98-B768-32CAC31A0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300" y="5194300"/>
            <a:ext cx="9613900" cy="14732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DEUS JÁ HAVIA PREPARADO </a:t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PARA ELES  SUAS BÊNÇÃOS. 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95FF414-22F8-48AC-8104-7F76D2FD6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207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20826B9-8E4D-47D8-BD74-646CDD8296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26A39C-BF03-40CB-A42D-D606EA63D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668" y="911149"/>
            <a:ext cx="5276375" cy="4956251"/>
          </a:xfrm>
          <a:solidFill>
            <a:srgbClr val="FF0000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pt-BR"/>
              <a:t>Ainda hoje Deus tem fortes promessas para os jovens. 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835BDDC-751A-460D-B3B7-0A46D479FE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2079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75EAD5-A259-4D12-9EE9-C85930AFF9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“Eu vos escrevi, jovens, porque sois fortes, e a palavra de Deus está em vós, e já vencestes o maligno. Não ameis o mundo, nem o que no mundo há. Se alguém ama o mundo, o amor do Pai não está nele”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D110FA5-CA3A-4DFD-BC1F-E2405BFFA1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1 João 2:14 e 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59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A3DE7C4-275B-4120-836C-442655609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/>
              <a:t>“Ninguém despreze a tua mocidade; mas sê o exemplo dos fiéis, na palavra, no trato, no amor, no espírito, na fé, na pureza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516257-33D3-4A10-9C99-D4274AF051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1 Timóteo 4:12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38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7B76A50-1815-403C-B9D6-A0DA3D3A0F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236" y="1190171"/>
            <a:ext cx="11409529" cy="2658498"/>
          </a:xfrm>
        </p:spPr>
        <p:txBody>
          <a:bodyPr/>
          <a:lstStyle/>
          <a:p>
            <a:r>
              <a:rPr lang="pt-BR" dirty="0"/>
              <a:t>O Senhor designou a juventude para ser Sua mão ajudadora.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FCC071-3139-4986-A215-6DCD552400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468" y="3385930"/>
            <a:ext cx="11505063" cy="518616"/>
          </a:xfrm>
        </p:spPr>
        <p:txBody>
          <a:bodyPr>
            <a:normAutofit lnSpcReduction="10000"/>
          </a:bodyPr>
          <a:lstStyle/>
          <a:p>
            <a:r>
              <a:rPr lang="pt-BR" dirty="0" err="1"/>
              <a:t>Testimonies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Church</a:t>
            </a:r>
            <a:r>
              <a:rPr lang="pt-BR" dirty="0"/>
              <a:t> 7:64. MJ, 5.</a:t>
            </a:r>
          </a:p>
        </p:txBody>
      </p:sp>
    </p:spTree>
    <p:extLst>
      <p:ext uri="{BB962C8B-B14F-4D97-AF65-F5344CB8AC3E}">
        <p14:creationId xmlns:p14="http://schemas.microsoft.com/office/powerpoint/2010/main" val="143627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65E3D2-48C2-4908-8A9B-5D02CDEFF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/>
              <a:t>“Com tal exército de obreiros como o que poderia fornecer a nossa juventude devidamente preparada, quão depressa a mensagem de um Salvador crucificado, ressuscitado e prestes a vir poderia ser levada ao mundo todo!” 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B980F24-B4B3-4AA2-875F-9BB03967C6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Educação, 271.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986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7FCA0C5-C7DE-4CD2-A69C-7843A0607B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b="753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B7401BE-0EB1-4D10-A616-CD461CF1C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1" y="0"/>
            <a:ext cx="5524499" cy="6858000"/>
          </a:xfrm>
          <a:prstGeom prst="parallelogram">
            <a:avLst/>
          </a:prstGeom>
          <a:ln>
            <a:noFill/>
          </a:ln>
        </p:spPr>
        <p:txBody>
          <a:bodyPr/>
          <a:lstStyle/>
          <a:p>
            <a:r>
              <a:rPr lang="pt-BR" dirty="0"/>
              <a:t>Ilustração</a:t>
            </a:r>
          </a:p>
        </p:txBody>
      </p:sp>
    </p:spTree>
    <p:extLst>
      <p:ext uri="{BB962C8B-B14F-4D97-AF65-F5344CB8AC3E}">
        <p14:creationId xmlns:p14="http://schemas.microsoft.com/office/powerpoint/2010/main" val="40455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6C3660D-C9AA-451F-BEC4-DE71DCCF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0"/>
            <a:ext cx="9321800" cy="6858000"/>
          </a:xfrm>
        </p:spPr>
        <p:txBody>
          <a:bodyPr>
            <a:normAutofit/>
          </a:bodyPr>
          <a:lstStyle/>
          <a:p>
            <a:r>
              <a:rPr lang="pt-BR" dirty="0"/>
              <a:t>III – O cuidado de Deus por cada um individualmente</a:t>
            </a:r>
          </a:p>
        </p:txBody>
      </p:sp>
    </p:spTree>
    <p:extLst>
      <p:ext uri="{BB962C8B-B14F-4D97-AF65-F5344CB8AC3E}">
        <p14:creationId xmlns:p14="http://schemas.microsoft.com/office/powerpoint/2010/main" val="338216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D24EF56-97CD-49C6-8658-36F9B63360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/>
              <a:t> Resolveu Daniel, firmemente, não contaminar-se com as finas iguarias do rei, nem com o vinho que ele bebia; então, pediu ao chefe dos eunucos que lhe permitisse não contaminar-se.</a:t>
            </a:r>
          </a:p>
          <a:p>
            <a:r>
              <a:rPr lang="pt-BR"/>
              <a:t>9 Ora, Deus concedeu a Daniel misericórdia e compreensão da parte do chefe dos eunucos.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7B10D0-2669-40CA-9030-98FB6E9C01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Daniel 1:8 e 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67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8A92942-6110-4B1E-9B4B-CAF11F6BA4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6BD8E36-5F07-4FD8-9AA4-25E82AFB5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6368" y="1447800"/>
            <a:ext cx="5240432" cy="4851400"/>
          </a:xfrm>
          <a:solidFill>
            <a:srgbClr val="7030A0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pt-BR"/>
              <a:t>O jovem Daniel teve uma dura viagem até Babilônia. 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CBB03CB-317C-485B-88A9-35329E6D9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789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3A46074-CC77-4E90-B84E-9C709F8135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>
            <a:fillRect/>
          </a:stretch>
        </p:blipFill>
        <p:spPr/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E468E69-56E5-4EE2-81B2-6EFB895D6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301" y="1257299"/>
            <a:ext cx="4851399" cy="4343400"/>
          </a:xfrm>
          <a:prstGeom prst="ellipse">
            <a:avLst/>
          </a:prstGeom>
          <a:solidFill>
            <a:schemeClr val="accent5">
              <a:lumMod val="50000"/>
              <a:alpha val="69804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pt-BR"/>
              <a:t>O livro de Daniel é um</a:t>
            </a:r>
          </a:p>
          <a:p>
            <a:r>
              <a:rPr lang="pt-BR"/>
              <a:t>dos mais fascinantes escritos da Bíblia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849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5">
            <a:extLst>
              <a:ext uri="{FF2B5EF4-FFF2-40B4-BE49-F238E27FC236}">
                <a16:creationId xmlns:a16="http://schemas.microsoft.com/office/drawing/2014/main" id="{064D5E2C-DCB2-4D95-BDDF-445ECAF693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3E0BB8-36EB-4023-8C1A-3D7D01A28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5409" y="2257349"/>
            <a:ext cx="7057336" cy="3956201"/>
          </a:xfrm>
        </p:spPr>
        <p:txBody>
          <a:bodyPr>
            <a:normAutofit/>
          </a:bodyPr>
          <a:lstStyle/>
          <a:p>
            <a:r>
              <a:rPr lang="pt-BR"/>
              <a:t>A corte babilônica era de enorme magnificência 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47359FE-8B8B-4AB5-82F5-CB0A4ECC98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461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333F194-897A-477D-B040-959937A50B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1B3E23-98FD-4682-A9D8-EF0C95149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pt-BR"/>
              <a:t>Daniel se viu forçado a tomar uma importante decisão.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EAB9358-FF3B-47AF-BBFB-608B373508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/>
              <a:t>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17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607B8BD-E4C6-4E9E-AC71-919BA4E53F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7D9BCD-F497-4D53-A9AB-F07EB2FF9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95468" y="3187700"/>
            <a:ext cx="7539132" cy="3225800"/>
          </a:xfrm>
        </p:spPr>
        <p:txBody>
          <a:bodyPr>
            <a:normAutofit/>
          </a:bodyPr>
          <a:lstStyle/>
          <a:p>
            <a:r>
              <a:rPr lang="pt-BR"/>
              <a:t>Se ele tivesse se curvado as circunstâncias...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D45F5E1-21F4-4D88-9D92-C59466CF8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139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6038D5A-1C97-4384-8409-626DF836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Conclusão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96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81318897-1D20-4F06-97D1-2BB8436AD8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7742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44305E-0F64-42C3-868F-0BDBB7C10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/>
              <a:t>Deus ainda cuida de seu povo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68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24DEB07-D591-46BE-BC2C-75EED9E2DB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0" b="106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4B6D2B-5630-43BA-A3DD-859A9B0ED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838700"/>
            <a:ext cx="12191999" cy="1562101"/>
          </a:xfrm>
        </p:spPr>
        <p:txBody>
          <a:bodyPr>
            <a:normAutofit fontScale="92500"/>
          </a:bodyPr>
          <a:lstStyle/>
          <a:p>
            <a:r>
              <a:rPr lang="pt-BR"/>
              <a:t> Deus ainda está disposto a mover o coração de quem for preciso para proteger seus jovens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37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593B6FA-50F6-4EFC-B886-F82CADC4EC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r="102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9AC815-1135-40D9-8085-578991E8B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4400" y="0"/>
            <a:ext cx="6197599" cy="6858000"/>
          </a:xfrm>
          <a:prstGeom prst="parallelogram">
            <a:avLst/>
          </a:prstGeom>
          <a:solidFill>
            <a:srgbClr val="7030A0">
              <a:alpha val="69804"/>
            </a:srgb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pt-BR"/>
              <a:t>Deus quer cuidar de você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92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9353E13-B860-4679-A16A-4EEC1BCA97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0A4C63-AEDD-4DA0-A51B-7E0221984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4700" y="609600"/>
            <a:ext cx="5657889" cy="5384800"/>
          </a:xfrm>
          <a:prstGeom prst="ellipse">
            <a:avLst/>
          </a:prstGeom>
          <a:solidFill>
            <a:srgbClr val="FF6600">
              <a:alpha val="69804"/>
            </a:srgb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pt-BR" dirty="0"/>
              <a:t>Deus deseja que você se comprometa </a:t>
            </a:r>
            <a:br>
              <a:rPr lang="pt-BR" dirty="0"/>
            </a:br>
            <a:r>
              <a:rPr lang="pt-BR" dirty="0"/>
              <a:t>com a verdade</a:t>
            </a:r>
          </a:p>
        </p:txBody>
      </p:sp>
    </p:spTree>
    <p:extLst>
      <p:ext uri="{BB962C8B-B14F-4D97-AF65-F5344CB8AC3E}">
        <p14:creationId xmlns:p14="http://schemas.microsoft.com/office/powerpoint/2010/main" val="35493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332F330-34C4-46FE-AAF7-2DEA7FDB0F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/>
          </a:bodyPr>
          <a:lstStyle/>
          <a:p>
            <a:r>
              <a:rPr lang="pt-BR" dirty="0"/>
              <a:t>“Se hoje ouvirdes a Sua voz não endureçais o vosso coração” 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38F0B32-C39A-47B1-8EE6-FF59337417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/>
              <a:t>Hebreus 3:15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31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AC3DE919-D791-4752-9125-E87DD609D0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1" b="18871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E468E69-56E5-4EE2-81B2-6EFB895D6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1999" cy="2213113"/>
          </a:xfr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pt-BR" dirty="0"/>
              <a:t>É CONSIDERADO O “APOCALIPSE </a:t>
            </a:r>
            <a:br>
              <a:rPr lang="pt-BR" dirty="0"/>
            </a:br>
            <a:r>
              <a:rPr lang="pt-BR" dirty="0"/>
              <a:t>DO ANTIGO TESTAMENTO”.</a:t>
            </a:r>
          </a:p>
        </p:txBody>
      </p:sp>
    </p:spTree>
    <p:extLst>
      <p:ext uri="{BB962C8B-B14F-4D97-AF65-F5344CB8AC3E}">
        <p14:creationId xmlns:p14="http://schemas.microsoft.com/office/powerpoint/2010/main" val="41933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225BAAC-7757-420B-B4C5-FEF78EE9EE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776A27-0339-499D-A1B7-AC551F2BB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3791" y="-1"/>
            <a:ext cx="7248940" cy="6858000"/>
          </a:xfrm>
          <a:prstGeom prst="parallelogram">
            <a:avLst/>
          </a:prstGeom>
          <a:solidFill>
            <a:srgbClr val="9A0000">
              <a:alpha val="69804"/>
            </a:srgbClr>
          </a:solidFill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pt-BR" dirty="0"/>
              <a:t>Daniel é apocalíptico, porque recebeu suas visões em linguagem simbólica, e precisava de um anjo intérprete para entender esses símbolos</a:t>
            </a:r>
          </a:p>
        </p:txBody>
      </p:sp>
    </p:spTree>
    <p:extLst>
      <p:ext uri="{BB962C8B-B14F-4D97-AF65-F5344CB8AC3E}">
        <p14:creationId xmlns:p14="http://schemas.microsoft.com/office/powerpoint/2010/main" val="182199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7F34565-0B63-4335-AD40-5BC6807927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" b="288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CE3B26-99CE-4CA1-9E20-A8A92E45F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774" y="4518992"/>
            <a:ext cx="11900452" cy="1948070"/>
          </a:xfrm>
          <a:prstGeom prst="parallelogram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pt-BR" dirty="0"/>
              <a:t>Suas profecias não são apenas de curto prazo para serem cumpridas em Israel ou de países vizinhos, mas a longo prazo...</a:t>
            </a:r>
          </a:p>
        </p:txBody>
      </p:sp>
    </p:spTree>
    <p:extLst>
      <p:ext uri="{BB962C8B-B14F-4D97-AF65-F5344CB8AC3E}">
        <p14:creationId xmlns:p14="http://schemas.microsoft.com/office/powerpoint/2010/main" val="15866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181EDE2-79E1-464C-A2C0-8E5B24DFAD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CE3B26-99CE-4CA1-9E20-A8A92E45F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5566" y="0"/>
            <a:ext cx="4936434" cy="4547704"/>
          </a:xfrm>
          <a:prstGeom prst="teardrop">
            <a:avLst/>
          </a:prstGeom>
          <a:solidFill>
            <a:srgbClr val="FF6600">
              <a:alpha val="69804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pt-BR" dirty="0"/>
              <a:t>...com ênfase no tempo final, palco cósmico, que envolve o destino de todas as nações e até mesmo o mundo angélico. </a:t>
            </a:r>
          </a:p>
        </p:txBody>
      </p:sp>
    </p:spTree>
    <p:extLst>
      <p:ext uri="{BB962C8B-B14F-4D97-AF65-F5344CB8AC3E}">
        <p14:creationId xmlns:p14="http://schemas.microsoft.com/office/powerpoint/2010/main" val="1850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C9AEB1D-0807-4DEF-8AF0-AFE81B7CAE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2" b="1331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18F173-0462-400F-83C5-AC17214D8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1375" y="1123196"/>
            <a:ext cx="5194852" cy="5078822"/>
          </a:xfrm>
          <a:prstGeom prst="ellipse">
            <a:avLst/>
          </a:prstGeom>
          <a:solidFill>
            <a:schemeClr val="accent3">
              <a:lumMod val="75000"/>
              <a:alpha val="69804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pt-BR"/>
              <a:t>É interessante notar que, muitas "previsões" do dia do juízo final ou catástrofe anunciada por vários "adivinhos" antigos e modernos não foram cumpridas.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14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Amarelo Verd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848</TotalTime>
  <Words>865</Words>
  <Application>Microsoft Office PowerPoint</Application>
  <PresentationFormat>Widescreen</PresentationFormat>
  <Paragraphs>78</Paragraphs>
  <Slides>49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4" baseType="lpstr">
      <vt:lpstr>Century Gothic</vt:lpstr>
      <vt:lpstr>Franklin Gothic Demi</vt:lpstr>
      <vt:lpstr>Arial</vt:lpstr>
      <vt:lpstr>Calibri</vt:lpstr>
      <vt:lpstr>de2018</vt:lpstr>
      <vt:lpstr>Apresentação do PowerPoint</vt:lpstr>
      <vt:lpstr>Apresentação do PowerPoint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I. O Cuidado de Deus por seu povo.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 – O cuidado de Deus pelos Jovens.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III – O cuidado de Deus por cada um individualmente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 2018</dc:subject>
  <dc:creator>Pr. MARCELO AUGUSTO DE CARVALHO</dc:creator>
  <cp:keywords>www.4tons.com.br</cp:keywords>
  <dc:description>COMÉRCIO PROIBIDO. USO PESSOAL</dc:description>
  <cp:lastModifiedBy>marcos aurelio gularte de castro</cp:lastModifiedBy>
  <cp:revision>69</cp:revision>
  <dcterms:created xsi:type="dcterms:W3CDTF">2018-03-06T19:09:33Z</dcterms:created>
  <dcterms:modified xsi:type="dcterms:W3CDTF">2018-03-19T15:06:40Z</dcterms:modified>
  <cp:category>SM-EVANGELISMO</cp:category>
</cp:coreProperties>
</file>