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7" r:id="rId1"/>
  </p:sldMasterIdLst>
  <p:notesMasterIdLst>
    <p:notesMasterId r:id="rId53"/>
  </p:notesMasterIdLst>
  <p:sldIdLst>
    <p:sldId id="256" r:id="rId2"/>
    <p:sldId id="257" r:id="rId3"/>
    <p:sldId id="258" r:id="rId4"/>
    <p:sldId id="298" r:id="rId5"/>
    <p:sldId id="299" r:id="rId6"/>
    <p:sldId id="300" r:id="rId7"/>
    <p:sldId id="301" r:id="rId8"/>
    <p:sldId id="302" r:id="rId9"/>
    <p:sldId id="303" r:id="rId10"/>
    <p:sldId id="308" r:id="rId11"/>
    <p:sldId id="309" r:id="rId12"/>
    <p:sldId id="310" r:id="rId13"/>
    <p:sldId id="312" r:id="rId14"/>
    <p:sldId id="304" r:id="rId15"/>
    <p:sldId id="305" r:id="rId16"/>
    <p:sldId id="306" r:id="rId17"/>
    <p:sldId id="311" r:id="rId18"/>
    <p:sldId id="313" r:id="rId19"/>
    <p:sldId id="314" r:id="rId20"/>
    <p:sldId id="315" r:id="rId21"/>
    <p:sldId id="307" r:id="rId22"/>
    <p:sldId id="316" r:id="rId23"/>
    <p:sldId id="317" r:id="rId24"/>
    <p:sldId id="318" r:id="rId25"/>
    <p:sldId id="319" r:id="rId26"/>
    <p:sldId id="320" r:id="rId27"/>
    <p:sldId id="321" r:id="rId28"/>
    <p:sldId id="323" r:id="rId29"/>
    <p:sldId id="322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297" r:id="rId52"/>
  </p:sldIdLst>
  <p:sldSz cx="12192000" cy="6858000"/>
  <p:notesSz cx="6858000" cy="9144000"/>
  <p:embeddedFontLs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Franklin Gothic Demi" panose="020B0703020102020204" pitchFamily="34" charset="0"/>
      <p:regular r:id="rId58"/>
      <p: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  <a:srgbClr val="FF0066"/>
    <a:srgbClr val="FF6600"/>
    <a:srgbClr val="2F9152"/>
    <a:srgbClr val="6C2E6D"/>
    <a:srgbClr val="450F39"/>
    <a:srgbClr val="133926"/>
    <a:srgbClr val="51C3F9"/>
    <a:srgbClr val="000000"/>
    <a:srgbClr val="033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71713" autoAdjust="0"/>
  </p:normalViewPr>
  <p:slideViewPr>
    <p:cSldViewPr snapToGrid="0">
      <p:cViewPr>
        <p:scale>
          <a:sx n="50" d="100"/>
          <a:sy n="50" d="100"/>
        </p:scale>
        <p:origin x="42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413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9929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o semblante entristecido Daniel revelou ao rei a interpretação do sonho. A grande árvore simbolizava o poderoso monarca. Como a árvore dava sombra e abrigo em toda a terra, o poder de Nabucodonosor se estendera por quase todo o mundo conhecido.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272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 com a interpretação Daniel fez uma advertência pessoal a seu amigo. Que ele se arrependesse e tratasse com humildade e respeito os mais fracos, e talvez Deus mudasse sua sorte.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2570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o verdadeiro pecado original, pois foi onde Lúcifer caiu no Céu. A ideia de que eu sou superior ao meu próximo, seja em beleza, inteligência, poder ou qualquer outra coisa nos faz tratar com desprezo e muitas vezes grosseiramente aqueles que imaginamos estarem em posição em inferioridade. Nos faz também rejeitar o auxílio divino e nos sentir autossuficientes.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565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teve um ano incrível, conseguiu vencer os egípcios o que não havia conseguido quando era jovem. Uma tarde ele olhava para a bela cidade que havia construído. A maior cidade da antiguidade tinha esplendor e riqueza. Já vimos nesta semana como era esta magnifica cidade. Nabucodonosor havia construído três palácios enquanto seu pai havia feito apenas um. O orgulhoso monarca havia mandado grafar seu nome em todo tijolo que usou para fazer suas construções.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392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Nabucodonosor foi viver com os animais do campo. Seus cabelos cresceram e desgrenharam, suas unhas mais pareciam garras, ele comia e vivia como um anima.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293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5510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486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Nela, o doente pensa ser um animal e passa a viver como um. Era relativamente comum na antiguidade.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 permaneceu por sete anos conforme o oráculo do Ente Celeste. Passado o tempo, sua mente voltou ao estado normal, e ele foi reconduzido ao trono.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325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2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422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577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pequenas choças na escura floresta aos edifícios luxuosos das grandes cidades Deus chamando e buscando seu rebanho. Suas ovelhas ouvem a sua voz.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757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440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094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breves momentos Nabucodonosor havia se rendido ao Deus Todo-Poderoso. Quando Daniel interpretou seu primeiro sonho, o da estátua de vários metais e posteriormente na Fornalha de Fogo, com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Sadraque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Mesaque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Abedenego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 já havia dado um testemunho de fé no Deus verdadeiro.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03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622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 desta vez pudesse se lembrar vividamente de cada detalhe,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perturbava-lhe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qual seria o significado deste sonho.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3874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8991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776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Orar para que tenham sabedoria em administrar e permitir a liberdade religiosa que proporciona a oportunidade de pregar o evangelho e acelerar o cumprimento das profecias. Devemos respeitar e honrar as autoridades, pois foram postas por Deus.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225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68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C45B783B-74C4-4A13-BBE0-B5D5C16A0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7C254E-5D5A-4927-8FFD-9E6E2C7B98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52274" y="2825674"/>
            <a:ext cx="6487451" cy="924340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anchor="ctr">
            <a:noAutofit/>
          </a:bodyPr>
          <a:lstStyle>
            <a:lvl1pPr marL="0" indent="0" algn="ctr">
              <a:buNone/>
              <a:defRPr sz="6000" i="1" cap="none" baseline="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Capítulo</a:t>
            </a:r>
          </a:p>
        </p:txBody>
      </p:sp>
    </p:spTree>
    <p:extLst>
      <p:ext uri="{BB962C8B-B14F-4D97-AF65-F5344CB8AC3E}">
        <p14:creationId xmlns:p14="http://schemas.microsoft.com/office/powerpoint/2010/main" val="405692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7467600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9900" y="6018661"/>
            <a:ext cx="7556500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5209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4120577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9939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0744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067301"/>
            <a:ext cx="12191999" cy="133350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70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2"/>
            <a:ext cx="4470399" cy="3756438"/>
          </a:xfrm>
          <a:prstGeom prst="octagon">
            <a:avLst/>
          </a:prstGeom>
          <a:solidFill>
            <a:schemeClr val="accent1">
              <a:alpha val="69804"/>
            </a:scheme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919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95969" y="2257349"/>
            <a:ext cx="4211732" cy="3956201"/>
          </a:xfrm>
          <a:prstGeom prst="ellipse">
            <a:avLst/>
          </a:prstGeom>
          <a:solidFill>
            <a:schemeClr val="accent4">
              <a:lumMod val="75000"/>
              <a:alpha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90200" y="0"/>
            <a:ext cx="1736893" cy="1612900"/>
          </a:xfrm>
          <a:custGeom>
            <a:avLst/>
            <a:gdLst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2120900 h 2120900"/>
              <a:gd name="connsiteX4" fmla="*/ 0 w 2006600"/>
              <a:gd name="connsiteY4" fmla="*/ 0 h 2120900"/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2120900 h 2120900"/>
              <a:gd name="connsiteX4" fmla="*/ 0 w 2006600"/>
              <a:gd name="connsiteY4" fmla="*/ 0 h 2120900"/>
              <a:gd name="connsiteX0" fmla="*/ 0 w 2006600"/>
              <a:gd name="connsiteY0" fmla="*/ 0 h 2120900"/>
              <a:gd name="connsiteX1" fmla="*/ 2006600 w 2006600"/>
              <a:gd name="connsiteY1" fmla="*/ 0 h 2120900"/>
              <a:gd name="connsiteX2" fmla="*/ 2006600 w 2006600"/>
              <a:gd name="connsiteY2" fmla="*/ 2120900 h 2120900"/>
              <a:gd name="connsiteX3" fmla="*/ 0 w 2006600"/>
              <a:gd name="connsiteY3" fmla="*/ 0 h 2120900"/>
              <a:gd name="connsiteX0" fmla="*/ 0 w 2006600"/>
              <a:gd name="connsiteY0" fmla="*/ 0 h 1743828"/>
              <a:gd name="connsiteX1" fmla="*/ 2006600 w 2006600"/>
              <a:gd name="connsiteY1" fmla="*/ 0 h 1743828"/>
              <a:gd name="connsiteX2" fmla="*/ 1987746 w 2006600"/>
              <a:gd name="connsiteY2" fmla="*/ 1743828 h 1743828"/>
              <a:gd name="connsiteX3" fmla="*/ 0 w 2006600"/>
              <a:gd name="connsiteY3" fmla="*/ 0 h 1743828"/>
              <a:gd name="connsiteX0" fmla="*/ 0 w 2048724"/>
              <a:gd name="connsiteY0" fmla="*/ 0 h 1715702"/>
              <a:gd name="connsiteX1" fmla="*/ 2006600 w 2048724"/>
              <a:gd name="connsiteY1" fmla="*/ 0 h 1715702"/>
              <a:gd name="connsiteX2" fmla="*/ 2048724 w 2048724"/>
              <a:gd name="connsiteY2" fmla="*/ 1715702 h 1715702"/>
              <a:gd name="connsiteX3" fmla="*/ 0 w 2048724"/>
              <a:gd name="connsiteY3" fmla="*/ 0 h 171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8724" h="1715702">
                <a:moveTo>
                  <a:pt x="0" y="0"/>
                </a:moveTo>
                <a:lnTo>
                  <a:pt x="2006600" y="0"/>
                </a:lnTo>
                <a:lnTo>
                  <a:pt x="2048724" y="1715702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rIns="216000">
            <a:normAutofit/>
          </a:bodyPr>
          <a:lstStyle>
            <a:lvl1pPr marL="0" indent="0" algn="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3339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7972" y="5244662"/>
            <a:ext cx="10152993" cy="1309065"/>
          </a:xfrm>
          <a:custGeom>
            <a:avLst/>
            <a:gdLst>
              <a:gd name="connsiteX0" fmla="*/ 0 w 4635061"/>
              <a:gd name="connsiteY0" fmla="*/ 0 h 3993932"/>
              <a:gd name="connsiteX1" fmla="*/ 4635061 w 4635061"/>
              <a:gd name="connsiteY1" fmla="*/ 0 h 3993932"/>
              <a:gd name="connsiteX2" fmla="*/ 4635061 w 4635061"/>
              <a:gd name="connsiteY2" fmla="*/ 3993932 h 3993932"/>
              <a:gd name="connsiteX3" fmla="*/ 0 w 4635061"/>
              <a:gd name="connsiteY3" fmla="*/ 3993932 h 3993932"/>
              <a:gd name="connsiteX4" fmla="*/ 0 w 4635061"/>
              <a:gd name="connsiteY4" fmla="*/ 0 h 3993932"/>
              <a:gd name="connsiteX0" fmla="*/ 0 w 5696606"/>
              <a:gd name="connsiteY0" fmla="*/ 94593 h 4088525"/>
              <a:gd name="connsiteX1" fmla="*/ 5696606 w 5696606"/>
              <a:gd name="connsiteY1" fmla="*/ 0 h 4088525"/>
              <a:gd name="connsiteX2" fmla="*/ 4635061 w 5696606"/>
              <a:gd name="connsiteY2" fmla="*/ 4088525 h 4088525"/>
              <a:gd name="connsiteX3" fmla="*/ 0 w 5696606"/>
              <a:gd name="connsiteY3" fmla="*/ 4088525 h 4088525"/>
              <a:gd name="connsiteX4" fmla="*/ 0 w 5696606"/>
              <a:gd name="connsiteY4" fmla="*/ 94593 h 4088525"/>
              <a:gd name="connsiteX0" fmla="*/ 0 w 5812219"/>
              <a:gd name="connsiteY0" fmla="*/ 94593 h 4088525"/>
              <a:gd name="connsiteX1" fmla="*/ 5696606 w 5812219"/>
              <a:gd name="connsiteY1" fmla="*/ 0 h 4088525"/>
              <a:gd name="connsiteX2" fmla="*/ 5812219 w 5812219"/>
              <a:gd name="connsiteY2" fmla="*/ 2469932 h 4088525"/>
              <a:gd name="connsiteX3" fmla="*/ 0 w 5812219"/>
              <a:gd name="connsiteY3" fmla="*/ 4088525 h 4088525"/>
              <a:gd name="connsiteX4" fmla="*/ 0 w 5812219"/>
              <a:gd name="connsiteY4" fmla="*/ 94593 h 4088525"/>
              <a:gd name="connsiteX0" fmla="*/ 0 w 5812219"/>
              <a:gd name="connsiteY0" fmla="*/ 94593 h 3150466"/>
              <a:gd name="connsiteX1" fmla="*/ 5696606 w 5812219"/>
              <a:gd name="connsiteY1" fmla="*/ 0 h 3150466"/>
              <a:gd name="connsiteX2" fmla="*/ 5812219 w 5812219"/>
              <a:gd name="connsiteY2" fmla="*/ 2469932 h 3150466"/>
              <a:gd name="connsiteX3" fmla="*/ 74663 w 5812219"/>
              <a:gd name="connsiteY3" fmla="*/ 3150466 h 3150466"/>
              <a:gd name="connsiteX4" fmla="*/ 0 w 5812219"/>
              <a:gd name="connsiteY4" fmla="*/ 94593 h 3150466"/>
              <a:gd name="connsiteX0" fmla="*/ 0 w 5869652"/>
              <a:gd name="connsiteY0" fmla="*/ 0 h 3339060"/>
              <a:gd name="connsiteX1" fmla="*/ 5754039 w 5869652"/>
              <a:gd name="connsiteY1" fmla="*/ 188594 h 3339060"/>
              <a:gd name="connsiteX2" fmla="*/ 5869652 w 5869652"/>
              <a:gd name="connsiteY2" fmla="*/ 2658526 h 3339060"/>
              <a:gd name="connsiteX3" fmla="*/ 132096 w 5869652"/>
              <a:gd name="connsiteY3" fmla="*/ 3339060 h 3339060"/>
              <a:gd name="connsiteX4" fmla="*/ 0 w 5869652"/>
              <a:gd name="connsiteY4" fmla="*/ 0 h 3339060"/>
              <a:gd name="connsiteX0" fmla="*/ 0 w 5754039"/>
              <a:gd name="connsiteY0" fmla="*/ 0 h 3339060"/>
              <a:gd name="connsiteX1" fmla="*/ 5754039 w 5754039"/>
              <a:gd name="connsiteY1" fmla="*/ 188594 h 3339060"/>
              <a:gd name="connsiteX2" fmla="*/ 5369985 w 5754039"/>
              <a:gd name="connsiteY2" fmla="*/ 3030211 h 3339060"/>
              <a:gd name="connsiteX3" fmla="*/ 132096 w 5754039"/>
              <a:gd name="connsiteY3" fmla="*/ 3339060 h 3339060"/>
              <a:gd name="connsiteX4" fmla="*/ 0 w 5754039"/>
              <a:gd name="connsiteY4" fmla="*/ 0 h 3339060"/>
              <a:gd name="connsiteX0" fmla="*/ 0 w 5564510"/>
              <a:gd name="connsiteY0" fmla="*/ 0 h 3339060"/>
              <a:gd name="connsiteX1" fmla="*/ 5564510 w 5564510"/>
              <a:gd name="connsiteY1" fmla="*/ 825766 h 3339060"/>
              <a:gd name="connsiteX2" fmla="*/ 5369985 w 5564510"/>
              <a:gd name="connsiteY2" fmla="*/ 3030211 h 3339060"/>
              <a:gd name="connsiteX3" fmla="*/ 132096 w 5564510"/>
              <a:gd name="connsiteY3" fmla="*/ 3339060 h 3339060"/>
              <a:gd name="connsiteX4" fmla="*/ 0 w 5564510"/>
              <a:gd name="connsiteY4" fmla="*/ 0 h 3339060"/>
              <a:gd name="connsiteX0" fmla="*/ 0 w 5501334"/>
              <a:gd name="connsiteY0" fmla="*/ 0 h 2648789"/>
              <a:gd name="connsiteX1" fmla="*/ 5501334 w 5501334"/>
              <a:gd name="connsiteY1" fmla="*/ 135495 h 2648789"/>
              <a:gd name="connsiteX2" fmla="*/ 5306809 w 5501334"/>
              <a:gd name="connsiteY2" fmla="*/ 2339940 h 2648789"/>
              <a:gd name="connsiteX3" fmla="*/ 68920 w 5501334"/>
              <a:gd name="connsiteY3" fmla="*/ 2648789 h 2648789"/>
              <a:gd name="connsiteX4" fmla="*/ 0 w 5501334"/>
              <a:gd name="connsiteY4" fmla="*/ 0 h 2648789"/>
              <a:gd name="connsiteX0" fmla="*/ 0 w 5501334"/>
              <a:gd name="connsiteY0" fmla="*/ 0 h 2542594"/>
              <a:gd name="connsiteX1" fmla="*/ 5501334 w 5501334"/>
              <a:gd name="connsiteY1" fmla="*/ 135495 h 2542594"/>
              <a:gd name="connsiteX2" fmla="*/ 5306809 w 5501334"/>
              <a:gd name="connsiteY2" fmla="*/ 2339940 h 2542594"/>
              <a:gd name="connsiteX3" fmla="*/ 384802 w 5501334"/>
              <a:gd name="connsiteY3" fmla="*/ 2542594 h 2542594"/>
              <a:gd name="connsiteX4" fmla="*/ 0 w 5501334"/>
              <a:gd name="connsiteY4" fmla="*/ 0 h 2542594"/>
              <a:gd name="connsiteX0" fmla="*/ 0 w 5501334"/>
              <a:gd name="connsiteY0" fmla="*/ 0 h 2471796"/>
              <a:gd name="connsiteX1" fmla="*/ 5501334 w 5501334"/>
              <a:gd name="connsiteY1" fmla="*/ 135495 h 2471796"/>
              <a:gd name="connsiteX2" fmla="*/ 5306809 w 5501334"/>
              <a:gd name="connsiteY2" fmla="*/ 2339940 h 2471796"/>
              <a:gd name="connsiteX3" fmla="*/ 183787 w 5501334"/>
              <a:gd name="connsiteY3" fmla="*/ 2471796 h 2471796"/>
              <a:gd name="connsiteX4" fmla="*/ 0 w 5501334"/>
              <a:gd name="connsiteY4" fmla="*/ 0 h 2471796"/>
              <a:gd name="connsiteX0" fmla="*/ 0 w 5501334"/>
              <a:gd name="connsiteY0" fmla="*/ 0 h 2499233"/>
              <a:gd name="connsiteX1" fmla="*/ 5501334 w 5501334"/>
              <a:gd name="connsiteY1" fmla="*/ 135495 h 2499233"/>
              <a:gd name="connsiteX2" fmla="*/ 5387215 w 5501334"/>
              <a:gd name="connsiteY2" fmla="*/ 2499233 h 2499233"/>
              <a:gd name="connsiteX3" fmla="*/ 183787 w 5501334"/>
              <a:gd name="connsiteY3" fmla="*/ 2471796 h 2499233"/>
              <a:gd name="connsiteX4" fmla="*/ 0 w 5501334"/>
              <a:gd name="connsiteY4" fmla="*/ 0 h 249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1334" h="2499233">
                <a:moveTo>
                  <a:pt x="0" y="0"/>
                </a:moveTo>
                <a:lnTo>
                  <a:pt x="5501334" y="135495"/>
                </a:lnTo>
                <a:lnTo>
                  <a:pt x="5387215" y="2499233"/>
                </a:lnTo>
                <a:lnTo>
                  <a:pt x="183787" y="247179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7000">
                <a:srgbClr val="033F5D">
                  <a:alpha val="54000"/>
                </a:srgbClr>
              </a:gs>
              <a:gs pos="0">
                <a:schemeClr val="accent6">
                  <a:alpha val="55000"/>
                </a:schemeClr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latin typeface="Franklin Gothic Demi" panose="020B07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6402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569" y="832514"/>
            <a:ext cx="6226517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211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284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121510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19/03/2018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351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91639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4294277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737981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552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C45B783B-74C4-4A13-BBE0-B5D5C16A0F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7C254E-5D5A-4927-8FFD-9E6E2C7B98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52274" y="2825674"/>
            <a:ext cx="6487451" cy="924340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anchor="ctr">
            <a:noAutofit/>
          </a:bodyPr>
          <a:lstStyle>
            <a:lvl1pPr marL="0" indent="0" algn="ctr">
              <a:buNone/>
              <a:defRPr sz="6000" i="1" cap="none" baseline="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Capítulo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569" y="832514"/>
            <a:ext cx="6226517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298212B-6627-461B-992E-8AC39DBE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7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2900" y="0"/>
            <a:ext cx="9309100" cy="6858000"/>
          </a:xfrm>
          <a:prstGeom prst="parallelogram">
            <a:avLst/>
          </a:prstGeom>
          <a:solidFill>
            <a:srgbClr val="450F39">
              <a:alpha val="69000"/>
            </a:srgbClr>
          </a:solidFill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239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1089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3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169" y="245612"/>
            <a:ext cx="10769731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169" y="6100548"/>
            <a:ext cx="1076973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5481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3759200"/>
            <a:ext cx="10960100" cy="20574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6196084"/>
            <a:ext cx="10960099" cy="382516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520263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97183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9041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670" r:id="rId24"/>
    <p:sldLayoutId id="2147483651" r:id="rId25"/>
    <p:sldLayoutId id="2147483664" r:id="rId26"/>
    <p:sldLayoutId id="2147483668" r:id="rId27"/>
    <p:sldLayoutId id="2147483667" r:id="rId28"/>
    <p:sldLayoutId id="2147483665" r:id="rId29"/>
    <p:sldLayoutId id="2147483666" r:id="rId30"/>
    <p:sldLayoutId id="2147483662" r:id="rId3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 cap="all" baseline="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9">
            <a:extLst>
              <a:ext uri="{FF2B5EF4-FFF2-40B4-BE49-F238E27FC236}">
                <a16:creationId xmlns:a16="http://schemas.microsoft.com/office/drawing/2014/main" id="{20F878D4-E484-4C7D-867C-FF955EEC06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223AF1D-72A5-475C-A754-57871F7D2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863" y="1474445"/>
            <a:ext cx="5333999" cy="4789877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Mais uma vez Nabucodonosor acordava aflito. Mais uma vez um sonho perturbava sua mente. </a:t>
            </a:r>
          </a:p>
        </p:txBody>
      </p:sp>
    </p:spTree>
    <p:extLst>
      <p:ext uri="{BB962C8B-B14F-4D97-AF65-F5344CB8AC3E}">
        <p14:creationId xmlns:p14="http://schemas.microsoft.com/office/powerpoint/2010/main" val="393789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9">
            <a:extLst>
              <a:ext uri="{FF2B5EF4-FFF2-40B4-BE49-F238E27FC236}">
                <a16:creationId xmlns:a16="http://schemas.microsoft.com/office/drawing/2014/main" id="{DFD8617B-BF65-4CEE-8DEB-2A5EECD448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5" b="20615"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0A4137-D6D2-4B81-A9FA-53003D996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2"/>
            <a:ext cx="3905533" cy="3756438"/>
          </a:xfrm>
          <a:prstGeom prst="ellipse">
            <a:avLst/>
          </a:prstGeom>
          <a:solidFill>
            <a:srgbClr val="FF0000">
              <a:alpha val="69804"/>
            </a:srgbClr>
          </a:solidFill>
        </p:spPr>
        <p:txBody>
          <a:bodyPr>
            <a:normAutofit fontScale="55000" lnSpcReduction="20000"/>
          </a:bodyPr>
          <a:lstStyle/>
          <a:p>
            <a:r>
              <a:rPr lang="pt-BR" dirty="0"/>
              <a:t>Chamou então os magos e encantadores, mas estes não puderam lhe interpretar o sonho. </a:t>
            </a:r>
          </a:p>
        </p:txBody>
      </p:sp>
    </p:spTree>
    <p:extLst>
      <p:ext uri="{BB962C8B-B14F-4D97-AF65-F5344CB8AC3E}">
        <p14:creationId xmlns:p14="http://schemas.microsoft.com/office/powerpoint/2010/main" val="120577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89FA6B02-4695-4208-B948-CDB1DFD9F9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875" b="218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5B0ACC-B765-42D9-A00F-68BF7E3FF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17143" y="901240"/>
            <a:ext cx="4574274" cy="4025602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Finalmente entrou o profeta Daniel, já um homem de meia idade, agora um servo de confiança do Rei, era ele chefe dos sábios de Nabucodonosor.</a:t>
            </a:r>
          </a:p>
        </p:txBody>
      </p:sp>
    </p:spTree>
    <p:extLst>
      <p:ext uri="{BB962C8B-B14F-4D97-AF65-F5344CB8AC3E}">
        <p14:creationId xmlns:p14="http://schemas.microsoft.com/office/powerpoint/2010/main" val="158736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8">
            <a:extLst>
              <a:ext uri="{FF2B5EF4-FFF2-40B4-BE49-F238E27FC236}">
                <a16:creationId xmlns:a16="http://schemas.microsoft.com/office/drawing/2014/main" id="{CB0CC181-C746-4F73-A049-1CCF63686F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7500" b="27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6DF1A7-8568-4561-8824-CDB6272A9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83940" y="-1"/>
            <a:ext cx="4208060" cy="3807725"/>
          </a:xfrm>
          <a:prstGeom prst="teardrop">
            <a:avLst/>
          </a:prstGeom>
        </p:spPr>
        <p:txBody>
          <a:bodyPr>
            <a:normAutofit fontScale="92500"/>
          </a:bodyPr>
          <a:lstStyle/>
          <a:p>
            <a:r>
              <a:rPr lang="pt-BR" dirty="0"/>
              <a:t>O rei então contou seu sonho:</a:t>
            </a:r>
          </a:p>
        </p:txBody>
      </p:sp>
    </p:spTree>
    <p:extLst>
      <p:ext uri="{BB962C8B-B14F-4D97-AF65-F5344CB8AC3E}">
        <p14:creationId xmlns:p14="http://schemas.microsoft.com/office/powerpoint/2010/main" val="236175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3B8122-3214-4436-9D38-72716D5A71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8800" y="163725"/>
            <a:ext cx="7467600" cy="5854936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O rei Nabucodonosor a todos os povos, nações e homens de todas as línguas, que habitam em toda a terra: Paz vos seja multiplicada! Pareceu-me bem fazer conhecidos os sinais e maravilhas que Deus, o Altíssimo, tem feito para comigo. Quão grandes são os seus sinais, e quão poderosas, as suas maravilhas! O seu reino é reino sempiterno, e o seu domínio, de geração em geração. Eu, Nabucodonosor, estava </a:t>
            </a:r>
            <a:r>
              <a:rPr lang="pt-BR" dirty="0" err="1"/>
              <a:t>tranqüilo</a:t>
            </a:r>
            <a:r>
              <a:rPr lang="pt-BR" dirty="0"/>
              <a:t> em minha casa e feliz no meu palácio. Tive um sonho, que me espantou; e, quando estava no meu leito, os pensamentos e as visões da minha cabeça me turbaram. Por isso, expedi um decreto, pelo qual fossem introduzidos à minha presença todos os sábios da Babilônia, para que me fizessem saber a interpretação do sonho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C1F5D9F-4BA5-4265-8682-C15800C76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39870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2922F6A-273A-4747-9609-037A81E5B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pPr fontAlgn="base"/>
            <a:r>
              <a:rPr lang="pt-BR" dirty="0"/>
              <a:t>Então, entraram os magos, os encantadores, os caldeus e os feiticeiros, e lhes contei o sonho; mas não me fizeram saber a sua interpretação. Por fim, se me apresentou Daniel, cujo nome é </a:t>
            </a:r>
            <a:r>
              <a:rPr lang="pt-BR" dirty="0" err="1"/>
              <a:t>Beltessazar</a:t>
            </a:r>
            <a:r>
              <a:rPr lang="pt-BR" dirty="0"/>
              <a:t>, segundo o nome do meu deus, e no qual há o espírito dos deuses santos; e eu lhe contei o sonho, dizendo: </a:t>
            </a:r>
            <a:r>
              <a:rPr lang="pt-BR" dirty="0" err="1"/>
              <a:t>Beltessazar</a:t>
            </a:r>
            <a:r>
              <a:rPr lang="pt-BR" dirty="0"/>
              <a:t>, chefe dos magos, eu sei que há em ti o espírito dos deuses santos, e nenhum mistério te é difícil; eis as visões do sonho que eu tive; dize-me a sua interpretação. Eram assim as visões da minha cabeça quando eu estava no meu leito: eu estava olhando e vi uma árvore no meio da terra, cuja altura era grande; crescia a árvore e se tornava forte, de maneira que a sua altura chegava até ao céu; e era vista até aos confins da terra. A sua folhagem era formosa, e o seu fruto, abundante, e havia nela sustento para todos; debaixo dela os animais do campo achavam sombra, e as aves do céu faziam morada nos seus ramos, e todos os seres viventes se mantinham dela.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83A6FF-2079-4383-8230-C9E41E9341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09890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86965B3-2DA3-4818-BF66-B47EB4F2AA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pPr fontAlgn="base"/>
            <a:r>
              <a:rPr lang="pt-BR" dirty="0"/>
              <a:t>No meu sonho, quando eu estava no meu leito, vi um vigilante, um santo, que descia do céu, clamando fortemente e dizendo: Derribai a árvore, </a:t>
            </a:r>
            <a:r>
              <a:rPr lang="pt-BR" dirty="0" err="1"/>
              <a:t>cortai-lhe</a:t>
            </a:r>
            <a:r>
              <a:rPr lang="pt-BR" dirty="0"/>
              <a:t> os ramos, </a:t>
            </a:r>
            <a:r>
              <a:rPr lang="pt-BR" dirty="0" err="1"/>
              <a:t>derriçai-lhe</a:t>
            </a:r>
            <a:r>
              <a:rPr lang="pt-BR" dirty="0"/>
              <a:t> as folhas, espalhai o seu fruto; afugentem-se os animais de debaixo dela e as aves, dos seus ramos. Mas a cepa, com as raízes, deixai na terra, atada com cadeias de ferro e de bronze, na erva do campo. Seja ela molhada do orvalho do céu, e a sua porção seja, com os animais, a erva da terra. </a:t>
            </a:r>
            <a:r>
              <a:rPr lang="pt-BR" dirty="0" err="1"/>
              <a:t>Mude-se-lhe</a:t>
            </a:r>
            <a:r>
              <a:rPr lang="pt-BR" dirty="0"/>
              <a:t> o coração, para que não seja mais coração de homem, e lhe seja dado coração de animal; e passem sobre ela sete tempos. Esta sentença é por decreto dos vigilantes, e esta ordem, por mandado dos santos; a fim de que conheçam os viventes que o Altíssimo tem domínio sobre o reino dos homens; e o dá a quem quer e até ao mais humilde dos homens constitui sobre eles. Isto vi eu, rei Nabucodonosor, em sonhos. Tu, pois, ó </a:t>
            </a:r>
            <a:r>
              <a:rPr lang="pt-BR" dirty="0" err="1"/>
              <a:t>Beltessazar</a:t>
            </a:r>
            <a:r>
              <a:rPr lang="pt-BR" dirty="0"/>
              <a:t>, dize a interpretação, porquanto todos os sábios do meu reino não me puderam fazer saber a interpretação, mas tu podes; pois há em ti o espírito dos deuses santos.</a:t>
            </a:r>
          </a:p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D7E8E6-6A4A-447D-AE3D-D62BE045DA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b="1" dirty="0"/>
              <a:t>Daniel 4:1-18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643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B18CBFB9-E1E1-4286-8200-BAC26A27BB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31250" b="31250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A7901E-2906-460F-B7CE-3C0C1FA63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326340"/>
            <a:ext cx="12191999" cy="2074461"/>
          </a:xfrm>
          <a:prstGeom prst="octagon">
            <a:avLst>
              <a:gd name="adj" fmla="val 0"/>
            </a:avLst>
          </a:prstGeom>
        </p:spPr>
        <p:txBody>
          <a:bodyPr>
            <a:normAutofit fontScale="85000" lnSpcReduction="20000"/>
          </a:bodyPr>
          <a:lstStyle/>
          <a:p>
            <a:r>
              <a:rPr lang="pt-BR" dirty="0"/>
              <a:t>O semblante de Daniel ficou imediatamente turbado. Percebendo, o rei conjurou Daniel a dizer a verdade diante dele, sabia que podia contar com seu seguro conselheiro.</a:t>
            </a:r>
          </a:p>
        </p:txBody>
      </p:sp>
    </p:spTree>
    <p:extLst>
      <p:ext uri="{BB962C8B-B14F-4D97-AF65-F5344CB8AC3E}">
        <p14:creationId xmlns:p14="http://schemas.microsoft.com/office/powerpoint/2010/main" val="124770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5CB6306-F1C7-49BB-9CE5-0DF2A995B9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0C6268-E103-4D8D-9301-022650F82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6937513" cy="6857998"/>
          </a:xfrm>
          <a:prstGeom prst="parallelogram">
            <a:avLst/>
          </a:prstGeom>
          <a:ln>
            <a:noFill/>
          </a:ln>
        </p:spPr>
        <p:txBody>
          <a:bodyPr>
            <a:normAutofit fontScale="55000" lnSpcReduction="20000"/>
          </a:bodyPr>
          <a:lstStyle/>
          <a:p>
            <a:r>
              <a:rPr lang="pt-BR"/>
              <a:t>Trinta e cinco anos haviam se passado desde que o jovem Daniel interpretara o sonho da Estátua. Neste longo tempo havia se tornado amigo pessoal de Nabucodonosor. Muitas vezes tinha orado pela sua conversão e agora via que Deus estava espondendo suas preces, mas provavelmente não da forma como ele gostaria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163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C0FB86F6-C94F-4B96-A4AC-3751F425AA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9FFA14-5854-4CBC-82C4-62D253804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668740"/>
            <a:ext cx="5447462" cy="5418161"/>
          </a:xfrm>
          <a:prstGeom prst="ellipse">
            <a:avLst/>
          </a:prstGeom>
          <a:solidFill>
            <a:srgbClr val="9A0000">
              <a:alpha val="69804"/>
            </a:srgbClr>
          </a:solidFill>
        </p:spPr>
        <p:txBody>
          <a:bodyPr>
            <a:normAutofit fontScale="92500" lnSpcReduction="10000"/>
          </a:bodyPr>
          <a:lstStyle/>
          <a:p>
            <a:r>
              <a:rPr lang="pt-BR" dirty="0"/>
              <a:t>Nós também, como Daniel, precisamos orar pelas autoridades do nosso país. </a:t>
            </a:r>
          </a:p>
        </p:txBody>
      </p:sp>
    </p:spTree>
    <p:extLst>
      <p:ext uri="{BB962C8B-B14F-4D97-AF65-F5344CB8AC3E}">
        <p14:creationId xmlns:p14="http://schemas.microsoft.com/office/powerpoint/2010/main" val="424720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ço Reservado para Imagem 28">
            <a:extLst>
              <a:ext uri="{FF2B5EF4-FFF2-40B4-BE49-F238E27FC236}">
                <a16:creationId xmlns:a16="http://schemas.microsoft.com/office/drawing/2014/main" id="{EBA1C86F-DF33-48C8-96AC-86E5651F87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Subtítulo 6">
            <a:extLst>
              <a:ext uri="{FF2B5EF4-FFF2-40B4-BE49-F238E27FC236}">
                <a16:creationId xmlns:a16="http://schemas.microsoft.com/office/drawing/2014/main" id="{014D0682-875F-4D59-8F6E-5D5AEA27E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7325" y="1984742"/>
            <a:ext cx="6487451" cy="924340"/>
          </a:xfrm>
          <a:noFill/>
          <a:ln>
            <a:noFill/>
          </a:ln>
        </p:spPr>
        <p:txBody>
          <a:bodyPr/>
          <a:lstStyle/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Daniel 4</a:t>
            </a:r>
          </a:p>
        </p:txBody>
      </p:sp>
      <p:sp>
        <p:nvSpPr>
          <p:cNvPr id="18" name="Forma em L 17">
            <a:extLst>
              <a:ext uri="{FF2B5EF4-FFF2-40B4-BE49-F238E27FC236}">
                <a16:creationId xmlns:a16="http://schemas.microsoft.com/office/drawing/2014/main" id="{D8532957-CDD0-4EB4-A924-7596981585E1}"/>
              </a:ext>
            </a:extLst>
          </p:cNvPr>
          <p:cNvSpPr/>
          <p:nvPr/>
        </p:nvSpPr>
        <p:spPr>
          <a:xfrm rot="5400000">
            <a:off x="8178798" y="355602"/>
            <a:ext cx="2209804" cy="4648200"/>
          </a:xfrm>
          <a:prstGeom prst="corner">
            <a:avLst>
              <a:gd name="adj1" fmla="val 1571"/>
              <a:gd name="adj2" fmla="val 1772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Forma em L 18">
            <a:extLst>
              <a:ext uri="{FF2B5EF4-FFF2-40B4-BE49-F238E27FC236}">
                <a16:creationId xmlns:a16="http://schemas.microsoft.com/office/drawing/2014/main" id="{DEF0F1C0-F9CF-4F01-8235-27C4C39A3C35}"/>
              </a:ext>
            </a:extLst>
          </p:cNvPr>
          <p:cNvSpPr/>
          <p:nvPr/>
        </p:nvSpPr>
        <p:spPr>
          <a:xfrm rot="16200000">
            <a:off x="7524748" y="146044"/>
            <a:ext cx="2209805" cy="3771901"/>
          </a:xfrm>
          <a:prstGeom prst="corner">
            <a:avLst>
              <a:gd name="adj1" fmla="val 2080"/>
              <a:gd name="adj2" fmla="val 1605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F0C075-6A3E-4583-BAD9-7A2906EEB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/>
              <a:t>“Admoesto-te, pois, antes de tudo, que se façam deprecações, orações, intercessões, e ações de graças, por todos os homens; Pelos reis, e por todos os que estão em eminência, para que tenhamos uma vida quieta e sossegada, em toda a piedade e honestidade.”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679FC6F-9D81-45E3-A1EB-CE4AB227BE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/>
              <a:t>1 Timóteo 2:1,2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447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B19706F-7C88-402A-AE02-F90FE95E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II. A Interpretação do Sonho. </a:t>
            </a:r>
            <a:br>
              <a:rPr lang="pt-BR" dirty="0"/>
            </a:br>
            <a:r>
              <a:rPr lang="pt-BR" dirty="0"/>
              <a:t>(Daniel 4:19-27)</a:t>
            </a:r>
          </a:p>
        </p:txBody>
      </p:sp>
    </p:spTree>
    <p:extLst>
      <p:ext uri="{BB962C8B-B14F-4D97-AF65-F5344CB8AC3E}">
        <p14:creationId xmlns:p14="http://schemas.microsoft.com/office/powerpoint/2010/main" val="207840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FEEA80E-05FF-4C77-941D-1C2BB57F15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1300" y="163724"/>
            <a:ext cx="6579548" cy="6694276"/>
          </a:xfrm>
        </p:spPr>
        <p:txBody>
          <a:bodyPr>
            <a:normAutofit fontScale="55000" lnSpcReduction="20000"/>
          </a:bodyPr>
          <a:lstStyle/>
          <a:p>
            <a:pPr fontAlgn="base"/>
            <a:r>
              <a:rPr lang="pt-BR" b="0" dirty="0"/>
              <a:t> Então, Daniel, cujo nome era </a:t>
            </a:r>
            <a:r>
              <a:rPr lang="pt-BR" b="0" dirty="0" err="1"/>
              <a:t>Beltessazar</a:t>
            </a:r>
            <a:r>
              <a:rPr lang="pt-BR" b="0" dirty="0"/>
              <a:t>, esteve atônito por algum tempo, e os seus pensamentos o turbavam. Então, lhe falou o rei e disse: </a:t>
            </a:r>
            <a:r>
              <a:rPr lang="pt-BR" b="0" dirty="0" err="1"/>
              <a:t>Beltessazar</a:t>
            </a:r>
            <a:r>
              <a:rPr lang="pt-BR" b="0" dirty="0"/>
              <a:t>, não te perturbe o sonho, nem a sua interpretação. Respondeu </a:t>
            </a:r>
            <a:r>
              <a:rPr lang="pt-BR" b="0" dirty="0" err="1"/>
              <a:t>Beltessazar</a:t>
            </a:r>
            <a:r>
              <a:rPr lang="pt-BR" b="0" dirty="0"/>
              <a:t> e disse: Senhor meu, o sonho seja contra os que te têm ódio, e a sua interpretação, para os teus inimigos. A árvore que viste, que cresceu e se tornou forte, cuja altura chegou até ao céu, e que foi vista por toda a terra, cuja folhagem era formosa, e o seu fruto, abundante, e em que para todos havia sustento, debaixo da qual os animais do campo achavam sombra, e em cujos ramos as aves do céu faziam morada, és tu, ó rei, que cresceste e vieste a ser forte; a tua grandeza cresceu e chega até ao céu, e o teu domínio, até à extremidade da terra...</a:t>
            </a:r>
          </a:p>
        </p:txBody>
      </p:sp>
    </p:spTree>
    <p:extLst>
      <p:ext uri="{BB962C8B-B14F-4D97-AF65-F5344CB8AC3E}">
        <p14:creationId xmlns:p14="http://schemas.microsoft.com/office/powerpoint/2010/main" val="407445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AB33DA0-674D-45AA-9936-08BF10A24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3319" y="0"/>
            <a:ext cx="6837529" cy="6530552"/>
          </a:xfrm>
        </p:spPr>
        <p:txBody>
          <a:bodyPr>
            <a:normAutofit fontScale="47500" lnSpcReduction="20000"/>
          </a:bodyPr>
          <a:lstStyle/>
          <a:p>
            <a:r>
              <a:rPr lang="pt-BR" b="0" dirty="0"/>
              <a:t>Quanto ao que viu o rei, um vigilante, um santo, que descia do céu e que dizia: Cortai a árvore e destruí-a, mas a cepa com as raízes deixai na terra, atada com cadeias de ferro e de bronze, na erva do campo; seja ela molhada do orvalho do céu, e a sua porção seja com os animais do campo, até que passem sobre ela sete tempos, esta é a interpretação, ó rei, e este é o decreto do Altíssimo, que virá contra o rei, meu senhor: serás expulso de entre os homens, e a tua morada será com os animais do campo, e dar-te-ão a comer ervas como aos bois, e serás molhado do orvalho do céu; e passar-se-ão sete tempos por cima de ti, até que conheças que o Altíssimo tem domínio sobre o reino dos homens e o dá a quem quer. Quanto ao que foi dito, que se deixasse a cepa da árvore com as suas raízes, o teu reino tornará a ser teu, depois que tiveres conhecido que o céu domina. Portanto, ó rei, aceita o meu conselho e põe termo, pela justiça, em teus pecados e em tuas </a:t>
            </a:r>
            <a:r>
              <a:rPr lang="pt-BR" b="0" dirty="0" err="1"/>
              <a:t>iniqüidades</a:t>
            </a:r>
            <a:r>
              <a:rPr lang="pt-BR" b="0" dirty="0"/>
              <a:t>, usando de misericórdia para com os pobres; e talvez se prolongue a tua </a:t>
            </a:r>
            <a:r>
              <a:rPr lang="pt-BR" b="0" dirty="0" err="1"/>
              <a:t>tranqüilidade</a:t>
            </a:r>
            <a:r>
              <a:rPr lang="pt-BR" b="0" dirty="0"/>
              <a:t>.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FA2C91-F32B-4026-9198-512CF89719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1300" y="6318913"/>
            <a:ext cx="6579548" cy="375363"/>
          </a:xfrm>
        </p:spPr>
        <p:txBody>
          <a:bodyPr>
            <a:normAutofit fontScale="92500" lnSpcReduction="10000"/>
          </a:bodyPr>
          <a:lstStyle/>
          <a:p>
            <a:r>
              <a:rPr lang="pt-BR" sz="2400" dirty="0"/>
              <a:t>Daniel 4:19-27</a:t>
            </a:r>
          </a:p>
        </p:txBody>
      </p:sp>
    </p:spTree>
    <p:extLst>
      <p:ext uri="{BB962C8B-B14F-4D97-AF65-F5344CB8AC3E}">
        <p14:creationId xmlns:p14="http://schemas.microsoft.com/office/powerpoint/2010/main" val="35740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789C659-0B82-4C07-8FFC-6780D1ACAD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800" b="68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BE117C4-CCD0-4113-8EE4-85BE86242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A grande árvore simbolizava o poderoso monarca.</a:t>
            </a:r>
          </a:p>
        </p:txBody>
      </p:sp>
    </p:spTree>
    <p:extLst>
      <p:ext uri="{BB962C8B-B14F-4D97-AF65-F5344CB8AC3E}">
        <p14:creationId xmlns:p14="http://schemas.microsoft.com/office/powerpoint/2010/main" val="82113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EBFDEBFE-5838-4FC7-92BF-2F9823D3CC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" r="117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9B1646-DD85-4F48-8CF5-8D1B9AA48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5756" y="1856095"/>
            <a:ext cx="4424148" cy="4507552"/>
          </a:xfrm>
          <a:prstGeom prst="ellipse">
            <a:avLst/>
          </a:prstGeom>
          <a:solidFill>
            <a:schemeClr val="accent5">
              <a:lumMod val="75000"/>
              <a:alpha val="69804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pt-BR" dirty="0"/>
              <a:t>O vigia que desceu dos céus é um poderoso anjo.</a:t>
            </a:r>
          </a:p>
        </p:txBody>
      </p:sp>
    </p:spTree>
    <p:extLst>
      <p:ext uri="{BB962C8B-B14F-4D97-AF65-F5344CB8AC3E}">
        <p14:creationId xmlns:p14="http://schemas.microsoft.com/office/powerpoint/2010/main" val="281622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3B0213A-516C-4799-90CA-F5CF0D66CA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480" b="748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5135CE-690A-4D1D-8411-466A778FD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3946" y="0"/>
            <a:ext cx="5887493" cy="6858000"/>
          </a:xfrm>
          <a:prstGeom prst="parallelogram">
            <a:avLst/>
          </a:prstGeom>
          <a:solidFill>
            <a:srgbClr val="002060">
              <a:alpha val="69804"/>
            </a:srgbClr>
          </a:solidFill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pt-BR" dirty="0"/>
              <a:t>o rei seria julgado por sua arrogância e orgulho e por sete anos viveria entre os animais, até que reconhecesse o poder e o domínio de Deus.</a:t>
            </a:r>
          </a:p>
        </p:txBody>
      </p:sp>
    </p:spTree>
    <p:extLst>
      <p:ext uri="{BB962C8B-B14F-4D97-AF65-F5344CB8AC3E}">
        <p14:creationId xmlns:p14="http://schemas.microsoft.com/office/powerpoint/2010/main" val="237479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B6726F0-B5C2-4CDB-A6EE-FE25A782C1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1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E36652-70AA-4D8E-A28F-130999AAB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9720" y="1373115"/>
            <a:ext cx="4396853" cy="4111767"/>
          </a:xfrm>
          <a:prstGeom prst="octagon">
            <a:avLst>
              <a:gd name="adj" fmla="val 11698"/>
            </a:avLst>
          </a:prstGeom>
          <a:solidFill>
            <a:srgbClr val="92D050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pt-BR" dirty="0"/>
              <a:t>Orgulho é a mãe de todos os pecados.</a:t>
            </a:r>
          </a:p>
        </p:txBody>
      </p:sp>
    </p:spTree>
    <p:extLst>
      <p:ext uri="{BB962C8B-B14F-4D97-AF65-F5344CB8AC3E}">
        <p14:creationId xmlns:p14="http://schemas.microsoft.com/office/powerpoint/2010/main" val="409210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76578D2-C17A-4A8D-B3A8-A4B63945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III. A Conversão de Nabucodonosor (Daniel 4:28-37)</a:t>
            </a:r>
          </a:p>
        </p:txBody>
      </p:sp>
    </p:spTree>
    <p:extLst>
      <p:ext uri="{BB962C8B-B14F-4D97-AF65-F5344CB8AC3E}">
        <p14:creationId xmlns:p14="http://schemas.microsoft.com/office/powerpoint/2010/main" val="350988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EDDBE284-881D-43C5-8B9D-1771CCBA46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F983E8-2A70-400F-BC0F-68DE48DBD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501254"/>
            <a:ext cx="4014715" cy="3934346"/>
          </a:xfrm>
        </p:spPr>
        <p:txBody>
          <a:bodyPr>
            <a:normAutofit fontScale="77500" lnSpcReduction="20000"/>
          </a:bodyPr>
          <a:lstStyle/>
          <a:p>
            <a:r>
              <a:rPr lang="pt-BR"/>
              <a:t>Uma tarde ele olhava para a bela cidade que havia construído.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96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0889DC8-2380-4360-8DE4-3F1EFAB4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00" y="0"/>
            <a:ext cx="9410700" cy="6858000"/>
          </a:xfrm>
        </p:spPr>
        <p:txBody>
          <a:bodyPr/>
          <a:lstStyle/>
          <a:p>
            <a:r>
              <a:rPr lang="pt-BR" sz="6000" dirty="0"/>
              <a:t>Introdução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794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C395474-ADA8-4C0E-8E2A-E647A4B4A7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 b="731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C1A58E-E79E-49DC-9A73-B3EB9BC07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4126" y="0"/>
            <a:ext cx="4167874" cy="3756438"/>
          </a:xfrm>
          <a:prstGeom prst="teardrop">
            <a:avLst/>
          </a:prstGeom>
          <a:solidFill>
            <a:schemeClr val="tx1">
              <a:lumMod val="85000"/>
              <a:lumOff val="15000"/>
              <a:alpha val="69804"/>
            </a:schemeClr>
          </a:solidFill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pt-BR" dirty="0"/>
              <a:t>Foi então que de seus lábios saíram as palavras que selaram sua condenação:</a:t>
            </a:r>
          </a:p>
        </p:txBody>
      </p:sp>
    </p:spTree>
    <p:extLst>
      <p:ext uri="{BB962C8B-B14F-4D97-AF65-F5344CB8AC3E}">
        <p14:creationId xmlns:p14="http://schemas.microsoft.com/office/powerpoint/2010/main" val="417642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3D7CCA-7849-4146-84DB-0CA9BC8612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“Não é esta a grande babilônia que eu edifiquei para a casa real, com a força do meu poder, e para glória da minha magnificência?”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8312DD9-C291-4631-B328-21E5C72008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Daniel 4:30</a:t>
            </a:r>
          </a:p>
        </p:txBody>
      </p:sp>
    </p:spTree>
    <p:extLst>
      <p:ext uri="{BB962C8B-B14F-4D97-AF65-F5344CB8AC3E}">
        <p14:creationId xmlns:p14="http://schemas.microsoft.com/office/powerpoint/2010/main" val="236243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1F372607-0D22-4EC2-A200-F0E126730A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A16232F-04E0-48B9-A349-6719F76BE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2300" y="851350"/>
            <a:ext cx="5202070" cy="5155297"/>
          </a:xfrm>
          <a:prstGeom prst="ellipse">
            <a:avLst/>
          </a:prstGeom>
          <a:solidFill>
            <a:srgbClr val="FF0066">
              <a:alpha val="69804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pt-BR" dirty="0"/>
              <a:t>Tão logo foram proferidas estas palavras e uma voz do céu pronunciou a sentença contra o rei. A razão se foi da mente do monarca.</a:t>
            </a:r>
          </a:p>
        </p:txBody>
      </p:sp>
    </p:spTree>
    <p:extLst>
      <p:ext uri="{BB962C8B-B14F-4D97-AF65-F5344CB8AC3E}">
        <p14:creationId xmlns:p14="http://schemas.microsoft.com/office/powerpoint/2010/main" val="284545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9E89ACF7-B599-455F-ADA9-A3A9E9607E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BDBA4D-2ED7-4BCC-9AB4-75E21B65B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9720" y="860294"/>
            <a:ext cx="5038298" cy="5540506"/>
          </a:xfrm>
          <a:prstGeom prst="octagon">
            <a:avLst>
              <a:gd name="adj" fmla="val 20892"/>
            </a:avLst>
          </a:prstGeom>
          <a:solidFill>
            <a:schemeClr val="accent5">
              <a:lumMod val="75000"/>
              <a:alpha val="69804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pt-BR" dirty="0"/>
              <a:t>Quantas vezes ignoramos as advertências de pais, amigos e líderes que enviados por Deus nos previnem das consequências de nossas próprias ações.</a:t>
            </a:r>
          </a:p>
        </p:txBody>
      </p:sp>
    </p:spTree>
    <p:extLst>
      <p:ext uri="{BB962C8B-B14F-4D97-AF65-F5344CB8AC3E}">
        <p14:creationId xmlns:p14="http://schemas.microsoft.com/office/powerpoint/2010/main" val="87039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92C6E934-1B02-4E46-9253-299E5AA3C9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0C6A72-2FD6-476D-AE47-47CA511FD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0100" y="812800"/>
            <a:ext cx="4724400" cy="5006562"/>
          </a:xfrm>
          <a:solidFill>
            <a:schemeClr val="accent5">
              <a:alpha val="69804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pt-BR" dirty="0"/>
              <a:t>Somos então levados a pagar o caro preço da desobediência, quando as sequelas poderiam ter sido evitadas se humildemente tivéssemos aceitado os conselhos.</a:t>
            </a:r>
          </a:p>
        </p:txBody>
      </p:sp>
    </p:spTree>
    <p:extLst>
      <p:ext uri="{BB962C8B-B14F-4D97-AF65-F5344CB8AC3E}">
        <p14:creationId xmlns:p14="http://schemas.microsoft.com/office/powerpoint/2010/main" val="88849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D76F3BF-668D-447A-94A8-29A735512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“Presta bastante atenção aos sábios conselhos, e recebe de coração a orientação, assim alcançarás a sabedoria”.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51EE428-B6DB-496C-A1D1-AAE5018A12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Provérbios 19:2</a:t>
            </a:r>
          </a:p>
        </p:txBody>
      </p:sp>
    </p:spTree>
    <p:extLst>
      <p:ext uri="{BB962C8B-B14F-4D97-AF65-F5344CB8AC3E}">
        <p14:creationId xmlns:p14="http://schemas.microsoft.com/office/powerpoint/2010/main" val="263409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AEF0F08-3479-4CED-ADEE-A68C1E9FD1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844" b="14844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BFDF20A-3ACF-46A7-B8BA-DB7744458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A doença que afligiu foi </a:t>
            </a:r>
            <a:r>
              <a:rPr lang="pt-BR" i="1" dirty="0"/>
              <a:t>Licantropia</a:t>
            </a:r>
            <a:r>
              <a:rPr lang="pt-BR" dirty="0"/>
              <a:t> ou síndrome do homem-lobo</a:t>
            </a:r>
          </a:p>
        </p:txBody>
      </p:sp>
    </p:spTree>
    <p:extLst>
      <p:ext uri="{BB962C8B-B14F-4D97-AF65-F5344CB8AC3E}">
        <p14:creationId xmlns:p14="http://schemas.microsoft.com/office/powerpoint/2010/main" val="273069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B34EDB-3A28-44AC-B23A-4BA2EC2491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/>
              <a:t>“Mas ao fim daqueles dias eu, Nabucodonosor, levantei os meus olhos ao céu, e tornou-me a vir o entendimento, e eu bendisse o Altíssimo, e louvei e glorifiquei ao que vive para sempre, cujo domínio é um domínio sempiterno, e cujo reino é de geração em geração.”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1494E0-1AD7-43A2-A5E9-1163752440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/>
              <a:t>Daniel 4:34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086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6432B95-FF13-457B-98E2-961C0DFD1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Conclusão </a:t>
            </a:r>
          </a:p>
        </p:txBody>
      </p:sp>
    </p:spTree>
    <p:extLst>
      <p:ext uri="{BB962C8B-B14F-4D97-AF65-F5344CB8AC3E}">
        <p14:creationId xmlns:p14="http://schemas.microsoft.com/office/powerpoint/2010/main" val="93004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0B3B399-4052-4AA5-B3F8-7DED36D55B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r="3556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CEF0835-8F68-4165-8F74-75570DCC6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6102" y="1907762"/>
            <a:ext cx="4801050" cy="4378738"/>
          </a:xfrm>
          <a:solidFill>
            <a:srgbClr val="C00000">
              <a:alpha val="69804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pt-BR" dirty="0"/>
              <a:t>Imediatamente ao voltar a si, ele voltou os olhos para o céu e declarou sua fé no Deus eterno.</a:t>
            </a:r>
          </a:p>
        </p:txBody>
      </p:sp>
    </p:spTree>
    <p:extLst>
      <p:ext uri="{BB962C8B-B14F-4D97-AF65-F5344CB8AC3E}">
        <p14:creationId xmlns:p14="http://schemas.microsoft.com/office/powerpoint/2010/main" val="419170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21F45A1-C02D-499B-9F65-97ADA8B131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 b="7601"/>
          <a:stretch>
            <a:fillRect/>
          </a:stretch>
        </p:blipFill>
        <p:spPr/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7D03517-C29F-4374-87F8-0476E6F65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544" y="-1"/>
            <a:ext cx="4683456" cy="4612943"/>
          </a:xfrm>
          <a:prstGeom prst="teardrop">
            <a:avLst/>
          </a:prstGeom>
          <a:solidFill>
            <a:schemeClr val="accent6">
              <a:lumMod val="75000"/>
              <a:alpha val="69804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pt-BR" dirty="0"/>
              <a:t>O quarto capítulo de Daniel apresenta uma das mais belas histórias de conversão de toda a Bíblia</a:t>
            </a:r>
          </a:p>
        </p:txBody>
      </p:sp>
    </p:spTree>
    <p:extLst>
      <p:ext uri="{BB962C8B-B14F-4D97-AF65-F5344CB8AC3E}">
        <p14:creationId xmlns:p14="http://schemas.microsoft.com/office/powerpoint/2010/main" val="383044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3A1429D-23BE-4E0C-BBCF-72AB9AB406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9279C0-6710-43A3-84A7-1AA827F29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191000"/>
            <a:ext cx="12192000" cy="2324100"/>
          </a:xfrm>
          <a:prstGeom prst="octagon">
            <a:avLst>
              <a:gd name="adj" fmla="val 1389"/>
            </a:avLst>
          </a:prstGeom>
          <a:noFill/>
          <a:ln>
            <a:noFill/>
          </a:ln>
        </p:spPr>
        <p:txBody>
          <a:bodyPr>
            <a:normAutofit/>
          </a:bodyPr>
          <a:lstStyle/>
          <a:p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verdadeira grandeza do Rei se viu no momento em que reconheceu seu erro e se submeteu a vontade de Deus.</a:t>
            </a:r>
          </a:p>
        </p:txBody>
      </p:sp>
    </p:spTree>
    <p:extLst>
      <p:ext uri="{BB962C8B-B14F-4D97-AF65-F5344CB8AC3E}">
        <p14:creationId xmlns:p14="http://schemas.microsoft.com/office/powerpoint/2010/main" val="145074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F7847AF-AA21-47B6-AD4D-0F21AB77FB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8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E1AB89-E733-4F0A-8263-82915BB4F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O orgulhoso monarca se submeteu e reconheceu a soberania e o poder de Alguém maior do que ele.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624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D7EC414-74A6-4F9F-BEC0-29FCC35B43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581586-AA0B-4B63-9948-16E18B7C9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13" y="0"/>
            <a:ext cx="4543687" cy="4127500"/>
          </a:xfrm>
          <a:prstGeom prst="teardrop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pt-BR" dirty="0"/>
              <a:t>Sua declaração de fé é uma das mais belas de toda a Bíblia:</a:t>
            </a:r>
          </a:p>
        </p:txBody>
      </p:sp>
    </p:spTree>
    <p:extLst>
      <p:ext uri="{BB962C8B-B14F-4D97-AF65-F5344CB8AC3E}">
        <p14:creationId xmlns:p14="http://schemas.microsoft.com/office/powerpoint/2010/main" val="316962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DEDC9C2-CA37-463E-A4A2-7E0190B2C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“</a:t>
            </a:r>
            <a:r>
              <a:rPr lang="pt-BR" i="1" dirty="0"/>
              <a:t>Agora, pois, eu, Nabucodonosor, louvo, exalço e glorifico ao Rei do céu; porque todas as suas obras são verdade, e os seus caminhos juízo, e pode humilhar aos que andam na soberba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96DC0F-0AA6-4B83-B778-47E776873C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Daniel 4:37</a:t>
            </a:r>
          </a:p>
        </p:txBody>
      </p:sp>
    </p:spTree>
    <p:extLst>
      <p:ext uri="{BB962C8B-B14F-4D97-AF65-F5344CB8AC3E}">
        <p14:creationId xmlns:p14="http://schemas.microsoft.com/office/powerpoint/2010/main" val="278330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014267B-4C28-4A72-915A-37ED9E7B3E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E80ECD2-BF33-4ADF-94CD-B9CB0A301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05601" y="1550780"/>
            <a:ext cx="4698999" cy="4303919"/>
          </a:xfrm>
          <a:prstGeom prst="ellipse">
            <a:avLst/>
          </a:prstGeom>
          <a:solidFill>
            <a:schemeClr val="accent5">
              <a:lumMod val="75000"/>
              <a:alpha val="69804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pt-BR" dirty="0"/>
              <a:t>O Senhor via no arrogante monarca um de seus filhos.</a:t>
            </a:r>
          </a:p>
        </p:txBody>
      </p:sp>
    </p:spTree>
    <p:extLst>
      <p:ext uri="{BB962C8B-B14F-4D97-AF65-F5344CB8AC3E}">
        <p14:creationId xmlns:p14="http://schemas.microsoft.com/office/powerpoint/2010/main" val="366429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9EBF240-A6F3-4BA3-8AB8-648BC362BD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8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6D7017-5480-48AE-BEDB-9D699ED23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Como o Bom Pastor ele saiu para buscá-lo. Deus fez o possível pela salvação de Nabucodonosor.</a:t>
            </a:r>
          </a:p>
        </p:txBody>
      </p:sp>
    </p:spTree>
    <p:extLst>
      <p:ext uri="{BB962C8B-B14F-4D97-AF65-F5344CB8AC3E}">
        <p14:creationId xmlns:p14="http://schemas.microsoft.com/office/powerpoint/2010/main" val="300409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02B1C26-322F-4789-9C5D-8472CF034D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7500" b="27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251F2C-9BD1-4E4B-A77A-B605F14A3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6301" y="2044700"/>
            <a:ext cx="4495800" cy="4089400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O reconhecimento de seu erro e sua mudança de atitude, sua conversão, mostraram que havia aprendido a lição.</a:t>
            </a:r>
          </a:p>
        </p:txBody>
      </p:sp>
    </p:spTree>
    <p:extLst>
      <p:ext uri="{BB962C8B-B14F-4D97-AF65-F5344CB8AC3E}">
        <p14:creationId xmlns:p14="http://schemas.microsoft.com/office/powerpoint/2010/main" val="174355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A77DE6A-4408-4B1B-92E0-D9064CF4A9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C82CC9-CB35-4622-A4A0-206D04C4B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78701" y="1463262"/>
            <a:ext cx="4279899" cy="4277138"/>
          </a:xfrm>
          <a:prstGeom prst="snip2DiagRect">
            <a:avLst/>
          </a:prstGeom>
          <a:solidFill>
            <a:srgbClr val="9A0000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pt-BR" dirty="0"/>
              <a:t>O nosso Deus busca seus filhos onde estiverem.</a:t>
            </a:r>
          </a:p>
        </p:txBody>
      </p:sp>
    </p:spTree>
    <p:extLst>
      <p:ext uri="{BB962C8B-B14F-4D97-AF65-F5344CB8AC3E}">
        <p14:creationId xmlns:p14="http://schemas.microsoft.com/office/powerpoint/2010/main" val="416653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9359A182-6135-4802-87FC-0D035FC27F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6" b="798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93C8A9-472B-4907-BBD5-67D290678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Por acaso você se identifica em algum aspecto com Nabucodonosor?</a:t>
            </a:r>
          </a:p>
        </p:txBody>
      </p:sp>
    </p:spTree>
    <p:extLst>
      <p:ext uri="{BB962C8B-B14F-4D97-AF65-F5344CB8AC3E}">
        <p14:creationId xmlns:p14="http://schemas.microsoft.com/office/powerpoint/2010/main" val="151669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67B1116-844A-4AF8-BFEF-2B5E7DE9FE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869" b="686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33D2F5-8217-439A-98C7-6771AFC3C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1" y="0"/>
            <a:ext cx="5471197" cy="6857998"/>
          </a:xfrm>
          <a:prstGeom prst="parallelogram">
            <a:avLst/>
          </a:prstGeom>
          <a:solidFill>
            <a:srgbClr val="9A0000">
              <a:alpha val="69804"/>
            </a:srgbClr>
          </a:solidFill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pt-BR" dirty="0"/>
              <a:t>Por que será que muitas vezes precisamos sofrer as consequências de nossas escolhas erradas para só então voltarmos para Deus?</a:t>
            </a:r>
          </a:p>
        </p:txBody>
      </p:sp>
    </p:spTree>
    <p:extLst>
      <p:ext uri="{BB962C8B-B14F-4D97-AF65-F5344CB8AC3E}">
        <p14:creationId xmlns:p14="http://schemas.microsoft.com/office/powerpoint/2010/main" val="201641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21CF7CD-079A-4433-AD17-725A6F62F3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276" b="927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18028E-6913-4EDD-84C8-16B3BA77D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Nele, o próprio Rei Nabucodonosor escreve e conta sua história chocante de como passou de um pagão a um adorador do verdadeiro Deus </a:t>
            </a:r>
            <a:r>
              <a:rPr lang="pt-BR" dirty="0" err="1"/>
              <a:t>Yahweh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119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96B7FAE-85B2-440D-82EF-81F6270638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F35059-D287-4213-8762-7C8B82024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3301" y="0"/>
            <a:ext cx="3733799" cy="6857999"/>
          </a:xfrm>
          <a:prstGeom prst="octagon">
            <a:avLst>
              <a:gd name="adj" fmla="val 0"/>
            </a:avLst>
          </a:prstGeom>
          <a:solidFill>
            <a:schemeClr val="accent6">
              <a:lumMod val="50000"/>
              <a:alpha val="69804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pt-BR" sz="3600" dirty="0"/>
              <a:t>Hoje Deus te convida a tomar uma decisão muito importante na sua vida, entregar seu coração a Jesus enquanto há tempo.</a:t>
            </a:r>
          </a:p>
        </p:txBody>
      </p:sp>
    </p:spTree>
    <p:extLst>
      <p:ext uri="{BB962C8B-B14F-4D97-AF65-F5344CB8AC3E}">
        <p14:creationId xmlns:p14="http://schemas.microsoft.com/office/powerpoint/2010/main" val="410745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E96E7AF-3755-4FD0-B287-688E103547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08" r="-22508"/>
          <a:stretch/>
        </p:blipFill>
        <p:spPr>
          <a:xfrm>
            <a:off x="1978926" y="524586"/>
            <a:ext cx="11259402" cy="6333413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9B56B4-DD4A-4A9D-BE90-2E31E1EB3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0933" y="1556332"/>
            <a:ext cx="4642116" cy="4654252"/>
          </a:xfrm>
          <a:prstGeom prst="ellipse">
            <a:avLst/>
          </a:prstGeom>
          <a:solidFill>
            <a:schemeClr val="accent5">
              <a:alpha val="69804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pt-BR" sz="3200" dirty="0"/>
              <a:t>O contato do soberano com o SENHOR havia se iniciado com a vinda dos jovens cativos da Judéia. </a:t>
            </a:r>
          </a:p>
        </p:txBody>
      </p:sp>
    </p:spTree>
    <p:extLst>
      <p:ext uri="{BB962C8B-B14F-4D97-AF65-F5344CB8AC3E}">
        <p14:creationId xmlns:p14="http://schemas.microsoft.com/office/powerpoint/2010/main" val="282551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539059BE-D9B5-4302-921A-87E1A0A9A8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7500" b="27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A3A6D20-2689-459E-BADB-D291A8E58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76197" y="2101754"/>
            <a:ext cx="4929115" cy="4181069"/>
          </a:xfrm>
          <a:prstGeom prst="octagon">
            <a:avLst>
              <a:gd name="adj" fmla="val 14061"/>
            </a:avLst>
          </a:prstGeom>
          <a:solidFill>
            <a:schemeClr val="accent5">
              <a:lumMod val="75000"/>
              <a:alpha val="69804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pt-BR" dirty="0"/>
              <a:t>Foi, no entanto, após uma experiência pessoal que o rei da Babilônia se entregou ao domínio do Senhor dos Senhores.</a:t>
            </a:r>
          </a:p>
        </p:txBody>
      </p:sp>
    </p:spTree>
    <p:extLst>
      <p:ext uri="{BB962C8B-B14F-4D97-AF65-F5344CB8AC3E}">
        <p14:creationId xmlns:p14="http://schemas.microsoft.com/office/powerpoint/2010/main" val="147671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60FD375-4581-481D-80F5-CB3C24600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“Pareceu-me bem fazer conhecidos os sinais e maravilhas que Deus, o Altíssimo, tem feito para comigo. Quão grandes são os seus sinais, e quão poderosas as suas maravilhas! O seu reino é um reino sempiterno, e o seu domínio de geração em geração.”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FD11B65-B0F4-4B4F-8927-AEB5125805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Daniel 4:2,3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164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3672E76-C931-4273-8735-AD4A798F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I. O Sonho do Rei. (Daniel 4:1-18)</a:t>
            </a:r>
          </a:p>
        </p:txBody>
      </p:sp>
    </p:spTree>
    <p:extLst>
      <p:ext uri="{BB962C8B-B14F-4D97-AF65-F5344CB8AC3E}">
        <p14:creationId xmlns:p14="http://schemas.microsoft.com/office/powerpoint/2010/main" val="325073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flythrough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DES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" id="{4B4A0F73-2D30-4E8B-AAB8-10A98232D687}" vid="{624404BB-D316-479F-BA1D-1B36C6E944F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4">
    <wetp:webextensionref xmlns:r="http://schemas.openxmlformats.org/officeDocument/2006/relationships" r:id="rId1"/>
  </wetp:taskpane>
  <wetp:taskpane dockstate="right" visibility="0" width="525" row="5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01EC093D-F0F2-49AB-BBC8-006AFDD20272}">
  <we:reference id="wa104178141" version="3.1.2.16" store="pt-BR" storeType="OMEX"/>
  <we:alternateReferences>
    <we:reference id="wa104178141" version="3.1.2.16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31BE46F-EE5C-43F2-8B92-FED5BAF668F9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DES</Template>
  <TotalTime>3736</TotalTime>
  <Words>2176</Words>
  <Application>Microsoft Office PowerPoint</Application>
  <PresentationFormat>Widescreen</PresentationFormat>
  <Paragraphs>93</Paragraphs>
  <Slides>51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6" baseType="lpstr">
      <vt:lpstr>Century Gothic</vt:lpstr>
      <vt:lpstr>Franklin Gothic Demi</vt:lpstr>
      <vt:lpstr>Arial</vt:lpstr>
      <vt:lpstr>Calibri</vt:lpstr>
      <vt:lpstr>DES</vt:lpstr>
      <vt:lpstr>Apresentação do PowerPoint</vt:lpstr>
      <vt:lpstr>Apresentação do PowerPoint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I. O Sonho do Rei. (Daniel 4:1-18)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II. A Interpretação do Sonho.  (Daniel 4:19-27)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III. A Conversão de Nabucodonosor (Daniel 4:28-37)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DOMINGOS ESPECIAIS 2018</dc:subject>
  <dc:creator>Pr. MARCELO AUGUSTO DE CARVALHO</dc:creator>
  <cp:keywords>www.4tons.com.br</cp:keywords>
  <dc:description>COMÉRCIO PROIBIDO. USO PESSOAL</dc:description>
  <cp:lastModifiedBy>marcos aurelio gularte de castro</cp:lastModifiedBy>
  <cp:revision>140</cp:revision>
  <dcterms:created xsi:type="dcterms:W3CDTF">2018-03-06T19:09:33Z</dcterms:created>
  <dcterms:modified xsi:type="dcterms:W3CDTF">2018-03-21T00:59:31Z</dcterms:modified>
  <cp:category>SM-EVANGELISMO</cp:category>
</cp:coreProperties>
</file>