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7" r:id="rId1"/>
  </p:sldMasterIdLst>
  <p:notesMasterIdLst>
    <p:notesMasterId r:id="rId59"/>
  </p:notesMasterIdLst>
  <p:sldIdLst>
    <p:sldId id="256" r:id="rId2"/>
    <p:sldId id="257" r:id="rId3"/>
    <p:sldId id="258" r:id="rId4"/>
    <p:sldId id="298" r:id="rId5"/>
    <p:sldId id="299" r:id="rId6"/>
    <p:sldId id="300" r:id="rId7"/>
    <p:sldId id="301" r:id="rId8"/>
    <p:sldId id="303" r:id="rId9"/>
    <p:sldId id="302" r:id="rId10"/>
    <p:sldId id="304" r:id="rId11"/>
    <p:sldId id="305" r:id="rId12"/>
    <p:sldId id="306" r:id="rId13"/>
    <p:sldId id="307" r:id="rId14"/>
    <p:sldId id="308" r:id="rId15"/>
    <p:sldId id="309" r:id="rId16"/>
    <p:sldId id="310" r:id="rId17"/>
    <p:sldId id="311" r:id="rId18"/>
    <p:sldId id="312" r:id="rId19"/>
    <p:sldId id="313" r:id="rId20"/>
    <p:sldId id="314" r:id="rId21"/>
    <p:sldId id="315" r:id="rId22"/>
    <p:sldId id="316" r:id="rId23"/>
    <p:sldId id="317" r:id="rId24"/>
    <p:sldId id="318"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331" r:id="rId38"/>
    <p:sldId id="332" r:id="rId39"/>
    <p:sldId id="333" r:id="rId40"/>
    <p:sldId id="334" r:id="rId41"/>
    <p:sldId id="335" r:id="rId42"/>
    <p:sldId id="336" r:id="rId43"/>
    <p:sldId id="337" r:id="rId44"/>
    <p:sldId id="338" r:id="rId45"/>
    <p:sldId id="339" r:id="rId46"/>
    <p:sldId id="340" r:id="rId47"/>
    <p:sldId id="341" r:id="rId48"/>
    <p:sldId id="342" r:id="rId49"/>
    <p:sldId id="343" r:id="rId50"/>
    <p:sldId id="344" r:id="rId51"/>
    <p:sldId id="345" r:id="rId52"/>
    <p:sldId id="346" r:id="rId53"/>
    <p:sldId id="347" r:id="rId54"/>
    <p:sldId id="348" r:id="rId55"/>
    <p:sldId id="349" r:id="rId56"/>
    <p:sldId id="350" r:id="rId57"/>
    <p:sldId id="297" r:id="rId58"/>
  </p:sldIdLst>
  <p:sldSz cx="12192000" cy="6858000"/>
  <p:notesSz cx="6858000" cy="9144000"/>
  <p:embeddedFontLst>
    <p:embeddedFont>
      <p:font typeface="Calibri" panose="020F0502020204030204" pitchFamily="34" charset="0"/>
      <p:regular r:id="rId60"/>
      <p:bold r:id="rId61"/>
      <p:italic r:id="rId62"/>
      <p:boldItalic r:id="rId63"/>
    </p:embeddedFont>
    <p:embeddedFont>
      <p:font typeface="Century Gothic" panose="020B0502020202020204" pitchFamily="34" charset="0"/>
      <p:regular r:id="rId64"/>
      <p:bold r:id="rId65"/>
      <p:italic r:id="rId66"/>
      <p:boldItalic r:id="rId67"/>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5968"/>
    <a:srgbClr val="9A0000"/>
    <a:srgbClr val="CE1010"/>
    <a:srgbClr val="FF0066"/>
    <a:srgbClr val="D66100"/>
    <a:srgbClr val="FF6600"/>
    <a:srgbClr val="033F5D"/>
    <a:srgbClr val="4BACC6"/>
    <a:srgbClr val="C0504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5" autoAdjust="0"/>
    <p:restoredTop sz="71713" autoAdjust="0"/>
  </p:normalViewPr>
  <p:slideViewPr>
    <p:cSldViewPr snapToGrid="0">
      <p:cViewPr varScale="1">
        <p:scale>
          <a:sx n="48" d="100"/>
          <a:sy n="48" d="100"/>
        </p:scale>
        <p:origin x="50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8A1BB-1B1F-47ED-897E-3B6FCFF2FC02}" type="datetimeFigureOut">
              <a:rPr lang="pt-BR" smtClean="0"/>
              <a:t>24/03/2018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DA99E9-EE4E-4283-A6E7-0F410C396B2B}" type="slidenum">
              <a:rPr lang="pt-BR" smtClean="0"/>
              <a:t>‹nº›</a:t>
            </a:fld>
            <a:endParaRPr lang="pt-BR"/>
          </a:p>
        </p:txBody>
      </p:sp>
    </p:spTree>
    <p:extLst>
      <p:ext uri="{BB962C8B-B14F-4D97-AF65-F5344CB8AC3E}">
        <p14:creationId xmlns:p14="http://schemas.microsoft.com/office/powerpoint/2010/main" val="531074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3</a:t>
            </a:fld>
            <a:endParaRPr lang="pt-BR"/>
          </a:p>
        </p:txBody>
      </p:sp>
    </p:spTree>
    <p:extLst>
      <p:ext uri="{BB962C8B-B14F-4D97-AF65-F5344CB8AC3E}">
        <p14:creationId xmlns:p14="http://schemas.microsoft.com/office/powerpoint/2010/main" val="2181413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Este animal está em paralelo aos quadris de bronze da estátua e representam o império Grego. Conquistado com muita rapidez por Alexandre Magno, que aos trinta e dois anos já havia adquirido um vasto império, dos maiores de todos os tempos. Isto ele realizou em dez anos. Realmente o leopardo o mais rápido predador desta série e as quatro asas são bem representados na visão. Alexandre morreu aos 32 anos após festejar suas vitórias na cidade de Babilônia. Não deixou herdeiro apto ao trono e seu vasto império foi divido em 4 sedes principais (Macedônia, Egito, Síria e Pérgamo) de onde governaram seus quatro generais de confiança, </a:t>
            </a:r>
            <a:r>
              <a:rPr lang="pt-BR" sz="1200" kern="1200" dirty="0" err="1">
                <a:solidFill>
                  <a:schemeClr val="tx1"/>
                </a:solidFill>
                <a:effectLst/>
                <a:latin typeface="+mn-lt"/>
                <a:ea typeface="+mn-ea"/>
                <a:cs typeface="+mn-cs"/>
              </a:rPr>
              <a:t>Lisímaco</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Cassandro</a:t>
            </a:r>
            <a:r>
              <a:rPr lang="pt-BR" sz="1200" kern="1200" dirty="0">
                <a:solidFill>
                  <a:schemeClr val="tx1"/>
                </a:solidFill>
                <a:effectLst/>
                <a:latin typeface="+mn-lt"/>
                <a:ea typeface="+mn-ea"/>
                <a:cs typeface="+mn-cs"/>
              </a:rPr>
              <a:t>, Ptolomeu e Seleuco.</a:t>
            </a:r>
          </a:p>
          <a:p>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22</a:t>
            </a:fld>
            <a:endParaRPr lang="pt-BR"/>
          </a:p>
        </p:txBody>
      </p:sp>
    </p:spTree>
    <p:extLst>
      <p:ext uri="{BB962C8B-B14F-4D97-AF65-F5344CB8AC3E}">
        <p14:creationId xmlns:p14="http://schemas.microsoft.com/office/powerpoint/2010/main" val="988770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23</a:t>
            </a:fld>
            <a:endParaRPr lang="pt-BR"/>
          </a:p>
        </p:txBody>
      </p:sp>
    </p:spTree>
    <p:extLst>
      <p:ext uri="{BB962C8B-B14F-4D97-AF65-F5344CB8AC3E}">
        <p14:creationId xmlns:p14="http://schemas.microsoft.com/office/powerpoint/2010/main" val="2714547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24</a:t>
            </a:fld>
            <a:endParaRPr lang="pt-BR"/>
          </a:p>
        </p:txBody>
      </p:sp>
    </p:spTree>
    <p:extLst>
      <p:ext uri="{BB962C8B-B14F-4D97-AF65-F5344CB8AC3E}">
        <p14:creationId xmlns:p14="http://schemas.microsoft.com/office/powerpoint/2010/main" val="2673193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A grande curiosidade de Daniel, porém, estava voltada para o quarto animal e os eventos que se seguiram após ele.</a:t>
            </a:r>
          </a:p>
          <a:p>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25</a:t>
            </a:fld>
            <a:endParaRPr lang="pt-BR"/>
          </a:p>
        </p:txBody>
      </p:sp>
    </p:spTree>
    <p:extLst>
      <p:ext uri="{BB962C8B-B14F-4D97-AF65-F5344CB8AC3E}">
        <p14:creationId xmlns:p14="http://schemas.microsoft.com/office/powerpoint/2010/main" val="564096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este magnifico animal pisa destrói tudo o que pode. enquanto que os outros três animais tinham paralelo com alimárias conhecidas pelo profeta, este quarto era um monstro, não havendo nada na natureza parecido com ele. </a:t>
            </a:r>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26</a:t>
            </a:fld>
            <a:endParaRPr lang="pt-BR"/>
          </a:p>
        </p:txBody>
      </p:sp>
    </p:spTree>
    <p:extLst>
      <p:ext uri="{BB962C8B-B14F-4D97-AF65-F5344CB8AC3E}">
        <p14:creationId xmlns:p14="http://schemas.microsoft.com/office/powerpoint/2010/main" val="1211581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Os historiadores concordam que o império Romano foi um dos mais cruéis e poderosos da história. Para os povos que não desejavam submeter-se ao seu poder, Roma após conquistá-los passava todos a fio de espada, queimava as cidades e sobre os escombros ainda arava a terra, para que não fossem reconstruídas. Foi o que aconteceu por exemplo a Jerusalém no ano 70 d.C. Os profissionais exércitos Romanos eram temidos e reverenciados em todo o mundo antigo.</a:t>
            </a:r>
          </a:p>
          <a:p>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27</a:t>
            </a:fld>
            <a:endParaRPr lang="pt-BR"/>
          </a:p>
        </p:txBody>
      </p:sp>
    </p:spTree>
    <p:extLst>
      <p:ext uri="{BB962C8B-B14F-4D97-AF65-F5344CB8AC3E}">
        <p14:creationId xmlns:p14="http://schemas.microsoft.com/office/powerpoint/2010/main" val="2986278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Imagine um filme e o </a:t>
            </a:r>
            <a:r>
              <a:rPr lang="pt-BR" sz="1200" i="1" kern="1200" dirty="0">
                <a:solidFill>
                  <a:schemeClr val="tx1"/>
                </a:solidFill>
                <a:effectLst/>
                <a:latin typeface="+mn-lt"/>
                <a:ea typeface="+mn-ea"/>
                <a:cs typeface="+mn-cs"/>
              </a:rPr>
              <a:t>zoom</a:t>
            </a:r>
            <a:r>
              <a:rPr lang="pt-BR" sz="1200" kern="1200" dirty="0">
                <a:solidFill>
                  <a:schemeClr val="tx1"/>
                </a:solidFill>
                <a:effectLst/>
                <a:latin typeface="+mn-lt"/>
                <a:ea typeface="+mn-ea"/>
                <a:cs typeface="+mn-cs"/>
              </a:rPr>
              <a:t> vai para os chifres do animal. Se a princípio eram dez, um décimo primeiro começa a surgir, a princípio pequeno, ele cresce e se fortalece. Em seu crescimento arranca três anteriores. Ele também possui boca de homem e olhos de homem.</a:t>
            </a:r>
          </a:p>
          <a:p>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28</a:t>
            </a:fld>
            <a:endParaRPr lang="pt-BR"/>
          </a:p>
        </p:txBody>
      </p:sp>
    </p:spTree>
    <p:extLst>
      <p:ext uri="{BB962C8B-B14F-4D97-AF65-F5344CB8AC3E}">
        <p14:creationId xmlns:p14="http://schemas.microsoft.com/office/powerpoint/2010/main" val="3456422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Já vimos que o Monstro terrível e espantoso é o império Romano. Ao irmos para a história vemos que o império Romano Ocidental teve seu fim decretado em 476 d.C. O que se seguiu ao grande império não um outro império, mas pequenos reinos formados por tribos bárbaras que invadiram o império e colaboraram para o seu fim. Embora mais de vinte povos tenham participado da invasão que muitas vezes foi pacífica, foram dez os reinos que surgiram e se estabeleceram em seu território. Anglos (Inglaterra), Burgúndios (Suíça) – Francos (França) – Germanos (Alemanha) – Hérulos (Sul da Itália) – Lombardos (Norte da Itália) – Ostrogodos (Áustria) – Suevos (Portugal) – Vândalos (Sul da Espanha) – Visigodos (Norte da Espanha).</a:t>
            </a:r>
          </a:p>
          <a:p>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29</a:t>
            </a:fld>
            <a:endParaRPr lang="pt-BR"/>
          </a:p>
        </p:txBody>
      </p:sp>
    </p:spTree>
    <p:extLst>
      <p:ext uri="{BB962C8B-B14F-4D97-AF65-F5344CB8AC3E}">
        <p14:creationId xmlns:p14="http://schemas.microsoft.com/office/powerpoint/2010/main" val="3016136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Este chifre é o destaque negativo desta visão. Precisamos identificá-lo para que possamos compreender a visão. Para isto vamos observar suas características, suas ações e buscar enquadrá-lo na história. Vejamos:</a:t>
            </a:r>
          </a:p>
          <a:p>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30</a:t>
            </a:fld>
            <a:endParaRPr lang="pt-BR"/>
          </a:p>
        </p:txBody>
      </p:sp>
    </p:spTree>
    <p:extLst>
      <p:ext uri="{BB962C8B-B14F-4D97-AF65-F5344CB8AC3E}">
        <p14:creationId xmlns:p14="http://schemas.microsoft.com/office/powerpoint/2010/main" val="34461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mais cruel e contínua perseguição religiosa da história e muitas, muitas mortes ordenadas pela própria igreja aconteceram. A igreja que se dizia cristã deveria ter defendido a vida e a liberdade de consciência, mas ao contrário, mandou matar, perseguiu torturou e prendeu. O bispo de Roma, chamado Papa por ser considerado pai dos outros bispos, tornou-se também rei de Roma e assentou no trono dos Césares, tendo ao seu dispor tropas e todo o aparato do governo civil para impor sua vontade. Isto provocou as diversas perseguições religiosas para quem discordasse de seus preceitos e vontades.</a:t>
            </a:r>
          </a:p>
          <a:p>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37</a:t>
            </a:fld>
            <a:endParaRPr lang="pt-BR"/>
          </a:p>
        </p:txBody>
      </p:sp>
    </p:spTree>
    <p:extLst>
      <p:ext uri="{BB962C8B-B14F-4D97-AF65-F5344CB8AC3E}">
        <p14:creationId xmlns:p14="http://schemas.microsoft.com/office/powerpoint/2010/main" val="253661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6</a:t>
            </a:fld>
            <a:endParaRPr lang="pt-BR"/>
          </a:p>
        </p:txBody>
      </p:sp>
    </p:spTree>
    <p:extLst>
      <p:ext uri="{BB962C8B-B14F-4D97-AF65-F5344CB8AC3E}">
        <p14:creationId xmlns:p14="http://schemas.microsoft.com/office/powerpoint/2010/main" val="2562814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mais de 50.000 huguenotes franceses são mortos em uma matança cuidadosamente coordenada e liderada pela família real francesa, dois anos após um tratado de paz entre católicos e protestantes. Os massacres aconteceram primeiramente em Paris e depois se espalharam por todas as grandes cidades francesas. Um horror até hoje lembrando com repulsa pela humanidade. As reações da igreja oficial foram mandar tocar e rezar uma missa em homenagem ao massacre, uma tradição que continuou por muitos anos, a condecoração da Rosa de Ouro com uma medalha cunhada pelo Papa Gregório XIII, enfim foi de festa e comemoração.</a:t>
            </a:r>
          </a:p>
          <a:p>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38</a:t>
            </a:fld>
            <a:endParaRPr lang="pt-BR"/>
          </a:p>
        </p:txBody>
      </p:sp>
    </p:spTree>
    <p:extLst>
      <p:ext uri="{BB962C8B-B14F-4D97-AF65-F5344CB8AC3E}">
        <p14:creationId xmlns:p14="http://schemas.microsoft.com/office/powerpoint/2010/main" val="897138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Para chegar a este número precisamos compreender o quanto significa o termo “tempo”. O próprio Daniel dá a resolução quando escreve em 11:13, “</a:t>
            </a:r>
            <a:r>
              <a:rPr lang="pt-BR" sz="1200" i="1" kern="1200" dirty="0">
                <a:solidFill>
                  <a:schemeClr val="tx1"/>
                </a:solidFill>
                <a:effectLst/>
                <a:latin typeface="+mn-lt"/>
                <a:ea typeface="+mn-ea"/>
                <a:cs typeface="+mn-cs"/>
              </a:rPr>
              <a:t>e ao fim dos tempos, isto é, de anos</a:t>
            </a:r>
            <a:r>
              <a:rPr lang="pt-BR"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Como o texto diz um tempo, dois tempos e metade de um tempo temos na verdade três anos e meio. O ano profético é composto de 12 meses de 30 dias no total, 360 dias. Se multiplicarmos os três anos e meio por 360 dias, encontramos 1.260 dias. Este período de tempo é repetido sete vezes em Daniel e Apocalipse. Em Apocalipse 11:2 e 13:5 aparece como 42 meses, em 11:3 e 12:6 o tempo é exposto como 1.260 dias e no capítulo 12:14 como em Daniel 7:25 e 12:7, um tempo, dois tempos e metade de um tempo. Esta repetição indica que este é um importante período profético-histórico.</a:t>
            </a:r>
          </a:p>
          <a:p>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39</a:t>
            </a:fld>
            <a:endParaRPr lang="pt-BR"/>
          </a:p>
        </p:txBody>
      </p:sp>
    </p:spTree>
    <p:extLst>
      <p:ext uri="{BB962C8B-B14F-4D97-AF65-F5344CB8AC3E}">
        <p14:creationId xmlns:p14="http://schemas.microsoft.com/office/powerpoint/2010/main" val="1570636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São conhecidos como o período de supremacia do bispo de Roma, quando as perseguições religiosas e sua autoridade eram predominantes. Termina com a prisão de Pio VI por </a:t>
            </a:r>
            <a:r>
              <a:rPr lang="pt-BR" sz="1200" kern="1200" dirty="0" err="1">
                <a:solidFill>
                  <a:schemeClr val="tx1"/>
                </a:solidFill>
                <a:effectLst/>
                <a:latin typeface="+mn-lt"/>
                <a:ea typeface="+mn-ea"/>
                <a:cs typeface="+mn-cs"/>
              </a:rPr>
              <a:t>Berthier</a:t>
            </a:r>
            <a:r>
              <a:rPr lang="pt-BR" sz="1200" kern="1200" dirty="0">
                <a:solidFill>
                  <a:schemeClr val="tx1"/>
                </a:solidFill>
                <a:effectLst/>
                <a:latin typeface="+mn-lt"/>
                <a:ea typeface="+mn-ea"/>
                <a:cs typeface="+mn-cs"/>
              </a:rPr>
              <a:t>, general de Napoleão Bonaparte.</a:t>
            </a:r>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42</a:t>
            </a:fld>
            <a:endParaRPr lang="pt-BR"/>
          </a:p>
        </p:txBody>
      </p:sp>
    </p:spTree>
    <p:extLst>
      <p:ext uri="{BB962C8B-B14F-4D97-AF65-F5344CB8AC3E}">
        <p14:creationId xmlns:p14="http://schemas.microsoft.com/office/powerpoint/2010/main" val="3858409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44</a:t>
            </a:fld>
            <a:endParaRPr lang="pt-BR"/>
          </a:p>
        </p:txBody>
      </p:sp>
    </p:spTree>
    <p:extLst>
      <p:ext uri="{BB962C8B-B14F-4D97-AF65-F5344CB8AC3E}">
        <p14:creationId xmlns:p14="http://schemas.microsoft.com/office/powerpoint/2010/main" val="1259788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48</a:t>
            </a:fld>
            <a:endParaRPr lang="pt-BR"/>
          </a:p>
        </p:txBody>
      </p:sp>
    </p:spTree>
    <p:extLst>
      <p:ext uri="{BB962C8B-B14F-4D97-AF65-F5344CB8AC3E}">
        <p14:creationId xmlns:p14="http://schemas.microsoft.com/office/powerpoint/2010/main" val="3808175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50</a:t>
            </a:fld>
            <a:endParaRPr lang="pt-BR"/>
          </a:p>
        </p:txBody>
      </p:sp>
    </p:spTree>
    <p:extLst>
      <p:ext uri="{BB962C8B-B14F-4D97-AF65-F5344CB8AC3E}">
        <p14:creationId xmlns:p14="http://schemas.microsoft.com/office/powerpoint/2010/main" val="4211688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Ele sente como “a menina de seus olhos” (</a:t>
            </a:r>
            <a:r>
              <a:rPr lang="pt-BR" sz="1200" kern="1200" dirty="0" err="1">
                <a:solidFill>
                  <a:schemeClr val="tx1"/>
                </a:solidFill>
                <a:effectLst/>
                <a:latin typeface="+mn-lt"/>
                <a:ea typeface="+mn-ea"/>
                <a:cs typeface="+mn-cs"/>
              </a:rPr>
              <a:t>Zac</a:t>
            </a:r>
            <a:r>
              <a:rPr lang="pt-BR" sz="1200" kern="1200" dirty="0">
                <a:solidFill>
                  <a:schemeClr val="tx1"/>
                </a:solidFill>
                <a:effectLst/>
                <a:latin typeface="+mn-lt"/>
                <a:ea typeface="+mn-ea"/>
                <a:cs typeface="+mn-cs"/>
              </a:rPr>
              <a:t>. 2:8). Ele sofre junto e aguarda o dia em que retribuirá a cada um segundo as suas obras (</a:t>
            </a:r>
            <a:r>
              <a:rPr lang="pt-BR" sz="1200" kern="1200" dirty="0" err="1">
                <a:solidFill>
                  <a:schemeClr val="tx1"/>
                </a:solidFill>
                <a:effectLst/>
                <a:latin typeface="+mn-lt"/>
                <a:ea typeface="+mn-ea"/>
                <a:cs typeface="+mn-cs"/>
              </a:rPr>
              <a:t>Apoc</a:t>
            </a:r>
            <a:r>
              <a:rPr lang="pt-BR" sz="1200" kern="1200" dirty="0">
                <a:solidFill>
                  <a:schemeClr val="tx1"/>
                </a:solidFill>
                <a:effectLst/>
                <a:latin typeface="+mn-lt"/>
                <a:ea typeface="+mn-ea"/>
                <a:cs typeface="+mn-cs"/>
              </a:rPr>
              <a:t>. 20:12).</a:t>
            </a:r>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53</a:t>
            </a:fld>
            <a:endParaRPr lang="pt-BR"/>
          </a:p>
        </p:txBody>
      </p:sp>
    </p:spTree>
    <p:extLst>
      <p:ext uri="{BB962C8B-B14F-4D97-AF65-F5344CB8AC3E}">
        <p14:creationId xmlns:p14="http://schemas.microsoft.com/office/powerpoint/2010/main" val="2336001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seus problemas com os filhos, o marido difícil, a falta de recursos financeiros. Ele sente a sua depressão e problemas psicológicos, vê as suas dificuldades e promete estar com você em todos os momentos. Promete mais, promete que um dia você estará com Ele, sendo um Rei ou Rainha e viverá a eternidade ao seu lado.  </a:t>
            </a:r>
          </a:p>
          <a:p>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54</a:t>
            </a:fld>
            <a:endParaRPr lang="pt-BR"/>
          </a:p>
        </p:txBody>
      </p:sp>
    </p:spTree>
    <p:extLst>
      <p:ext uri="{BB962C8B-B14F-4D97-AF65-F5344CB8AC3E}">
        <p14:creationId xmlns:p14="http://schemas.microsoft.com/office/powerpoint/2010/main" val="1141672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57</a:t>
            </a:fld>
            <a:endParaRPr lang="pt-BR"/>
          </a:p>
        </p:txBody>
      </p:sp>
    </p:spTree>
    <p:extLst>
      <p:ext uri="{BB962C8B-B14F-4D97-AF65-F5344CB8AC3E}">
        <p14:creationId xmlns:p14="http://schemas.microsoft.com/office/powerpoint/2010/main" val="265245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11</a:t>
            </a:fld>
            <a:endParaRPr lang="pt-BR"/>
          </a:p>
        </p:txBody>
      </p:sp>
    </p:spTree>
    <p:extLst>
      <p:ext uri="{BB962C8B-B14F-4D97-AF65-F5344CB8AC3E}">
        <p14:creationId xmlns:p14="http://schemas.microsoft.com/office/powerpoint/2010/main" val="1259125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14</a:t>
            </a:fld>
            <a:endParaRPr lang="pt-BR"/>
          </a:p>
        </p:txBody>
      </p:sp>
    </p:spTree>
    <p:extLst>
      <p:ext uri="{BB962C8B-B14F-4D97-AF65-F5344CB8AC3E}">
        <p14:creationId xmlns:p14="http://schemas.microsoft.com/office/powerpoint/2010/main" val="411257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Aqui cabe notar que as profecias de Daniel são paralelas, isto significa que embora com símbolos diferentes, cada nova profecia é uma repetição da anterior em que se acrescentam mais detalhes. A profecia dos quatro animais irá repetir a profecia da estátua</a:t>
            </a:r>
          </a:p>
          <a:p>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17</a:t>
            </a:fld>
            <a:endParaRPr lang="pt-BR"/>
          </a:p>
        </p:txBody>
      </p:sp>
    </p:spTree>
    <p:extLst>
      <p:ext uri="{BB962C8B-B14F-4D97-AF65-F5344CB8AC3E}">
        <p14:creationId xmlns:p14="http://schemas.microsoft.com/office/powerpoint/2010/main" val="2399147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leão emula a cabeça da estátua. </a:t>
            </a:r>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18</a:t>
            </a:fld>
            <a:endParaRPr lang="pt-BR"/>
          </a:p>
        </p:txBody>
      </p:sp>
    </p:spTree>
    <p:extLst>
      <p:ext uri="{BB962C8B-B14F-4D97-AF65-F5344CB8AC3E}">
        <p14:creationId xmlns:p14="http://schemas.microsoft.com/office/powerpoint/2010/main" val="4130085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a:solidFill>
                  <a:schemeClr val="tx1"/>
                </a:solidFill>
                <a:effectLst/>
                <a:latin typeface="+mn-lt"/>
                <a:ea typeface="+mn-ea"/>
                <a:cs typeface="+mn-cs"/>
              </a:rPr>
              <a:t>Ele simboliza a própria Babilônia. É um símbolo apropriado. O belo Portão de Ishtar, construído por ordem do próprio Nabucodonosor era adornado com leões alados!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a:solidFill>
                  <a:schemeClr val="tx1"/>
                </a:solidFill>
                <a:effectLst/>
                <a:latin typeface="+mn-lt"/>
                <a:ea typeface="+mn-ea"/>
                <a:cs typeface="+mn-cs"/>
              </a:rPr>
              <a:t>As asas do leão mostram a velocidades das conquistas iniciadas por Nebopolassar e completadas por seu filho Nabucodonosor. O ter ficado em pé e ganhado uma mente humana pode ser uma lembrança da história do próprio rei, que havia recuperado a razão após um período de loucura e se voltado ao verdadeiro Deus. O Império Babilônico governou desde 605 a.C até 539 a.C.</a:t>
            </a:r>
          </a:p>
          <a:p>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19</a:t>
            </a:fld>
            <a:endParaRPr lang="pt-BR"/>
          </a:p>
        </p:txBody>
      </p:sp>
    </p:spTree>
    <p:extLst>
      <p:ext uri="{BB962C8B-B14F-4D97-AF65-F5344CB8AC3E}">
        <p14:creationId xmlns:p14="http://schemas.microsoft.com/office/powerpoint/2010/main" val="1061293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Este representa o Império Medo-Persa, que conquistou a Babilônia e tornou-se a grande potência mundial. Enquanto a Babilônia foi ágil como um leão de asas, os medo-persas fizeram suas conquistas por sua força e volume, lentos e fortes como um urso. As três costelas simbolizam a Lídia, o Egito e a Babilônia forças concorrentes que tiveram de ser subjugadas para o domínio Medo-Persa. O urso está em paralelo com o peito de prata e corresponde em tempo de 538 </a:t>
            </a:r>
            <a:r>
              <a:rPr lang="pt-BR" sz="1200" kern="1200" dirty="0" err="1">
                <a:solidFill>
                  <a:schemeClr val="tx1"/>
                </a:solidFill>
                <a:effectLst/>
                <a:latin typeface="+mn-lt"/>
                <a:ea typeface="+mn-ea"/>
                <a:cs typeface="+mn-cs"/>
              </a:rPr>
              <a:t>a.C</a:t>
            </a:r>
            <a:r>
              <a:rPr lang="pt-BR" sz="1200" kern="1200" dirty="0">
                <a:solidFill>
                  <a:schemeClr val="tx1"/>
                </a:solidFill>
                <a:effectLst/>
                <a:latin typeface="+mn-lt"/>
                <a:ea typeface="+mn-ea"/>
                <a:cs typeface="+mn-cs"/>
              </a:rPr>
              <a:t> até 331 a.C.</a:t>
            </a:r>
          </a:p>
          <a:p>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20</a:t>
            </a:fld>
            <a:endParaRPr lang="pt-BR"/>
          </a:p>
        </p:txBody>
      </p:sp>
    </p:spTree>
    <p:extLst>
      <p:ext uri="{BB962C8B-B14F-4D97-AF65-F5344CB8AC3E}">
        <p14:creationId xmlns:p14="http://schemas.microsoft.com/office/powerpoint/2010/main" val="2860921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CDDA99E9-EE4E-4283-A6E7-0F410C396B2B}" type="slidenum">
              <a:rPr lang="pt-BR" smtClean="0"/>
              <a:t>21</a:t>
            </a:fld>
            <a:endParaRPr lang="pt-BR"/>
          </a:p>
        </p:txBody>
      </p:sp>
    </p:spTree>
    <p:extLst>
      <p:ext uri="{BB962C8B-B14F-4D97-AF65-F5344CB8AC3E}">
        <p14:creationId xmlns:p14="http://schemas.microsoft.com/office/powerpoint/2010/main" val="2228928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de Título">
    <p:spTree>
      <p:nvGrpSpPr>
        <p:cNvPr id="1" name=""/>
        <p:cNvGrpSpPr/>
        <p:nvPr/>
      </p:nvGrpSpPr>
      <p:grpSpPr>
        <a:xfrm>
          <a:off x="0" y="0"/>
          <a:ext cx="0" cy="0"/>
          <a:chOff x="0" y="0"/>
          <a:chExt cx="0" cy="0"/>
        </a:xfrm>
      </p:grpSpPr>
      <p:sp>
        <p:nvSpPr>
          <p:cNvPr id="9" name="Espaço Reservado para Imagem 8">
            <a:extLst>
              <a:ext uri="{FF2B5EF4-FFF2-40B4-BE49-F238E27FC236}">
                <a16:creationId xmlns:a16="http://schemas.microsoft.com/office/drawing/2014/main" id="{C45B783B-74C4-4A13-BBE0-B5D5C16A0F71}"/>
              </a:ext>
            </a:extLst>
          </p:cNvPr>
          <p:cNvSpPr>
            <a:spLocks noGrp="1"/>
          </p:cNvSpPr>
          <p:nvPr>
            <p:ph type="pic" sz="quarter" idx="10"/>
          </p:nvPr>
        </p:nvSpPr>
        <p:spPr>
          <a:xfrm>
            <a:off x="0" y="0"/>
            <a:ext cx="12192000" cy="6858000"/>
          </a:xfrm>
        </p:spPr>
        <p:txBody>
          <a:bodyPr/>
          <a:lstStyle/>
          <a:p>
            <a:r>
              <a:rPr lang="pt-BR"/>
              <a:t>Clique no ícone para adicionar uma imagem</a:t>
            </a:r>
          </a:p>
        </p:txBody>
      </p:sp>
      <p:sp>
        <p:nvSpPr>
          <p:cNvPr id="3" name="Subtítulo 2">
            <a:extLst>
              <a:ext uri="{FF2B5EF4-FFF2-40B4-BE49-F238E27FC236}">
                <a16:creationId xmlns:a16="http://schemas.microsoft.com/office/drawing/2014/main" id="{BE7C254E-5D5A-4927-8FFD-9E6E2C7B9848}"/>
              </a:ext>
            </a:extLst>
          </p:cNvPr>
          <p:cNvSpPr>
            <a:spLocks noGrp="1"/>
          </p:cNvSpPr>
          <p:nvPr>
            <p:ph type="subTitle" idx="1" hasCustomPrompt="1"/>
          </p:nvPr>
        </p:nvSpPr>
        <p:spPr>
          <a:xfrm>
            <a:off x="2852274" y="2825674"/>
            <a:ext cx="6487451" cy="924340"/>
          </a:xfrm>
          <a:prstGeom prst="rect">
            <a:avLst/>
          </a:prstGeom>
          <a:noFill/>
          <a:ln w="28575">
            <a:noFill/>
            <a:prstDash val="sysDot"/>
          </a:ln>
        </p:spPr>
        <p:txBody>
          <a:bodyPr anchor="ctr">
            <a:noAutofit/>
          </a:bodyPr>
          <a:lstStyle>
            <a:lvl1pPr marL="0" indent="0" algn="ctr">
              <a:buNone/>
              <a:defRPr sz="6000" i="1" cap="none" baseline="0">
                <a:solidFill>
                  <a:srgbClr val="C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Capítulo</a:t>
            </a:r>
          </a:p>
        </p:txBody>
      </p:sp>
    </p:spTree>
    <p:extLst>
      <p:ext uri="{BB962C8B-B14F-4D97-AF65-F5344CB8AC3E}">
        <p14:creationId xmlns:p14="http://schemas.microsoft.com/office/powerpoint/2010/main" val="4056929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taçao">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FC9B1E7-B9D5-4C40-9EDA-B439D7ECD06D}"/>
              </a:ext>
            </a:extLst>
          </p:cNvPr>
          <p:cNvSpPr>
            <a:spLocks noGrp="1"/>
          </p:cNvSpPr>
          <p:nvPr>
            <p:ph type="body" sz="quarter" idx="10" hasCustomPrompt="1"/>
          </p:nvPr>
        </p:nvSpPr>
        <p:spPr>
          <a:xfrm>
            <a:off x="4138367" y="245611"/>
            <a:ext cx="7662398" cy="6287163"/>
          </a:xfrm>
        </p:spPr>
        <p:txBody>
          <a:bodyPr anchor="ctr"/>
          <a:lstStyle>
            <a:lvl1pPr marL="0" indent="0" algn="ctr">
              <a:lnSpc>
                <a:spcPct val="100000"/>
              </a:lnSpc>
              <a:spcBef>
                <a:spcPts val="0"/>
              </a:spcBef>
              <a:buNone/>
              <a:defRPr sz="4000" b="0">
                <a:solidFill>
                  <a:schemeClr val="accent5">
                    <a:lumMod val="50000"/>
                  </a:schemeClr>
                </a:solidFill>
                <a:latin typeface="+mn-lt"/>
              </a:defRPr>
            </a:lvl1pPr>
          </a:lstStyle>
          <a:p>
            <a:pPr lvl="0"/>
            <a:r>
              <a:rPr lang="pt-BR" dirty="0"/>
              <a:t>texto</a:t>
            </a:r>
          </a:p>
        </p:txBody>
      </p:sp>
      <p:sp>
        <p:nvSpPr>
          <p:cNvPr id="5" name="Espaço Reservado para Texto 4">
            <a:extLst>
              <a:ext uri="{FF2B5EF4-FFF2-40B4-BE49-F238E27FC236}">
                <a16:creationId xmlns:a16="http://schemas.microsoft.com/office/drawing/2014/main" id="{10A6F0D2-8ED6-4B57-8E46-E2896F128602}"/>
              </a:ext>
            </a:extLst>
          </p:cNvPr>
          <p:cNvSpPr>
            <a:spLocks noGrp="1"/>
          </p:cNvSpPr>
          <p:nvPr>
            <p:ph type="body" sz="quarter" idx="11" hasCustomPrompt="1"/>
          </p:nvPr>
        </p:nvSpPr>
        <p:spPr>
          <a:xfrm>
            <a:off x="537327" y="5043198"/>
            <a:ext cx="2733774" cy="518616"/>
          </a:xfrm>
        </p:spPr>
        <p:txBody>
          <a:bodyPr/>
          <a:lstStyle>
            <a:lvl1pPr marL="0" indent="0" algn="ctr">
              <a:buNone/>
              <a:defRPr/>
            </a:lvl1pPr>
          </a:lstStyle>
          <a:p>
            <a:pPr lvl="0"/>
            <a:r>
              <a:rPr lang="pt-BR" dirty="0"/>
              <a:t>autor</a:t>
            </a:r>
          </a:p>
        </p:txBody>
      </p:sp>
      <p:sp>
        <p:nvSpPr>
          <p:cNvPr id="4" name="Espaço Reservado para Imagem 3">
            <a:extLst>
              <a:ext uri="{FF2B5EF4-FFF2-40B4-BE49-F238E27FC236}">
                <a16:creationId xmlns:a16="http://schemas.microsoft.com/office/drawing/2014/main" id="{8A03B50A-0BAE-42D8-B640-7CD0A412F381}"/>
              </a:ext>
            </a:extLst>
          </p:cNvPr>
          <p:cNvSpPr>
            <a:spLocks noGrp="1"/>
          </p:cNvSpPr>
          <p:nvPr>
            <p:ph type="pic" sz="quarter" idx="12"/>
          </p:nvPr>
        </p:nvSpPr>
        <p:spPr>
          <a:xfrm>
            <a:off x="301920" y="1216707"/>
            <a:ext cx="3600450" cy="3581400"/>
          </a:xfrm>
          <a:prstGeom prst="ellipse">
            <a:avLst/>
          </a:prstGeom>
          <a:solidFill>
            <a:schemeClr val="bg1">
              <a:lumMod val="95000"/>
            </a:schemeClr>
          </a:solidFill>
          <a:ln w="57150">
            <a:solidFill>
              <a:schemeClr val="bg1"/>
            </a:solidFill>
          </a:ln>
          <a:effectLst>
            <a:outerShdw blurRad="50800" dist="38100" dir="2700000" algn="tl" rotWithShape="0">
              <a:prstClr val="black">
                <a:alpha val="40000"/>
              </a:prstClr>
            </a:outerShdw>
          </a:effectLst>
        </p:spPr>
        <p:txBody>
          <a:bodyPr/>
          <a:lstStyle/>
          <a:p>
            <a:endParaRPr lang="pt-BR"/>
          </a:p>
        </p:txBody>
      </p:sp>
    </p:spTree>
    <p:extLst>
      <p:ext uri="{BB962C8B-B14F-4D97-AF65-F5344CB8AC3E}">
        <p14:creationId xmlns:p14="http://schemas.microsoft.com/office/powerpoint/2010/main" val="1324038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Em br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FC9B1E7-B9D5-4C40-9EDA-B439D7ECD06D}"/>
              </a:ext>
            </a:extLst>
          </p:cNvPr>
          <p:cNvSpPr>
            <a:spLocks noGrp="1"/>
          </p:cNvSpPr>
          <p:nvPr>
            <p:ph type="body" sz="quarter" idx="10" hasCustomPrompt="1"/>
          </p:nvPr>
        </p:nvSpPr>
        <p:spPr>
          <a:xfrm>
            <a:off x="4368800" y="163725"/>
            <a:ext cx="7467600" cy="5472800"/>
          </a:xfrm>
        </p:spPr>
        <p:txBody>
          <a:bodyPr anchor="ctr"/>
          <a:lstStyle>
            <a:lvl1pPr marL="0" indent="0" algn="ctr">
              <a:lnSpc>
                <a:spcPct val="100000"/>
              </a:lnSpc>
              <a:buNone/>
              <a:defRPr sz="4400" b="0">
                <a:solidFill>
                  <a:schemeClr val="tx1">
                    <a:lumMod val="95000"/>
                    <a:lumOff val="5000"/>
                  </a:schemeClr>
                </a:solidFill>
                <a:latin typeface="+mn-lt"/>
              </a:defRPr>
            </a:lvl1pPr>
          </a:lstStyle>
          <a:p>
            <a:pPr lvl="0"/>
            <a:r>
              <a:rPr lang="pt-BR" dirty="0"/>
              <a:t>texto</a:t>
            </a:r>
          </a:p>
        </p:txBody>
      </p:sp>
      <p:sp>
        <p:nvSpPr>
          <p:cNvPr id="5" name="Espaço Reservado para Texto 4">
            <a:extLst>
              <a:ext uri="{FF2B5EF4-FFF2-40B4-BE49-F238E27FC236}">
                <a16:creationId xmlns:a16="http://schemas.microsoft.com/office/drawing/2014/main" id="{10A6F0D2-8ED6-4B57-8E46-E2896F128602}"/>
              </a:ext>
            </a:extLst>
          </p:cNvPr>
          <p:cNvSpPr>
            <a:spLocks noGrp="1"/>
          </p:cNvSpPr>
          <p:nvPr>
            <p:ph type="body" sz="quarter" idx="11" hasCustomPrompt="1"/>
          </p:nvPr>
        </p:nvSpPr>
        <p:spPr>
          <a:xfrm>
            <a:off x="4279900" y="6018661"/>
            <a:ext cx="7556500" cy="511840"/>
          </a:xfrm>
        </p:spPr>
        <p:txBody>
          <a:bodyPr/>
          <a:lstStyle>
            <a:lvl1pPr marL="0" indent="0" algn="ctr">
              <a:buNone/>
              <a:defRPr/>
            </a:lvl1pPr>
          </a:lstStyle>
          <a:p>
            <a:pPr lvl="0"/>
            <a:r>
              <a:rPr lang="pt-BR" dirty="0"/>
              <a:t>passagem</a:t>
            </a:r>
          </a:p>
        </p:txBody>
      </p:sp>
    </p:spTree>
    <p:extLst>
      <p:ext uri="{BB962C8B-B14F-4D97-AF65-F5344CB8AC3E}">
        <p14:creationId xmlns:p14="http://schemas.microsoft.com/office/powerpoint/2010/main" val="2052090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Em br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FC9B1E7-B9D5-4C40-9EDA-B439D7ECD06D}"/>
              </a:ext>
            </a:extLst>
          </p:cNvPr>
          <p:cNvSpPr>
            <a:spLocks noGrp="1"/>
          </p:cNvSpPr>
          <p:nvPr>
            <p:ph type="body" sz="quarter" idx="10" hasCustomPrompt="1"/>
          </p:nvPr>
        </p:nvSpPr>
        <p:spPr>
          <a:xfrm>
            <a:off x="5321300" y="163724"/>
            <a:ext cx="6579548" cy="5805276"/>
          </a:xfrm>
        </p:spPr>
        <p:txBody>
          <a:bodyPr anchor="ctr"/>
          <a:lstStyle>
            <a:lvl1pPr marL="0" indent="0" algn="ctr">
              <a:lnSpc>
                <a:spcPct val="100000"/>
              </a:lnSpc>
              <a:buNone/>
              <a:defRPr sz="4400" b="0">
                <a:solidFill>
                  <a:schemeClr val="accent5">
                    <a:lumMod val="50000"/>
                  </a:schemeClr>
                </a:solidFill>
                <a:latin typeface="+mn-lt"/>
              </a:defRPr>
            </a:lvl1pPr>
          </a:lstStyle>
          <a:p>
            <a:pPr lvl="0"/>
            <a:r>
              <a:rPr lang="pt-BR" dirty="0"/>
              <a:t>texto</a:t>
            </a:r>
          </a:p>
        </p:txBody>
      </p:sp>
      <p:sp>
        <p:nvSpPr>
          <p:cNvPr id="5" name="Espaço Reservado para Texto 4">
            <a:extLst>
              <a:ext uri="{FF2B5EF4-FFF2-40B4-BE49-F238E27FC236}">
                <a16:creationId xmlns:a16="http://schemas.microsoft.com/office/drawing/2014/main" id="{10A6F0D2-8ED6-4B57-8E46-E2896F128602}"/>
              </a:ext>
            </a:extLst>
          </p:cNvPr>
          <p:cNvSpPr>
            <a:spLocks noGrp="1"/>
          </p:cNvSpPr>
          <p:nvPr>
            <p:ph type="body" sz="quarter" idx="11" hasCustomPrompt="1"/>
          </p:nvPr>
        </p:nvSpPr>
        <p:spPr>
          <a:xfrm>
            <a:off x="5321300" y="6147323"/>
            <a:ext cx="6579548" cy="546953"/>
          </a:xfrm>
        </p:spPr>
        <p:txBody>
          <a:bodyPr/>
          <a:lstStyle>
            <a:lvl1pPr marL="0" indent="0" algn="ctr">
              <a:buNone/>
              <a:defRPr/>
            </a:lvl1pPr>
          </a:lstStyle>
          <a:p>
            <a:pPr lvl="0"/>
            <a:r>
              <a:rPr lang="pt-BR" dirty="0"/>
              <a:t>passagem</a:t>
            </a:r>
          </a:p>
        </p:txBody>
      </p:sp>
    </p:spTree>
    <p:extLst>
      <p:ext uri="{BB962C8B-B14F-4D97-AF65-F5344CB8AC3E}">
        <p14:creationId xmlns:p14="http://schemas.microsoft.com/office/powerpoint/2010/main" val="4120577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6B024886-9C64-4CAE-AC38-9D5DF468D0EC}"/>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pt-BR" dirty="0"/>
          </a:p>
        </p:txBody>
      </p:sp>
      <p:sp>
        <p:nvSpPr>
          <p:cNvPr id="2" name="Título 1">
            <a:extLst>
              <a:ext uri="{FF2B5EF4-FFF2-40B4-BE49-F238E27FC236}">
                <a16:creationId xmlns:a16="http://schemas.microsoft.com/office/drawing/2014/main" id="{D4123F6D-84AC-4FEF-920B-DDA9E66DC576}"/>
              </a:ext>
            </a:extLst>
          </p:cNvPr>
          <p:cNvSpPr>
            <a:spLocks noGrp="1"/>
          </p:cNvSpPr>
          <p:nvPr>
            <p:ph type="title" hasCustomPrompt="1"/>
          </p:nvPr>
        </p:nvSpPr>
        <p:spPr>
          <a:xfrm>
            <a:off x="578069" y="424355"/>
            <a:ext cx="4635062" cy="1421524"/>
          </a:xfrm>
          <a:custGeom>
            <a:avLst/>
            <a:gdLst>
              <a:gd name="connsiteX0" fmla="*/ 0 w 3932237"/>
              <a:gd name="connsiteY0" fmla="*/ 0 h 1600200"/>
              <a:gd name="connsiteX1" fmla="*/ 3932237 w 3932237"/>
              <a:gd name="connsiteY1" fmla="*/ 0 h 1600200"/>
              <a:gd name="connsiteX2" fmla="*/ 3932237 w 3932237"/>
              <a:gd name="connsiteY2" fmla="*/ 1600200 h 1600200"/>
              <a:gd name="connsiteX3" fmla="*/ 0 w 3932237"/>
              <a:gd name="connsiteY3" fmla="*/ 1600200 h 1600200"/>
              <a:gd name="connsiteX4" fmla="*/ 0 w 3932237"/>
              <a:gd name="connsiteY4" fmla="*/ 0 h 1600200"/>
              <a:gd name="connsiteX0" fmla="*/ 0 w 3942747"/>
              <a:gd name="connsiteY0" fmla="*/ 147145 h 1747345"/>
              <a:gd name="connsiteX1" fmla="*/ 3942747 w 3942747"/>
              <a:gd name="connsiteY1" fmla="*/ 0 h 1747345"/>
              <a:gd name="connsiteX2" fmla="*/ 3932237 w 3942747"/>
              <a:gd name="connsiteY2" fmla="*/ 1747345 h 1747345"/>
              <a:gd name="connsiteX3" fmla="*/ 0 w 3942747"/>
              <a:gd name="connsiteY3" fmla="*/ 1747345 h 1747345"/>
              <a:gd name="connsiteX4" fmla="*/ 0 w 3942747"/>
              <a:gd name="connsiteY4" fmla="*/ 147145 h 1747345"/>
              <a:gd name="connsiteX0" fmla="*/ 0 w 3942747"/>
              <a:gd name="connsiteY0" fmla="*/ 147145 h 1894490"/>
              <a:gd name="connsiteX1" fmla="*/ 3942747 w 3942747"/>
              <a:gd name="connsiteY1" fmla="*/ 0 h 1894490"/>
              <a:gd name="connsiteX2" fmla="*/ 3900706 w 3942747"/>
              <a:gd name="connsiteY2" fmla="*/ 1894490 h 1894490"/>
              <a:gd name="connsiteX3" fmla="*/ 0 w 3942747"/>
              <a:gd name="connsiteY3" fmla="*/ 1747345 h 1894490"/>
              <a:gd name="connsiteX4" fmla="*/ 0 w 3942747"/>
              <a:gd name="connsiteY4" fmla="*/ 147145 h 1894490"/>
              <a:gd name="connsiteX0" fmla="*/ 21021 w 3963768"/>
              <a:gd name="connsiteY0" fmla="*/ 147145 h 1894490"/>
              <a:gd name="connsiteX1" fmla="*/ 3963768 w 3963768"/>
              <a:gd name="connsiteY1" fmla="*/ 0 h 1894490"/>
              <a:gd name="connsiteX2" fmla="*/ 3921727 w 3963768"/>
              <a:gd name="connsiteY2" fmla="*/ 1894490 h 1894490"/>
              <a:gd name="connsiteX3" fmla="*/ 0 w 3963768"/>
              <a:gd name="connsiteY3" fmla="*/ 1137745 h 1894490"/>
              <a:gd name="connsiteX4" fmla="*/ 21021 w 3963768"/>
              <a:gd name="connsiteY4" fmla="*/ 147145 h 1894490"/>
              <a:gd name="connsiteX0" fmla="*/ 21021 w 3963768"/>
              <a:gd name="connsiteY0" fmla="*/ 147145 h 1421524"/>
              <a:gd name="connsiteX1" fmla="*/ 3963768 w 3963768"/>
              <a:gd name="connsiteY1" fmla="*/ 0 h 1421524"/>
              <a:gd name="connsiteX2" fmla="*/ 3890195 w 3963768"/>
              <a:gd name="connsiteY2" fmla="*/ 1421524 h 1421524"/>
              <a:gd name="connsiteX3" fmla="*/ 0 w 3963768"/>
              <a:gd name="connsiteY3" fmla="*/ 1137745 h 1421524"/>
              <a:gd name="connsiteX4" fmla="*/ 21021 w 3963768"/>
              <a:gd name="connsiteY4" fmla="*/ 147145 h 1421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3768" h="1421524">
                <a:moveTo>
                  <a:pt x="21021" y="147145"/>
                </a:moveTo>
                <a:lnTo>
                  <a:pt x="3963768" y="0"/>
                </a:lnTo>
                <a:cubicBezTo>
                  <a:pt x="3960265" y="582448"/>
                  <a:pt x="3893698" y="839076"/>
                  <a:pt x="3890195" y="1421524"/>
                </a:cubicBezTo>
                <a:lnTo>
                  <a:pt x="0" y="1137745"/>
                </a:lnTo>
                <a:lnTo>
                  <a:pt x="21021" y="147145"/>
                </a:lnTo>
                <a:close/>
              </a:path>
            </a:pathLst>
          </a:custGeom>
          <a:noFill/>
        </p:spPr>
        <p:txBody>
          <a:bodyPr anchor="ctr">
            <a:normAutofit/>
          </a:bodyPr>
          <a:lstStyle>
            <a:lvl1pPr>
              <a:defRPr sz="4000">
                <a:solidFill>
                  <a:schemeClr val="tx1">
                    <a:lumMod val="75000"/>
                    <a:lumOff val="25000"/>
                  </a:schemeClr>
                </a:solidFill>
              </a:defRPr>
            </a:lvl1pPr>
          </a:lstStyle>
          <a:p>
            <a:r>
              <a:rPr lang="pt-BR" dirty="0"/>
              <a:t>título Mestre</a:t>
            </a:r>
          </a:p>
        </p:txBody>
      </p:sp>
      <p:sp>
        <p:nvSpPr>
          <p:cNvPr id="4" name="Espaço Reservado para Texto 3">
            <a:extLst>
              <a:ext uri="{FF2B5EF4-FFF2-40B4-BE49-F238E27FC236}">
                <a16:creationId xmlns:a16="http://schemas.microsoft.com/office/drawing/2014/main" id="{E2F828A8-80AC-4CD8-B066-561092A6C90E}"/>
              </a:ext>
            </a:extLst>
          </p:cNvPr>
          <p:cNvSpPr>
            <a:spLocks noGrp="1"/>
          </p:cNvSpPr>
          <p:nvPr>
            <p:ph type="body" sz="half" idx="2"/>
          </p:nvPr>
        </p:nvSpPr>
        <p:spPr>
          <a:xfrm>
            <a:off x="578069" y="2270234"/>
            <a:ext cx="4635061" cy="3993932"/>
          </a:xfrm>
        </p:spPr>
        <p:txBody>
          <a:bodyPr anchor="ctr">
            <a:normAutofit/>
          </a:bodyPr>
          <a:lstStyle>
            <a:lvl1pPr marL="0" indent="0" algn="ctr">
              <a:buNone/>
              <a:defRPr sz="4400" b="1"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Tree>
    <p:extLst>
      <p:ext uri="{BB962C8B-B14F-4D97-AF65-F5344CB8AC3E}">
        <p14:creationId xmlns:p14="http://schemas.microsoft.com/office/powerpoint/2010/main" val="390744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 fill="hold"/>
                                        <p:tgtEl>
                                          <p:spTgt spid="2"/>
                                        </p:tgtEl>
                                        <p:attrNameLst>
                                          <p:attrName>ppt_x</p:attrName>
                                        </p:attrNameLst>
                                      </p:cBhvr>
                                      <p:tavLst>
                                        <p:tav tm="0">
                                          <p:val>
                                            <p:strVal val="0-#ppt_w/2"/>
                                          </p:val>
                                        </p:tav>
                                        <p:tav tm="100000">
                                          <p:val>
                                            <p:strVal val="#ppt_x"/>
                                          </p:val>
                                        </p:tav>
                                      </p:tavLst>
                                    </p:anim>
                                    <p:anim calcmode="lin" valueType="num">
                                      <p:cBhvr additive="base">
                                        <p:cTn id="8" dur="1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1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1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tmplLst>
          <p:tmpl lvl="1">
            <p:tnLst>
              <p:par>
                <p:cTn presetID="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 fill="hold"/>
                        <p:tgtEl>
                          <p:spTgt spid="4"/>
                        </p:tgtEl>
                        <p:attrNameLst>
                          <p:attrName>ppt_x</p:attrName>
                        </p:attrNameLst>
                      </p:cBhvr>
                      <p:tavLst>
                        <p:tav tm="0">
                          <p:val>
                            <p:strVal val="0-#ppt_w/2"/>
                          </p:val>
                        </p:tav>
                        <p:tav tm="100000">
                          <p:val>
                            <p:strVal val="#ppt_x"/>
                          </p:val>
                        </p:tav>
                      </p:tavLst>
                    </p:anim>
                    <p:anim calcmode="lin" valueType="num">
                      <p:cBhvr additive="base">
                        <p:cTn dur="1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Imagem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6B024886-9C64-4CAE-AC38-9D5DF468D0EC}"/>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pt-BR" dirty="0"/>
          </a:p>
        </p:txBody>
      </p:sp>
      <p:sp>
        <p:nvSpPr>
          <p:cNvPr id="4" name="Espaço Reservado para Texto 3">
            <a:extLst>
              <a:ext uri="{FF2B5EF4-FFF2-40B4-BE49-F238E27FC236}">
                <a16:creationId xmlns:a16="http://schemas.microsoft.com/office/drawing/2014/main" id="{E2F828A8-80AC-4CD8-B066-561092A6C90E}"/>
              </a:ext>
            </a:extLst>
          </p:cNvPr>
          <p:cNvSpPr>
            <a:spLocks noGrp="1"/>
          </p:cNvSpPr>
          <p:nvPr>
            <p:ph type="body" sz="half" idx="2"/>
          </p:nvPr>
        </p:nvSpPr>
        <p:spPr>
          <a:xfrm>
            <a:off x="0" y="5067301"/>
            <a:ext cx="12191999" cy="1333500"/>
          </a:xfrm>
          <a:solidFill>
            <a:srgbClr val="002060">
              <a:alpha val="63000"/>
            </a:srgbClr>
          </a:solidFill>
        </p:spPr>
        <p:txBody>
          <a:bodyPr anchor="ctr">
            <a:normAutofit/>
          </a:bodyPr>
          <a:lstStyle>
            <a:lvl1pPr marL="0" indent="0" algn="ctr">
              <a:lnSpc>
                <a:spcPct val="100000"/>
              </a:lnSpc>
              <a:buNone/>
              <a:defRPr sz="4400" b="1" cap="none" baseline="0">
                <a:solidFill>
                  <a:schemeClr val="bg1"/>
                </a:solidFill>
                <a:effectLst/>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Tree>
    <p:extLst>
      <p:ext uri="{BB962C8B-B14F-4D97-AF65-F5344CB8AC3E}">
        <p14:creationId xmlns:p14="http://schemas.microsoft.com/office/powerpoint/2010/main" val="24709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2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right)">
                      <p:cBhvr>
                        <p:cTn dur="100"/>
                        <p:tgtEl>
                          <p:spTgt spid="4"/>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6_Imagem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6B024886-9C64-4CAE-AC38-9D5DF468D0EC}"/>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pt-BR" dirty="0"/>
          </a:p>
        </p:txBody>
      </p:sp>
      <p:sp>
        <p:nvSpPr>
          <p:cNvPr id="4" name="Espaço Reservado para Texto 3">
            <a:extLst>
              <a:ext uri="{FF2B5EF4-FFF2-40B4-BE49-F238E27FC236}">
                <a16:creationId xmlns:a16="http://schemas.microsoft.com/office/drawing/2014/main" id="{E2F828A8-80AC-4CD8-B066-561092A6C90E}"/>
              </a:ext>
            </a:extLst>
          </p:cNvPr>
          <p:cNvSpPr>
            <a:spLocks noGrp="1"/>
          </p:cNvSpPr>
          <p:nvPr>
            <p:ph type="body" sz="half" idx="2"/>
          </p:nvPr>
        </p:nvSpPr>
        <p:spPr>
          <a:xfrm>
            <a:off x="0" y="5067301"/>
            <a:ext cx="12191999" cy="1333500"/>
          </a:xfrm>
          <a:noFill/>
        </p:spPr>
        <p:txBody>
          <a:bodyPr anchor="ctr">
            <a:normAutofit/>
          </a:bodyPr>
          <a:lstStyle>
            <a:lvl1pPr marL="0" indent="0" algn="ctr">
              <a:lnSpc>
                <a:spcPct val="100000"/>
              </a:lnSpc>
              <a:buNone/>
              <a:defRPr sz="4400" b="0" cap="none" baseline="0">
                <a:solidFill>
                  <a:schemeClr val="tx1">
                    <a:lumMod val="95000"/>
                    <a:lumOff val="5000"/>
                  </a:schemeClr>
                </a:solidFill>
                <a:effectLst/>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spTree>
    <p:extLst>
      <p:ext uri="{BB962C8B-B14F-4D97-AF65-F5344CB8AC3E}">
        <p14:creationId xmlns:p14="http://schemas.microsoft.com/office/powerpoint/2010/main" val="358336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2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right)">
                      <p:cBhvr>
                        <p:cTn dur="100"/>
                        <p:tgtEl>
                          <p:spTgt spid="4"/>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_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6B024886-9C64-4CAE-AC38-9D5DF468D0EC}"/>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pt-BR" dirty="0"/>
          </a:p>
        </p:txBody>
      </p:sp>
      <p:sp>
        <p:nvSpPr>
          <p:cNvPr id="4" name="Espaço Reservado para Texto 3">
            <a:extLst>
              <a:ext uri="{FF2B5EF4-FFF2-40B4-BE49-F238E27FC236}">
                <a16:creationId xmlns:a16="http://schemas.microsoft.com/office/drawing/2014/main" id="{E2F828A8-80AC-4CD8-B066-561092A6C90E}"/>
              </a:ext>
            </a:extLst>
          </p:cNvPr>
          <p:cNvSpPr>
            <a:spLocks noGrp="1"/>
          </p:cNvSpPr>
          <p:nvPr>
            <p:ph type="body" sz="half" idx="2"/>
          </p:nvPr>
        </p:nvSpPr>
        <p:spPr>
          <a:xfrm>
            <a:off x="356648" y="1549815"/>
            <a:ext cx="4894082" cy="4860412"/>
          </a:xfrm>
          <a:prstGeom prst="ellipse">
            <a:avLst/>
          </a:prstGeom>
          <a:solidFill>
            <a:srgbClr val="D66100">
              <a:alpha val="69804"/>
            </a:srgbClr>
          </a:solidFill>
          <a:ln w="57150">
            <a:solidFill>
              <a:schemeClr val="bg1"/>
            </a:solidFill>
          </a:ln>
          <a:effectLst/>
        </p:spPr>
        <p:txBody>
          <a:bodyPr anchor="ctr">
            <a:normAutofit/>
          </a:bodyPr>
          <a:lstStyle>
            <a:lvl1pPr marL="0" indent="0" algn="ctr">
              <a:lnSpc>
                <a:spcPct val="100000"/>
              </a:lnSpc>
              <a:spcBef>
                <a:spcPts val="0"/>
              </a:spcBef>
              <a:buNone/>
              <a:defRPr sz="4400" b="1" cap="none" baseline="0">
                <a:solidFill>
                  <a:schemeClr val="bg1"/>
                </a:solidFill>
                <a:effectLst/>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Tree>
    <p:extLst>
      <p:ext uri="{BB962C8B-B14F-4D97-AF65-F5344CB8AC3E}">
        <p14:creationId xmlns:p14="http://schemas.microsoft.com/office/powerpoint/2010/main" val="169191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100"/>
                        <p:tgtEl>
                          <p:spTgt spid="4"/>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6B024886-9C64-4CAE-AC38-9D5DF468D0EC}"/>
              </a:ext>
            </a:extLst>
          </p:cNvPr>
          <p:cNvSpPr>
            <a:spLocks noGrp="1"/>
          </p:cNvSpPr>
          <p:nvPr>
            <p:ph type="pic" idx="1"/>
          </p:nvPr>
        </p:nvSpPr>
        <p:spPr>
          <a:xfrm>
            <a:off x="0" y="0"/>
            <a:ext cx="12192000" cy="6857999"/>
          </a:xfrm>
          <a:prstGeom prst="snip1Rect">
            <a:avLst>
              <a:gd name="adj" fmla="val 0"/>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pt-BR" dirty="0"/>
          </a:p>
        </p:txBody>
      </p:sp>
      <p:sp>
        <p:nvSpPr>
          <p:cNvPr id="4" name="Espaço Reservado para Texto 3">
            <a:extLst>
              <a:ext uri="{FF2B5EF4-FFF2-40B4-BE49-F238E27FC236}">
                <a16:creationId xmlns:a16="http://schemas.microsoft.com/office/drawing/2014/main" id="{E2F828A8-80AC-4CD8-B066-561092A6C90E}"/>
              </a:ext>
            </a:extLst>
          </p:cNvPr>
          <p:cNvSpPr>
            <a:spLocks noGrp="1"/>
          </p:cNvSpPr>
          <p:nvPr>
            <p:ph type="body" sz="half" idx="2" hasCustomPrompt="1"/>
          </p:nvPr>
        </p:nvSpPr>
        <p:spPr>
          <a:xfrm>
            <a:off x="6595969" y="2257349"/>
            <a:ext cx="4211732" cy="3956201"/>
          </a:xfrm>
          <a:prstGeom prst="ellipse">
            <a:avLst/>
          </a:prstGeom>
          <a:solidFill>
            <a:srgbClr val="CE1010">
              <a:alpha val="80000"/>
            </a:srgbClr>
          </a:solidFill>
          <a:ln w="57150">
            <a:solidFill>
              <a:schemeClr val="bg1"/>
            </a:solidFill>
          </a:ln>
        </p:spPr>
        <p:txBody>
          <a:bodyPr anchor="ctr">
            <a:normAutofit/>
          </a:bodyPr>
          <a:lstStyle>
            <a:lvl1pPr marL="0" indent="0" algn="ctr">
              <a:lnSpc>
                <a:spcPct val="100000"/>
              </a:lnSpc>
              <a:spcBef>
                <a:spcPts val="0"/>
              </a:spcBef>
              <a:buNone/>
              <a:defRPr sz="3600" b="1" cap="all" baseline="0">
                <a:solidFill>
                  <a:schemeClr val="bg1"/>
                </a:solidFill>
                <a:effectLst/>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 </a:t>
            </a:r>
          </a:p>
        </p:txBody>
      </p:sp>
      <p:sp>
        <p:nvSpPr>
          <p:cNvPr id="8" name="Espaço Reservado para Texto 7">
            <a:extLst>
              <a:ext uri="{FF2B5EF4-FFF2-40B4-BE49-F238E27FC236}">
                <a16:creationId xmlns:a16="http://schemas.microsoft.com/office/drawing/2014/main" id="{410CF1D5-9EFA-4689-923A-7363AD9A1809}"/>
              </a:ext>
            </a:extLst>
          </p:cNvPr>
          <p:cNvSpPr>
            <a:spLocks noGrp="1"/>
          </p:cNvSpPr>
          <p:nvPr>
            <p:ph type="body" sz="quarter" idx="10" hasCustomPrompt="1"/>
          </p:nvPr>
        </p:nvSpPr>
        <p:spPr>
          <a:xfrm>
            <a:off x="10490200" y="0"/>
            <a:ext cx="1736893" cy="1612900"/>
          </a:xfrm>
          <a:custGeom>
            <a:avLst/>
            <a:gdLst>
              <a:gd name="connsiteX0" fmla="*/ 0 w 2006600"/>
              <a:gd name="connsiteY0" fmla="*/ 0 h 2120900"/>
              <a:gd name="connsiteX1" fmla="*/ 2006600 w 2006600"/>
              <a:gd name="connsiteY1" fmla="*/ 0 h 2120900"/>
              <a:gd name="connsiteX2" fmla="*/ 2006600 w 2006600"/>
              <a:gd name="connsiteY2" fmla="*/ 2120900 h 2120900"/>
              <a:gd name="connsiteX3" fmla="*/ 0 w 2006600"/>
              <a:gd name="connsiteY3" fmla="*/ 2120900 h 2120900"/>
              <a:gd name="connsiteX4" fmla="*/ 0 w 2006600"/>
              <a:gd name="connsiteY4" fmla="*/ 0 h 2120900"/>
              <a:gd name="connsiteX0" fmla="*/ 0 w 2006600"/>
              <a:gd name="connsiteY0" fmla="*/ 0 h 2120900"/>
              <a:gd name="connsiteX1" fmla="*/ 2006600 w 2006600"/>
              <a:gd name="connsiteY1" fmla="*/ 0 h 2120900"/>
              <a:gd name="connsiteX2" fmla="*/ 2006600 w 2006600"/>
              <a:gd name="connsiteY2" fmla="*/ 2120900 h 2120900"/>
              <a:gd name="connsiteX3" fmla="*/ 0 w 2006600"/>
              <a:gd name="connsiteY3" fmla="*/ 2120900 h 2120900"/>
              <a:gd name="connsiteX4" fmla="*/ 0 w 2006600"/>
              <a:gd name="connsiteY4" fmla="*/ 0 h 2120900"/>
              <a:gd name="connsiteX0" fmla="*/ 0 w 2006600"/>
              <a:gd name="connsiteY0" fmla="*/ 0 h 2120900"/>
              <a:gd name="connsiteX1" fmla="*/ 2006600 w 2006600"/>
              <a:gd name="connsiteY1" fmla="*/ 0 h 2120900"/>
              <a:gd name="connsiteX2" fmla="*/ 2006600 w 2006600"/>
              <a:gd name="connsiteY2" fmla="*/ 2120900 h 2120900"/>
              <a:gd name="connsiteX3" fmla="*/ 0 w 2006600"/>
              <a:gd name="connsiteY3" fmla="*/ 0 h 2120900"/>
              <a:gd name="connsiteX0" fmla="*/ 0 w 2006600"/>
              <a:gd name="connsiteY0" fmla="*/ 0 h 1743828"/>
              <a:gd name="connsiteX1" fmla="*/ 2006600 w 2006600"/>
              <a:gd name="connsiteY1" fmla="*/ 0 h 1743828"/>
              <a:gd name="connsiteX2" fmla="*/ 1987746 w 2006600"/>
              <a:gd name="connsiteY2" fmla="*/ 1743828 h 1743828"/>
              <a:gd name="connsiteX3" fmla="*/ 0 w 2006600"/>
              <a:gd name="connsiteY3" fmla="*/ 0 h 1743828"/>
              <a:gd name="connsiteX0" fmla="*/ 0 w 2048724"/>
              <a:gd name="connsiteY0" fmla="*/ 0 h 1715702"/>
              <a:gd name="connsiteX1" fmla="*/ 2006600 w 2048724"/>
              <a:gd name="connsiteY1" fmla="*/ 0 h 1715702"/>
              <a:gd name="connsiteX2" fmla="*/ 2048724 w 2048724"/>
              <a:gd name="connsiteY2" fmla="*/ 1715702 h 1715702"/>
              <a:gd name="connsiteX3" fmla="*/ 0 w 2048724"/>
              <a:gd name="connsiteY3" fmla="*/ 0 h 1715702"/>
            </a:gdLst>
            <a:ahLst/>
            <a:cxnLst>
              <a:cxn ang="0">
                <a:pos x="connsiteX0" y="connsiteY0"/>
              </a:cxn>
              <a:cxn ang="0">
                <a:pos x="connsiteX1" y="connsiteY1"/>
              </a:cxn>
              <a:cxn ang="0">
                <a:pos x="connsiteX2" y="connsiteY2"/>
              </a:cxn>
              <a:cxn ang="0">
                <a:pos x="connsiteX3" y="connsiteY3"/>
              </a:cxn>
            </a:cxnLst>
            <a:rect l="l" t="t" r="r" b="b"/>
            <a:pathLst>
              <a:path w="2048724" h="1715702">
                <a:moveTo>
                  <a:pt x="0" y="0"/>
                </a:moveTo>
                <a:lnTo>
                  <a:pt x="2006600" y="0"/>
                </a:lnTo>
                <a:lnTo>
                  <a:pt x="2048724" y="1715702"/>
                </a:lnTo>
                <a:lnTo>
                  <a:pt x="0" y="0"/>
                </a:lnTo>
                <a:close/>
              </a:path>
            </a:pathLst>
          </a:custGeom>
          <a:solidFill>
            <a:srgbClr val="0070C0"/>
          </a:solidFill>
        </p:spPr>
        <p:txBody>
          <a:bodyPr rIns="216000">
            <a:normAutofit/>
          </a:bodyPr>
          <a:lstStyle>
            <a:lvl1pPr marL="0" indent="0" algn="r">
              <a:buNone/>
              <a:defRPr sz="7200" b="1">
                <a:solidFill>
                  <a:schemeClr val="bg1"/>
                </a:solidFill>
              </a:defRPr>
            </a:lvl1pPr>
          </a:lstStyle>
          <a:p>
            <a:pPr lvl="0"/>
            <a:r>
              <a:rPr lang="pt-BR" dirty="0"/>
              <a:t>x</a:t>
            </a:r>
          </a:p>
        </p:txBody>
      </p:sp>
    </p:spTree>
    <p:extLst>
      <p:ext uri="{BB962C8B-B14F-4D97-AF65-F5344CB8AC3E}">
        <p14:creationId xmlns:p14="http://schemas.microsoft.com/office/powerpoint/2010/main" val="53339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100"/>
                        <p:tgtEl>
                          <p:spTgt spid="4"/>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82F75A-1E32-47ED-96AD-C707351BA5D9}"/>
              </a:ext>
            </a:extLst>
          </p:cNvPr>
          <p:cNvSpPr>
            <a:spLocks noGrp="1"/>
          </p:cNvSpPr>
          <p:nvPr>
            <p:ph type="title" hasCustomPrompt="1"/>
          </p:nvPr>
        </p:nvSpPr>
        <p:spPr>
          <a:xfrm>
            <a:off x="793717" y="405794"/>
            <a:ext cx="10604566" cy="823566"/>
          </a:xfrm>
          <a:prstGeom prst="rect">
            <a:avLst/>
          </a:prstGeom>
          <a:noFill/>
          <a:ln w="19050">
            <a:noFill/>
            <a:prstDash val="dash"/>
          </a:ln>
        </p:spPr>
        <p:txBody>
          <a:bodyPr anchor="ctr"/>
          <a:lstStyle>
            <a:lvl1pPr>
              <a:defRPr sz="6000" i="0">
                <a:solidFill>
                  <a:schemeClr val="accent1">
                    <a:lumMod val="50000"/>
                  </a:schemeClr>
                </a:solidFill>
              </a:defRPr>
            </a:lvl1pPr>
          </a:lstStyle>
          <a:p>
            <a:r>
              <a:rPr lang="pt-BR" dirty="0"/>
              <a:t>título Mestre</a:t>
            </a:r>
          </a:p>
        </p:txBody>
      </p:sp>
    </p:spTree>
    <p:extLst>
      <p:ext uri="{BB962C8B-B14F-4D97-AF65-F5344CB8AC3E}">
        <p14:creationId xmlns:p14="http://schemas.microsoft.com/office/powerpoint/2010/main" val="242117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 fill="hold"/>
                                        <p:tgtEl>
                                          <p:spTgt spid="2"/>
                                        </p:tgtEl>
                                        <p:attrNameLst>
                                          <p:attrName>ppt_x</p:attrName>
                                        </p:attrNameLst>
                                      </p:cBhvr>
                                      <p:tavLst>
                                        <p:tav tm="0">
                                          <p:val>
                                            <p:strVal val="1+#ppt_w/2"/>
                                          </p:val>
                                        </p:tav>
                                        <p:tav tm="100000">
                                          <p:val>
                                            <p:strVal val="#ppt_x"/>
                                          </p:val>
                                        </p:tav>
                                      </p:tavLst>
                                    </p:anim>
                                    <p:anim calcmode="lin" valueType="num">
                                      <p:cBhvr additive="base">
                                        <p:cTn id="8" dur="1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6_Em branco">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FC9B1E7-B9D5-4C40-9EDA-B439D7ECD06D}"/>
              </a:ext>
            </a:extLst>
          </p:cNvPr>
          <p:cNvSpPr>
            <a:spLocks noGrp="1"/>
          </p:cNvSpPr>
          <p:nvPr>
            <p:ph type="body" sz="quarter" idx="10" hasCustomPrompt="1"/>
          </p:nvPr>
        </p:nvSpPr>
        <p:spPr>
          <a:xfrm>
            <a:off x="5210715" y="174492"/>
            <a:ext cx="6755641" cy="5472800"/>
          </a:xfrm>
        </p:spPr>
        <p:txBody>
          <a:bodyPr anchor="ctr"/>
          <a:lstStyle>
            <a:lvl1pPr marL="0" indent="0" algn="ctr">
              <a:lnSpc>
                <a:spcPct val="100000"/>
              </a:lnSpc>
              <a:spcBef>
                <a:spcPts val="0"/>
              </a:spcBef>
              <a:buNone/>
              <a:defRPr sz="4400" b="0">
                <a:solidFill>
                  <a:schemeClr val="accent1">
                    <a:lumMod val="50000"/>
                  </a:schemeClr>
                </a:solidFill>
                <a:latin typeface="+mn-lt"/>
              </a:defRPr>
            </a:lvl1pPr>
          </a:lstStyle>
          <a:p>
            <a:pPr lvl="0"/>
            <a:r>
              <a:rPr lang="pt-BR" dirty="0"/>
              <a:t>texto</a:t>
            </a:r>
          </a:p>
        </p:txBody>
      </p:sp>
      <p:sp>
        <p:nvSpPr>
          <p:cNvPr id="5" name="Espaço Reservado para Texto 4">
            <a:extLst>
              <a:ext uri="{FF2B5EF4-FFF2-40B4-BE49-F238E27FC236}">
                <a16:creationId xmlns:a16="http://schemas.microsoft.com/office/drawing/2014/main" id="{10A6F0D2-8ED6-4B57-8E46-E2896F128602}"/>
              </a:ext>
            </a:extLst>
          </p:cNvPr>
          <p:cNvSpPr>
            <a:spLocks noGrp="1"/>
          </p:cNvSpPr>
          <p:nvPr>
            <p:ph type="body" sz="quarter" idx="11" hasCustomPrompt="1"/>
          </p:nvPr>
        </p:nvSpPr>
        <p:spPr>
          <a:xfrm>
            <a:off x="5101533" y="6029428"/>
            <a:ext cx="6864823" cy="511840"/>
          </a:xfrm>
        </p:spPr>
        <p:txBody>
          <a:bodyPr/>
          <a:lstStyle>
            <a:lvl1pPr marL="0" indent="0" algn="ctr">
              <a:buNone/>
              <a:defRPr>
                <a:solidFill>
                  <a:schemeClr val="bg1"/>
                </a:solidFill>
              </a:defRPr>
            </a:lvl1pPr>
          </a:lstStyle>
          <a:p>
            <a:pPr lvl="0"/>
            <a:r>
              <a:rPr lang="pt-BR" dirty="0"/>
              <a:t>passagem</a:t>
            </a:r>
          </a:p>
        </p:txBody>
      </p:sp>
    </p:spTree>
    <p:extLst>
      <p:ext uri="{BB962C8B-B14F-4D97-AF65-F5344CB8AC3E}">
        <p14:creationId xmlns:p14="http://schemas.microsoft.com/office/powerpoint/2010/main" val="3646284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5B6D96-4729-4FBD-8C29-52BA4D0EEF67}"/>
              </a:ext>
            </a:extLst>
          </p:cNvPr>
          <p:cNvSpPr>
            <a:spLocks noGrp="1"/>
          </p:cNvSpPr>
          <p:nvPr>
            <p:ph type="title" hasCustomPrompt="1"/>
          </p:nvPr>
        </p:nvSpPr>
        <p:spPr/>
        <p:txBody>
          <a:bodyPr/>
          <a:lstStyle/>
          <a:p>
            <a:r>
              <a:rPr lang="pt-BR" dirty="0"/>
              <a:t>título Mestre</a:t>
            </a:r>
          </a:p>
        </p:txBody>
      </p:sp>
      <p:sp>
        <p:nvSpPr>
          <p:cNvPr id="3" name="Espaço Reservado para Conteúdo 2">
            <a:extLst>
              <a:ext uri="{FF2B5EF4-FFF2-40B4-BE49-F238E27FC236}">
                <a16:creationId xmlns:a16="http://schemas.microsoft.com/office/drawing/2014/main" id="{84D57B31-48F0-42C3-8B87-143C6222A9BA}"/>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3B6883E-0629-4406-89EC-C9183ABA635B}"/>
              </a:ext>
            </a:extLst>
          </p:cNvPr>
          <p:cNvSpPr>
            <a:spLocks noGrp="1"/>
          </p:cNvSpPr>
          <p:nvPr>
            <p:ph type="dt" sz="half" idx="10"/>
          </p:nvPr>
        </p:nvSpPr>
        <p:spPr>
          <a:xfrm>
            <a:off x="838200" y="6356350"/>
            <a:ext cx="2743200" cy="365125"/>
          </a:xfrm>
          <a:prstGeom prst="rect">
            <a:avLst/>
          </a:prstGeom>
        </p:spPr>
        <p:txBody>
          <a:bodyPr/>
          <a:lstStyle/>
          <a:p>
            <a:fld id="{7F2DA0F8-FA6D-4414-8A2E-EAD1AF012272}" type="datetimeFigureOut">
              <a:rPr lang="pt-BR" smtClean="0"/>
              <a:t>24/03/2018</a:t>
            </a:fld>
            <a:endParaRPr lang="pt-BR"/>
          </a:p>
        </p:txBody>
      </p:sp>
      <p:sp>
        <p:nvSpPr>
          <p:cNvPr id="5" name="Espaço Reservado para Rodapé 4">
            <a:extLst>
              <a:ext uri="{FF2B5EF4-FFF2-40B4-BE49-F238E27FC236}">
                <a16:creationId xmlns:a16="http://schemas.microsoft.com/office/drawing/2014/main" id="{5F071F1C-434E-49FA-A7B1-0B5BEA0AE3B4}"/>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89BB2B0F-3A24-4B65-9216-5993AD74835D}"/>
              </a:ext>
            </a:extLst>
          </p:cNvPr>
          <p:cNvSpPr>
            <a:spLocks noGrp="1"/>
          </p:cNvSpPr>
          <p:nvPr>
            <p:ph type="sldNum" sz="quarter" idx="12"/>
          </p:nvPr>
        </p:nvSpPr>
        <p:spPr>
          <a:xfrm>
            <a:off x="8610600" y="6356350"/>
            <a:ext cx="2743200" cy="365125"/>
          </a:xfrm>
          <a:prstGeom prst="rect">
            <a:avLst/>
          </a:prstGeom>
        </p:spPr>
        <p:txBody>
          <a:bodyPr/>
          <a:lstStyle/>
          <a:p>
            <a:fld id="{6573F962-A688-4BF1-B426-363EEC134BA1}" type="slidenum">
              <a:rPr lang="pt-BR" smtClean="0"/>
              <a:t>‹nº›</a:t>
            </a:fld>
            <a:endParaRPr lang="pt-BR"/>
          </a:p>
        </p:txBody>
      </p:sp>
    </p:spTree>
    <p:extLst>
      <p:ext uri="{BB962C8B-B14F-4D97-AF65-F5344CB8AC3E}">
        <p14:creationId xmlns:p14="http://schemas.microsoft.com/office/powerpoint/2010/main" val="1054351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7_Em branco">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FC9B1E7-B9D5-4C40-9EDA-B439D7ECD06D}"/>
              </a:ext>
            </a:extLst>
          </p:cNvPr>
          <p:cNvSpPr>
            <a:spLocks noGrp="1"/>
          </p:cNvSpPr>
          <p:nvPr>
            <p:ph type="body" sz="quarter" idx="10" hasCustomPrompt="1"/>
          </p:nvPr>
        </p:nvSpPr>
        <p:spPr>
          <a:xfrm>
            <a:off x="272955" y="245612"/>
            <a:ext cx="11654885" cy="3401828"/>
          </a:xfrm>
        </p:spPr>
        <p:txBody>
          <a:bodyPr anchor="ctr"/>
          <a:lstStyle>
            <a:lvl1pPr marL="0" indent="0" algn="ctr">
              <a:lnSpc>
                <a:spcPct val="100000"/>
              </a:lnSpc>
              <a:spcBef>
                <a:spcPts val="0"/>
              </a:spcBef>
              <a:buNone/>
              <a:defRPr sz="4400" b="0">
                <a:solidFill>
                  <a:schemeClr val="tx1">
                    <a:lumMod val="95000"/>
                    <a:lumOff val="5000"/>
                  </a:schemeClr>
                </a:solidFill>
                <a:latin typeface="+mn-lt"/>
              </a:defRPr>
            </a:lvl1pPr>
          </a:lstStyle>
          <a:p>
            <a:pPr lvl="0"/>
            <a:r>
              <a:rPr lang="pt-BR" dirty="0"/>
              <a:t>texto</a:t>
            </a:r>
          </a:p>
        </p:txBody>
      </p:sp>
      <p:sp>
        <p:nvSpPr>
          <p:cNvPr id="5" name="Espaço Reservado para Texto 4">
            <a:extLst>
              <a:ext uri="{FF2B5EF4-FFF2-40B4-BE49-F238E27FC236}">
                <a16:creationId xmlns:a16="http://schemas.microsoft.com/office/drawing/2014/main" id="{10A6F0D2-8ED6-4B57-8E46-E2896F128602}"/>
              </a:ext>
            </a:extLst>
          </p:cNvPr>
          <p:cNvSpPr>
            <a:spLocks noGrp="1"/>
          </p:cNvSpPr>
          <p:nvPr>
            <p:ph type="body" sz="quarter" idx="11" hasCustomPrompt="1"/>
          </p:nvPr>
        </p:nvSpPr>
        <p:spPr>
          <a:xfrm>
            <a:off x="163773" y="6100548"/>
            <a:ext cx="11654885" cy="511840"/>
          </a:xfrm>
        </p:spPr>
        <p:txBody>
          <a:bodyPr/>
          <a:lstStyle>
            <a:lvl1pPr marL="0" indent="0" algn="ctr">
              <a:buNone/>
              <a:defRPr/>
            </a:lvl1pPr>
          </a:lstStyle>
          <a:p>
            <a:pPr lvl="0"/>
            <a:r>
              <a:rPr lang="pt-BR" dirty="0"/>
              <a:t>passagem</a:t>
            </a:r>
          </a:p>
        </p:txBody>
      </p:sp>
    </p:spTree>
    <p:extLst>
      <p:ext uri="{BB962C8B-B14F-4D97-AF65-F5344CB8AC3E}">
        <p14:creationId xmlns:p14="http://schemas.microsoft.com/office/powerpoint/2010/main" val="1215104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8_Em branco">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FC9B1E7-B9D5-4C40-9EDA-B439D7ECD06D}"/>
              </a:ext>
            </a:extLst>
          </p:cNvPr>
          <p:cNvSpPr>
            <a:spLocks noGrp="1"/>
          </p:cNvSpPr>
          <p:nvPr>
            <p:ph type="body" sz="quarter" idx="10" hasCustomPrompt="1"/>
          </p:nvPr>
        </p:nvSpPr>
        <p:spPr>
          <a:xfrm>
            <a:off x="5425440" y="245612"/>
            <a:ext cx="6375325" cy="5464308"/>
          </a:xfrm>
        </p:spPr>
        <p:txBody>
          <a:bodyPr anchor="ctr"/>
          <a:lstStyle>
            <a:lvl1pPr marL="0" indent="0" algn="ctr">
              <a:lnSpc>
                <a:spcPct val="100000"/>
              </a:lnSpc>
              <a:spcBef>
                <a:spcPts val="0"/>
              </a:spcBef>
              <a:buNone/>
              <a:defRPr sz="4400" b="0">
                <a:solidFill>
                  <a:schemeClr val="tx1">
                    <a:lumMod val="95000"/>
                    <a:lumOff val="5000"/>
                  </a:schemeClr>
                </a:solidFill>
                <a:latin typeface="+mn-lt"/>
              </a:defRPr>
            </a:lvl1pPr>
          </a:lstStyle>
          <a:p>
            <a:pPr lvl="0"/>
            <a:r>
              <a:rPr lang="pt-BR" dirty="0"/>
              <a:t>texto</a:t>
            </a:r>
          </a:p>
        </p:txBody>
      </p:sp>
      <p:sp>
        <p:nvSpPr>
          <p:cNvPr id="5" name="Espaço Reservado para Texto 4">
            <a:extLst>
              <a:ext uri="{FF2B5EF4-FFF2-40B4-BE49-F238E27FC236}">
                <a16:creationId xmlns:a16="http://schemas.microsoft.com/office/drawing/2014/main" id="{10A6F0D2-8ED6-4B57-8E46-E2896F128602}"/>
              </a:ext>
            </a:extLst>
          </p:cNvPr>
          <p:cNvSpPr>
            <a:spLocks noGrp="1"/>
          </p:cNvSpPr>
          <p:nvPr>
            <p:ph type="body" sz="quarter" idx="11" hasCustomPrompt="1"/>
          </p:nvPr>
        </p:nvSpPr>
        <p:spPr>
          <a:xfrm>
            <a:off x="5516880" y="5892800"/>
            <a:ext cx="6283885" cy="640080"/>
          </a:xfrm>
        </p:spPr>
        <p:txBody>
          <a:bodyPr/>
          <a:lstStyle>
            <a:lvl1pPr marL="0" indent="0" algn="ctr">
              <a:buNone/>
              <a:defRPr/>
            </a:lvl1pPr>
          </a:lstStyle>
          <a:p>
            <a:pPr lvl="0"/>
            <a:r>
              <a:rPr lang="pt-BR" dirty="0"/>
              <a:t>passagem</a:t>
            </a:r>
          </a:p>
        </p:txBody>
      </p:sp>
    </p:spTree>
    <p:extLst>
      <p:ext uri="{BB962C8B-B14F-4D97-AF65-F5344CB8AC3E}">
        <p14:creationId xmlns:p14="http://schemas.microsoft.com/office/powerpoint/2010/main" val="2916390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9_Em branco">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FAB453E4-1CF6-4F41-A4F0-25CFAEADF3F1}"/>
              </a:ext>
            </a:extLst>
          </p:cNvPr>
          <p:cNvSpPr/>
          <p:nvPr userDrawn="1"/>
        </p:nvSpPr>
        <p:spPr>
          <a:xfrm>
            <a:off x="0" y="0"/>
            <a:ext cx="12116634" cy="6858000"/>
          </a:xfrm>
          <a:prstGeom prst="rect">
            <a:avLst/>
          </a:prstGeom>
          <a:gradFill>
            <a:gsLst>
              <a:gs pos="100000">
                <a:schemeClr val="bg1">
                  <a:alpha val="0"/>
                </a:schemeClr>
              </a:gs>
              <a:gs pos="29000">
                <a:schemeClr val="bg1">
                  <a:alpha val="76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Espaço Reservado para Texto 2">
            <a:extLst>
              <a:ext uri="{FF2B5EF4-FFF2-40B4-BE49-F238E27FC236}">
                <a16:creationId xmlns:a16="http://schemas.microsoft.com/office/drawing/2014/main" id="{5FC9B1E7-B9D5-4C40-9EDA-B439D7ECD06D}"/>
              </a:ext>
            </a:extLst>
          </p:cNvPr>
          <p:cNvSpPr>
            <a:spLocks noGrp="1"/>
          </p:cNvSpPr>
          <p:nvPr>
            <p:ph type="body" sz="quarter" idx="10" hasCustomPrompt="1"/>
          </p:nvPr>
        </p:nvSpPr>
        <p:spPr>
          <a:xfrm>
            <a:off x="75366" y="255165"/>
            <a:ext cx="6755641" cy="5472800"/>
          </a:xfrm>
        </p:spPr>
        <p:txBody>
          <a:bodyPr anchor="ctr"/>
          <a:lstStyle>
            <a:lvl1pPr marL="0" indent="0" algn="ctr">
              <a:lnSpc>
                <a:spcPct val="100000"/>
              </a:lnSpc>
              <a:buNone/>
              <a:defRPr sz="4400" b="0">
                <a:solidFill>
                  <a:schemeClr val="tx1">
                    <a:lumMod val="95000"/>
                    <a:lumOff val="5000"/>
                  </a:schemeClr>
                </a:solidFill>
                <a:latin typeface="+mn-lt"/>
              </a:defRPr>
            </a:lvl1pPr>
          </a:lstStyle>
          <a:p>
            <a:pPr lvl="0"/>
            <a:r>
              <a:rPr lang="pt-BR" dirty="0"/>
              <a:t>texto</a:t>
            </a:r>
          </a:p>
        </p:txBody>
      </p:sp>
      <p:sp>
        <p:nvSpPr>
          <p:cNvPr id="5" name="Espaço Reservado para Texto 4">
            <a:extLst>
              <a:ext uri="{FF2B5EF4-FFF2-40B4-BE49-F238E27FC236}">
                <a16:creationId xmlns:a16="http://schemas.microsoft.com/office/drawing/2014/main" id="{10A6F0D2-8ED6-4B57-8E46-E2896F128602}"/>
              </a:ext>
            </a:extLst>
          </p:cNvPr>
          <p:cNvSpPr>
            <a:spLocks noGrp="1"/>
          </p:cNvSpPr>
          <p:nvPr>
            <p:ph type="body" sz="quarter" idx="11" hasCustomPrompt="1"/>
          </p:nvPr>
        </p:nvSpPr>
        <p:spPr>
          <a:xfrm>
            <a:off x="27144" y="5967861"/>
            <a:ext cx="6864823" cy="511840"/>
          </a:xfrm>
        </p:spPr>
        <p:txBody>
          <a:bodyPr/>
          <a:lstStyle>
            <a:lvl1pPr marL="0" indent="0" algn="ctr">
              <a:buNone/>
              <a:defRPr>
                <a:solidFill>
                  <a:schemeClr val="tx1">
                    <a:lumMod val="95000"/>
                    <a:lumOff val="5000"/>
                  </a:schemeClr>
                </a:solidFill>
              </a:defRPr>
            </a:lvl1pPr>
          </a:lstStyle>
          <a:p>
            <a:pPr lvl="0"/>
            <a:r>
              <a:rPr lang="pt-BR" dirty="0"/>
              <a:t>passagem</a:t>
            </a:r>
          </a:p>
        </p:txBody>
      </p:sp>
    </p:spTree>
    <p:extLst>
      <p:ext uri="{BB962C8B-B14F-4D97-AF65-F5344CB8AC3E}">
        <p14:creationId xmlns:p14="http://schemas.microsoft.com/office/powerpoint/2010/main" val="4294277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0_Em br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FC9B1E7-B9D5-4C40-9EDA-B439D7ECD06D}"/>
              </a:ext>
            </a:extLst>
          </p:cNvPr>
          <p:cNvSpPr>
            <a:spLocks noGrp="1"/>
          </p:cNvSpPr>
          <p:nvPr>
            <p:ph type="body" sz="quarter" idx="10" hasCustomPrompt="1"/>
          </p:nvPr>
        </p:nvSpPr>
        <p:spPr>
          <a:xfrm>
            <a:off x="233680" y="163724"/>
            <a:ext cx="5354320" cy="5495396"/>
          </a:xfrm>
        </p:spPr>
        <p:txBody>
          <a:bodyPr anchor="ctr"/>
          <a:lstStyle>
            <a:lvl1pPr marL="0" indent="0" algn="ctr">
              <a:lnSpc>
                <a:spcPct val="100000"/>
              </a:lnSpc>
              <a:buNone/>
              <a:defRPr sz="4400" b="0">
                <a:solidFill>
                  <a:schemeClr val="tx1">
                    <a:lumMod val="95000"/>
                    <a:lumOff val="5000"/>
                  </a:schemeClr>
                </a:solidFill>
                <a:latin typeface="+mn-lt"/>
              </a:defRPr>
            </a:lvl1pPr>
          </a:lstStyle>
          <a:p>
            <a:pPr lvl="0"/>
            <a:r>
              <a:rPr lang="pt-BR" dirty="0"/>
              <a:t>texto</a:t>
            </a:r>
          </a:p>
        </p:txBody>
      </p:sp>
      <p:sp>
        <p:nvSpPr>
          <p:cNvPr id="5" name="Espaço Reservado para Texto 4">
            <a:extLst>
              <a:ext uri="{FF2B5EF4-FFF2-40B4-BE49-F238E27FC236}">
                <a16:creationId xmlns:a16="http://schemas.microsoft.com/office/drawing/2014/main" id="{10A6F0D2-8ED6-4B57-8E46-E2896F128602}"/>
              </a:ext>
            </a:extLst>
          </p:cNvPr>
          <p:cNvSpPr>
            <a:spLocks noGrp="1"/>
          </p:cNvSpPr>
          <p:nvPr>
            <p:ph type="body" sz="quarter" idx="11" hasCustomPrompt="1"/>
          </p:nvPr>
        </p:nvSpPr>
        <p:spPr>
          <a:xfrm>
            <a:off x="233680" y="5979994"/>
            <a:ext cx="5547360" cy="522406"/>
          </a:xfrm>
        </p:spPr>
        <p:txBody>
          <a:bodyPr/>
          <a:lstStyle>
            <a:lvl1pPr marL="0" indent="0" algn="ctr">
              <a:buNone/>
              <a:defRPr/>
            </a:lvl1pPr>
          </a:lstStyle>
          <a:p>
            <a:pPr lvl="0"/>
            <a:r>
              <a:rPr lang="pt-BR" dirty="0"/>
              <a:t>passagem</a:t>
            </a:r>
          </a:p>
        </p:txBody>
      </p:sp>
    </p:spTree>
    <p:extLst>
      <p:ext uri="{BB962C8B-B14F-4D97-AF65-F5344CB8AC3E}">
        <p14:creationId xmlns:p14="http://schemas.microsoft.com/office/powerpoint/2010/main" val="3737981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5_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6B024886-9C64-4CAE-AC38-9D5DF468D0EC}"/>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pt-BR" dirty="0"/>
          </a:p>
        </p:txBody>
      </p:sp>
      <p:sp>
        <p:nvSpPr>
          <p:cNvPr id="4" name="Espaço Reservado para Texto 3">
            <a:extLst>
              <a:ext uri="{FF2B5EF4-FFF2-40B4-BE49-F238E27FC236}">
                <a16:creationId xmlns:a16="http://schemas.microsoft.com/office/drawing/2014/main" id="{E2F828A8-80AC-4CD8-B066-561092A6C90E}"/>
              </a:ext>
            </a:extLst>
          </p:cNvPr>
          <p:cNvSpPr>
            <a:spLocks noGrp="1"/>
          </p:cNvSpPr>
          <p:nvPr>
            <p:ph type="body" sz="half" idx="2"/>
          </p:nvPr>
        </p:nvSpPr>
        <p:spPr>
          <a:xfrm>
            <a:off x="411481" y="5191761"/>
            <a:ext cx="10906759" cy="1097279"/>
          </a:xfrm>
          <a:noFill/>
        </p:spPr>
        <p:txBody>
          <a:bodyPr anchor="ctr">
            <a:normAutofit/>
          </a:bodyPr>
          <a:lstStyle>
            <a:lvl1pPr marL="0" indent="0" algn="ctr">
              <a:lnSpc>
                <a:spcPct val="100000"/>
              </a:lnSpc>
              <a:buNone/>
              <a:defRPr sz="4400" b="1" cap="all" baseline="0">
                <a:effectLst/>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spTree>
    <p:extLst>
      <p:ext uri="{BB962C8B-B14F-4D97-AF65-F5344CB8AC3E}">
        <p14:creationId xmlns:p14="http://schemas.microsoft.com/office/powerpoint/2010/main" val="16552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2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right)">
                      <p:cBhvr>
                        <p:cTn dur="100"/>
                        <p:tgtEl>
                          <p:spTgt spid="4"/>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apa">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1C308BCE-4A4E-4886-A94C-E3BDE47BB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m 2">
            <a:extLst>
              <a:ext uri="{FF2B5EF4-FFF2-40B4-BE49-F238E27FC236}">
                <a16:creationId xmlns:a16="http://schemas.microsoft.com/office/drawing/2014/main" id="{7330E84B-EE46-4853-AA6C-B51426FEBC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m 3">
            <a:extLst>
              <a:ext uri="{FF2B5EF4-FFF2-40B4-BE49-F238E27FC236}">
                <a16:creationId xmlns:a16="http://schemas.microsoft.com/office/drawing/2014/main" id="{7298212B-6627-461B-992E-8AC39DBE61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2317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abeçalho da Se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82F75A-1E32-47ED-96AD-C707351BA5D9}"/>
              </a:ext>
            </a:extLst>
          </p:cNvPr>
          <p:cNvSpPr>
            <a:spLocks noGrp="1"/>
          </p:cNvSpPr>
          <p:nvPr>
            <p:ph type="title" hasCustomPrompt="1"/>
          </p:nvPr>
        </p:nvSpPr>
        <p:spPr>
          <a:xfrm>
            <a:off x="2882900" y="0"/>
            <a:ext cx="9309100" cy="6858000"/>
          </a:xfrm>
          <a:prstGeom prst="parallelogram">
            <a:avLst/>
          </a:prstGeom>
          <a:solidFill>
            <a:srgbClr val="450F39">
              <a:alpha val="69000"/>
            </a:srgbClr>
          </a:solidFill>
          <a:ln w="19050">
            <a:noFill/>
            <a:prstDash val="dash"/>
          </a:ln>
        </p:spPr>
        <p:txBody>
          <a:bodyPr anchor="ctr">
            <a:normAutofit/>
          </a:bodyPr>
          <a:lstStyle>
            <a:lvl1pPr>
              <a:defRPr sz="4400">
                <a:solidFill>
                  <a:srgbClr val="FFFF00"/>
                </a:solidFill>
              </a:defRPr>
            </a:lvl1pPr>
          </a:lstStyle>
          <a:p>
            <a:r>
              <a:rPr lang="pt-BR" dirty="0"/>
              <a:t>título Mestre</a:t>
            </a:r>
          </a:p>
        </p:txBody>
      </p:sp>
    </p:spTree>
    <p:extLst>
      <p:ext uri="{BB962C8B-B14F-4D97-AF65-F5344CB8AC3E}">
        <p14:creationId xmlns:p14="http://schemas.microsoft.com/office/powerpoint/2010/main" val="362391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 fill="hold"/>
                                        <p:tgtEl>
                                          <p:spTgt spid="2"/>
                                        </p:tgtEl>
                                        <p:attrNameLst>
                                          <p:attrName>ppt_x</p:attrName>
                                        </p:attrNameLst>
                                      </p:cBhvr>
                                      <p:tavLst>
                                        <p:tav tm="0">
                                          <p:val>
                                            <p:strVal val="1+#ppt_w/2"/>
                                          </p:val>
                                        </p:tav>
                                        <p:tav tm="100000">
                                          <p:val>
                                            <p:strVal val="#ppt_x"/>
                                          </p:val>
                                        </p:tav>
                                      </p:tavLst>
                                    </p:anim>
                                    <p:anim calcmode="lin" valueType="num">
                                      <p:cBhvr additive="base">
                                        <p:cTn id="8" dur="1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0F47DA-92A3-476D-A4AD-19143B1CD8FC}"/>
              </a:ext>
            </a:extLst>
          </p:cNvPr>
          <p:cNvSpPr>
            <a:spLocks noGrp="1"/>
          </p:cNvSpPr>
          <p:nvPr>
            <p:ph type="title"/>
          </p:nvPr>
        </p:nvSpPr>
        <p:spPr/>
        <p:txBody>
          <a:bodyPr/>
          <a:lstStyle/>
          <a:p>
            <a:r>
              <a:rPr lang="pt-BR"/>
              <a:t>Clique para editar o título Mestre</a:t>
            </a:r>
            <a:endParaRPr lang="pt-BR" dirty="0"/>
          </a:p>
        </p:txBody>
      </p:sp>
    </p:spTree>
    <p:extLst>
      <p:ext uri="{BB962C8B-B14F-4D97-AF65-F5344CB8AC3E}">
        <p14:creationId xmlns:p14="http://schemas.microsoft.com/office/powerpoint/2010/main" val="1381089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37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Em br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FC9B1E7-B9D5-4C40-9EDA-B439D7ECD06D}"/>
              </a:ext>
            </a:extLst>
          </p:cNvPr>
          <p:cNvSpPr>
            <a:spLocks noGrp="1"/>
          </p:cNvSpPr>
          <p:nvPr>
            <p:ph type="body" sz="quarter" idx="10" hasCustomPrompt="1"/>
          </p:nvPr>
        </p:nvSpPr>
        <p:spPr>
          <a:xfrm>
            <a:off x="622169" y="245612"/>
            <a:ext cx="10769731" cy="5472800"/>
          </a:xfrm>
        </p:spPr>
        <p:txBody>
          <a:bodyPr anchor="ctr"/>
          <a:lstStyle>
            <a:lvl1pPr marL="0" indent="0" algn="ctr">
              <a:lnSpc>
                <a:spcPct val="100000"/>
              </a:lnSpc>
              <a:spcBef>
                <a:spcPts val="0"/>
              </a:spcBef>
              <a:buNone/>
              <a:defRPr sz="4400" b="1">
                <a:solidFill>
                  <a:schemeClr val="accent5">
                    <a:lumMod val="50000"/>
                  </a:schemeClr>
                </a:solidFill>
                <a:latin typeface="+mn-lt"/>
              </a:defRPr>
            </a:lvl1pPr>
          </a:lstStyle>
          <a:p>
            <a:pPr lvl="0"/>
            <a:r>
              <a:rPr lang="pt-BR" dirty="0"/>
              <a:t>texto</a:t>
            </a:r>
          </a:p>
        </p:txBody>
      </p:sp>
      <p:sp>
        <p:nvSpPr>
          <p:cNvPr id="5" name="Espaço Reservado para Texto 4">
            <a:extLst>
              <a:ext uri="{FF2B5EF4-FFF2-40B4-BE49-F238E27FC236}">
                <a16:creationId xmlns:a16="http://schemas.microsoft.com/office/drawing/2014/main" id="{10A6F0D2-8ED6-4B57-8E46-E2896F128602}"/>
              </a:ext>
            </a:extLst>
          </p:cNvPr>
          <p:cNvSpPr>
            <a:spLocks noGrp="1"/>
          </p:cNvSpPr>
          <p:nvPr>
            <p:ph type="body" sz="quarter" idx="11" hasCustomPrompt="1"/>
          </p:nvPr>
        </p:nvSpPr>
        <p:spPr>
          <a:xfrm>
            <a:off x="622169" y="6100548"/>
            <a:ext cx="10769732" cy="511840"/>
          </a:xfrm>
        </p:spPr>
        <p:txBody>
          <a:bodyPr/>
          <a:lstStyle>
            <a:lvl1pPr marL="0" indent="0" algn="ctr">
              <a:buNone/>
              <a:defRPr/>
            </a:lvl1pPr>
          </a:lstStyle>
          <a:p>
            <a:pPr lvl="0"/>
            <a:r>
              <a:rPr lang="pt-BR" dirty="0"/>
              <a:t>passagem</a:t>
            </a:r>
          </a:p>
        </p:txBody>
      </p:sp>
    </p:spTree>
    <p:extLst>
      <p:ext uri="{BB962C8B-B14F-4D97-AF65-F5344CB8AC3E}">
        <p14:creationId xmlns:p14="http://schemas.microsoft.com/office/powerpoint/2010/main" val="25481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Em br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FC9B1E7-B9D5-4C40-9EDA-B439D7ECD06D}"/>
              </a:ext>
            </a:extLst>
          </p:cNvPr>
          <p:cNvSpPr>
            <a:spLocks noGrp="1"/>
          </p:cNvSpPr>
          <p:nvPr>
            <p:ph type="body" sz="quarter" idx="10" hasCustomPrompt="1"/>
          </p:nvPr>
        </p:nvSpPr>
        <p:spPr>
          <a:xfrm>
            <a:off x="647700" y="3759200"/>
            <a:ext cx="10960100" cy="2057400"/>
          </a:xfrm>
        </p:spPr>
        <p:txBody>
          <a:bodyPr anchor="ctr"/>
          <a:lstStyle>
            <a:lvl1pPr marL="0" indent="0" algn="ctr">
              <a:lnSpc>
                <a:spcPct val="100000"/>
              </a:lnSpc>
              <a:spcBef>
                <a:spcPts val="0"/>
              </a:spcBef>
              <a:buNone/>
              <a:defRPr sz="4800" b="0">
                <a:solidFill>
                  <a:schemeClr val="accent5">
                    <a:lumMod val="50000"/>
                  </a:schemeClr>
                </a:solidFill>
                <a:latin typeface="+mn-lt"/>
              </a:defRPr>
            </a:lvl1pPr>
          </a:lstStyle>
          <a:p>
            <a:pPr lvl="0"/>
            <a:r>
              <a:rPr lang="pt-BR" dirty="0"/>
              <a:t>texto</a:t>
            </a:r>
          </a:p>
        </p:txBody>
      </p:sp>
      <p:sp>
        <p:nvSpPr>
          <p:cNvPr id="5" name="Espaço Reservado para Texto 4">
            <a:extLst>
              <a:ext uri="{FF2B5EF4-FFF2-40B4-BE49-F238E27FC236}">
                <a16:creationId xmlns:a16="http://schemas.microsoft.com/office/drawing/2014/main" id="{10A6F0D2-8ED6-4B57-8E46-E2896F128602}"/>
              </a:ext>
            </a:extLst>
          </p:cNvPr>
          <p:cNvSpPr>
            <a:spLocks noGrp="1"/>
          </p:cNvSpPr>
          <p:nvPr>
            <p:ph type="body" sz="quarter" idx="11" hasCustomPrompt="1"/>
          </p:nvPr>
        </p:nvSpPr>
        <p:spPr>
          <a:xfrm>
            <a:off x="647700" y="6196084"/>
            <a:ext cx="10960099" cy="382516"/>
          </a:xfrm>
        </p:spPr>
        <p:txBody>
          <a:bodyPr>
            <a:normAutofit/>
          </a:bodyPr>
          <a:lstStyle>
            <a:lvl1pPr marL="0" indent="0" algn="ctr">
              <a:buNone/>
              <a:defRPr sz="2400"/>
            </a:lvl1pPr>
          </a:lstStyle>
          <a:p>
            <a:pPr lvl="0"/>
            <a:r>
              <a:rPr lang="pt-BR" dirty="0"/>
              <a:t>passagem</a:t>
            </a:r>
          </a:p>
        </p:txBody>
      </p:sp>
    </p:spTree>
    <p:extLst>
      <p:ext uri="{BB962C8B-B14F-4D97-AF65-F5344CB8AC3E}">
        <p14:creationId xmlns:p14="http://schemas.microsoft.com/office/powerpoint/2010/main" val="2520263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Em br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FC9B1E7-B9D5-4C40-9EDA-B439D7ECD06D}"/>
              </a:ext>
            </a:extLst>
          </p:cNvPr>
          <p:cNvSpPr>
            <a:spLocks noGrp="1"/>
          </p:cNvSpPr>
          <p:nvPr>
            <p:ph type="body" sz="quarter" idx="10" hasCustomPrompt="1"/>
          </p:nvPr>
        </p:nvSpPr>
        <p:spPr>
          <a:xfrm>
            <a:off x="391236" y="245612"/>
            <a:ext cx="11409529" cy="3603057"/>
          </a:xfrm>
        </p:spPr>
        <p:txBody>
          <a:bodyPr anchor="ctr"/>
          <a:lstStyle>
            <a:lvl1pPr marL="0" indent="0" algn="ctr">
              <a:lnSpc>
                <a:spcPct val="100000"/>
              </a:lnSpc>
              <a:spcBef>
                <a:spcPts val="0"/>
              </a:spcBef>
              <a:buNone/>
              <a:defRPr sz="4400" b="1">
                <a:solidFill>
                  <a:schemeClr val="accent5">
                    <a:lumMod val="50000"/>
                  </a:schemeClr>
                </a:solidFill>
                <a:latin typeface="+mn-lt"/>
              </a:defRPr>
            </a:lvl1pPr>
          </a:lstStyle>
          <a:p>
            <a:pPr lvl="0"/>
            <a:r>
              <a:rPr lang="pt-BR" dirty="0"/>
              <a:t>texto</a:t>
            </a:r>
          </a:p>
        </p:txBody>
      </p:sp>
      <p:sp>
        <p:nvSpPr>
          <p:cNvPr id="5" name="Espaço Reservado para Texto 4">
            <a:extLst>
              <a:ext uri="{FF2B5EF4-FFF2-40B4-BE49-F238E27FC236}">
                <a16:creationId xmlns:a16="http://schemas.microsoft.com/office/drawing/2014/main" id="{10A6F0D2-8ED6-4B57-8E46-E2896F128602}"/>
              </a:ext>
            </a:extLst>
          </p:cNvPr>
          <p:cNvSpPr>
            <a:spLocks noGrp="1"/>
          </p:cNvSpPr>
          <p:nvPr>
            <p:ph type="body" sz="quarter" idx="11" hasCustomPrompt="1"/>
          </p:nvPr>
        </p:nvSpPr>
        <p:spPr>
          <a:xfrm>
            <a:off x="343469" y="4039736"/>
            <a:ext cx="11505063" cy="518616"/>
          </a:xfrm>
        </p:spPr>
        <p:txBody>
          <a:bodyPr/>
          <a:lstStyle>
            <a:lvl1pPr marL="0" indent="0" algn="ctr">
              <a:buNone/>
              <a:defRPr/>
            </a:lvl1pPr>
          </a:lstStyle>
          <a:p>
            <a:pPr lvl="0"/>
            <a:r>
              <a:rPr lang="pt-BR" dirty="0"/>
              <a:t>passagem</a:t>
            </a:r>
          </a:p>
        </p:txBody>
      </p:sp>
    </p:spTree>
    <p:extLst>
      <p:ext uri="{BB962C8B-B14F-4D97-AF65-F5344CB8AC3E}">
        <p14:creationId xmlns:p14="http://schemas.microsoft.com/office/powerpoint/2010/main" val="2971833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CB583A42-E6E0-41D4-B393-70FAA105F3CE}"/>
              </a:ext>
            </a:extLst>
          </p:cNvPr>
          <p:cNvSpPr>
            <a:spLocks noGrp="1"/>
          </p:cNvSpPr>
          <p:nvPr>
            <p:ph type="title"/>
          </p:nvPr>
        </p:nvSpPr>
        <p:spPr>
          <a:xfrm>
            <a:off x="685800" y="365125"/>
            <a:ext cx="10668000" cy="1325563"/>
          </a:xfrm>
          <a:prstGeom prst="rect">
            <a:avLst/>
          </a:prstGeom>
        </p:spPr>
        <p:txBody>
          <a:bodyPr vert="horz" lIns="91440" tIns="45720" rIns="91440" bIns="45720" rtlCol="0" anchor="ctr">
            <a:normAutofit/>
          </a:bodyPr>
          <a:lstStyle/>
          <a:p>
            <a:r>
              <a:rPr lang="pt-BR" dirty="0"/>
              <a:t>título Mestre</a:t>
            </a:r>
          </a:p>
        </p:txBody>
      </p:sp>
      <p:sp>
        <p:nvSpPr>
          <p:cNvPr id="3" name="Espaço Reservado para Texto 2">
            <a:extLst>
              <a:ext uri="{FF2B5EF4-FFF2-40B4-BE49-F238E27FC236}">
                <a16:creationId xmlns:a16="http://schemas.microsoft.com/office/drawing/2014/main" id="{A3D0E9FB-241F-4C98-A436-7A978A48B955}"/>
              </a:ext>
            </a:extLst>
          </p:cNvPr>
          <p:cNvSpPr>
            <a:spLocks noGrp="1"/>
          </p:cNvSpPr>
          <p:nvPr>
            <p:ph type="body" idx="1"/>
          </p:nvPr>
        </p:nvSpPr>
        <p:spPr>
          <a:xfrm>
            <a:off x="685800" y="1825625"/>
            <a:ext cx="10668000" cy="4351338"/>
          </a:xfrm>
          <a:prstGeom prst="rect">
            <a:avLst/>
          </a:prstGeom>
        </p:spPr>
        <p:txBody>
          <a:bodyPr vert="horz" lIns="91440" tIns="45720" rIns="91440" bIns="45720" rtlCol="0">
            <a:normAutofit/>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69041080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711" r:id="rId10"/>
    <p:sldLayoutId id="2147483697" r:id="rId11"/>
    <p:sldLayoutId id="2147483698" r:id="rId12"/>
    <p:sldLayoutId id="2147483699" r:id="rId13"/>
    <p:sldLayoutId id="2147483700" r:id="rId14"/>
    <p:sldLayoutId id="2147483712" r:id="rId15"/>
    <p:sldLayoutId id="2147483701" r:id="rId16"/>
    <p:sldLayoutId id="2147483702" r:id="rId17"/>
    <p:sldLayoutId id="2147483704" r:id="rId18"/>
    <p:sldLayoutId id="2147483705" r:id="rId19"/>
    <p:sldLayoutId id="2147483706" r:id="rId20"/>
    <p:sldLayoutId id="2147483707" r:id="rId21"/>
    <p:sldLayoutId id="2147483708" r:id="rId22"/>
    <p:sldLayoutId id="2147483709" r:id="rId23"/>
    <p:sldLayoutId id="2147483710" r:id="rId24"/>
  </p:sldLayoutIdLst>
  <p:txStyles>
    <p:titleStyle>
      <a:lvl1pPr algn="ctr" defTabSz="914400" rtl="0" eaLnBrk="1" latinLnBrk="0" hangingPunct="1">
        <a:lnSpc>
          <a:spcPct val="90000"/>
        </a:lnSpc>
        <a:spcBef>
          <a:spcPct val="0"/>
        </a:spcBef>
        <a:buNone/>
        <a:defRPr sz="6000" b="1" kern="1200" cap="all" baseline="0">
          <a:solidFill>
            <a:schemeClr val="accent5">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50700"/>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ço Reservado para Imagem 9">
            <a:extLst>
              <a:ext uri="{FF2B5EF4-FFF2-40B4-BE49-F238E27FC236}">
                <a16:creationId xmlns:a16="http://schemas.microsoft.com/office/drawing/2014/main" id="{3EA290E9-2987-4AE0-9BDB-9D9A881EFD47}"/>
              </a:ext>
            </a:extLst>
          </p:cNvPr>
          <p:cNvPicPr>
            <a:picLocks noGrp="1" noChangeAspect="1"/>
          </p:cNvPicPr>
          <p:nvPr>
            <p:ph type="pic" idx="1"/>
          </p:nvPr>
        </p:nvPicPr>
        <p:blipFill>
          <a:blip r:embed="rId2"/>
          <a:srcRect t="5000" b="5000"/>
          <a:stretch>
            <a:fillRect/>
          </a:stretch>
        </p:blipFill>
        <p:spPr/>
      </p:pic>
      <p:sp>
        <p:nvSpPr>
          <p:cNvPr id="3" name="Espaço Reservado para Texto 2">
            <a:extLst>
              <a:ext uri="{FF2B5EF4-FFF2-40B4-BE49-F238E27FC236}">
                <a16:creationId xmlns:a16="http://schemas.microsoft.com/office/drawing/2014/main" id="{93E408F9-D598-4D49-BB91-DAE1954DD2A5}"/>
              </a:ext>
            </a:extLst>
          </p:cNvPr>
          <p:cNvSpPr>
            <a:spLocks noGrp="1"/>
          </p:cNvSpPr>
          <p:nvPr>
            <p:ph type="body" sz="half" idx="2"/>
          </p:nvPr>
        </p:nvSpPr>
        <p:spPr>
          <a:xfrm>
            <a:off x="6611674" y="998793"/>
            <a:ext cx="4894082" cy="4860412"/>
          </a:xfrm>
          <a:solidFill>
            <a:schemeClr val="accent5">
              <a:lumMod val="75000"/>
              <a:alpha val="69804"/>
            </a:schemeClr>
          </a:solidFill>
        </p:spPr>
        <p:txBody>
          <a:bodyPr>
            <a:normAutofit fontScale="85000" lnSpcReduction="20000"/>
          </a:bodyPr>
          <a:lstStyle/>
          <a:p>
            <a:r>
              <a:rPr lang="pt-BR" dirty="0"/>
              <a:t>Daniel é o livro que nos revela os mistérios grandiosos do futuro da humanidade. </a:t>
            </a:r>
          </a:p>
        </p:txBody>
      </p:sp>
    </p:spTree>
    <p:extLst>
      <p:ext uri="{BB962C8B-B14F-4D97-AF65-F5344CB8AC3E}">
        <p14:creationId xmlns:p14="http://schemas.microsoft.com/office/powerpoint/2010/main" val="1021189229"/>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Imagem 3">
            <a:extLst>
              <a:ext uri="{FF2B5EF4-FFF2-40B4-BE49-F238E27FC236}">
                <a16:creationId xmlns:a16="http://schemas.microsoft.com/office/drawing/2014/main" id="{D944D200-CFD7-4F89-AA6F-97D59D08D0D7}"/>
              </a:ext>
            </a:extLst>
          </p:cNvPr>
          <p:cNvPicPr>
            <a:picLocks noGrp="1" noChangeAspect="1"/>
          </p:cNvPicPr>
          <p:nvPr>
            <p:ph type="pic" idx="1"/>
          </p:nvPr>
        </p:nvPicPr>
        <p:blipFill>
          <a:blip r:embed="rId3"/>
          <a:srcRect t="7746" b="7746"/>
          <a:stretch>
            <a:fillRect/>
          </a:stretch>
        </p:blipFill>
        <p:spPr/>
      </p:pic>
      <p:sp>
        <p:nvSpPr>
          <p:cNvPr id="3" name="Espaço Reservado para Texto 2">
            <a:extLst>
              <a:ext uri="{FF2B5EF4-FFF2-40B4-BE49-F238E27FC236}">
                <a16:creationId xmlns:a16="http://schemas.microsoft.com/office/drawing/2014/main" id="{FB9457D3-8C8A-4D86-9CFA-630B2BF42228}"/>
              </a:ext>
            </a:extLst>
          </p:cNvPr>
          <p:cNvSpPr>
            <a:spLocks noGrp="1"/>
          </p:cNvSpPr>
          <p:nvPr>
            <p:ph type="body" sz="half" idx="2"/>
          </p:nvPr>
        </p:nvSpPr>
        <p:spPr>
          <a:xfrm>
            <a:off x="5711687" y="-155714"/>
            <a:ext cx="6480313" cy="7169426"/>
          </a:xfrm>
          <a:prstGeom prst="parallelogram">
            <a:avLst/>
          </a:prstGeom>
          <a:solidFill>
            <a:schemeClr val="tx2">
              <a:lumMod val="75000"/>
              <a:alpha val="69804"/>
            </a:schemeClr>
          </a:solidFill>
        </p:spPr>
        <p:txBody>
          <a:bodyPr>
            <a:normAutofit fontScale="77500" lnSpcReduction="20000"/>
          </a:bodyPr>
          <a:lstStyle/>
          <a:p>
            <a:r>
              <a:rPr lang="pt-BR" dirty="0"/>
              <a:t>Deus tem tudo sob o seu controle, não precisamos estar ansiosos com relação ao futuro da humanidade. Deus tem tudo em suas mãos.</a:t>
            </a:r>
          </a:p>
        </p:txBody>
      </p:sp>
    </p:spTree>
    <p:extLst>
      <p:ext uri="{BB962C8B-B14F-4D97-AF65-F5344CB8AC3E}">
        <p14:creationId xmlns:p14="http://schemas.microsoft.com/office/powerpoint/2010/main" val="2039129331"/>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D52B956-672B-4B9A-852E-CCEB43413C9E}"/>
              </a:ext>
            </a:extLst>
          </p:cNvPr>
          <p:cNvSpPr>
            <a:spLocks noGrp="1"/>
          </p:cNvSpPr>
          <p:nvPr>
            <p:ph type="title"/>
          </p:nvPr>
        </p:nvSpPr>
        <p:spPr/>
        <p:txBody>
          <a:bodyPr/>
          <a:lstStyle/>
          <a:p>
            <a:r>
              <a:rPr lang="pt-BR" dirty="0"/>
              <a:t>I. A Visão dos Quatro Animais. (Daniel 7:1-6)</a:t>
            </a:r>
          </a:p>
        </p:txBody>
      </p:sp>
    </p:spTree>
    <p:extLst>
      <p:ext uri="{BB962C8B-B14F-4D97-AF65-F5344CB8AC3E}">
        <p14:creationId xmlns:p14="http://schemas.microsoft.com/office/powerpoint/2010/main" val="1077668061"/>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ço Reservado para Imagem 10">
            <a:extLst>
              <a:ext uri="{FF2B5EF4-FFF2-40B4-BE49-F238E27FC236}">
                <a16:creationId xmlns:a16="http://schemas.microsoft.com/office/drawing/2014/main" id="{5ED71503-622E-41C4-A34E-0B315F2DE06B}"/>
              </a:ext>
            </a:extLst>
          </p:cNvPr>
          <p:cNvPicPr>
            <a:picLocks noGrp="1" noChangeAspect="1"/>
          </p:cNvPicPr>
          <p:nvPr>
            <p:ph type="pic" idx="1"/>
          </p:nvPr>
        </p:nvPicPr>
        <p:blipFill>
          <a:blip r:embed="rId2"/>
          <a:srcRect t="7813" b="7813"/>
          <a:stretch>
            <a:fillRect/>
          </a:stretch>
        </p:blipFill>
        <p:spPr/>
      </p:pic>
      <p:sp>
        <p:nvSpPr>
          <p:cNvPr id="6" name="Espaço Reservado para Texto 5">
            <a:extLst>
              <a:ext uri="{FF2B5EF4-FFF2-40B4-BE49-F238E27FC236}">
                <a16:creationId xmlns:a16="http://schemas.microsoft.com/office/drawing/2014/main" id="{7A8F73F1-CA50-422C-9D63-3C06F8BDE1BA}"/>
              </a:ext>
            </a:extLst>
          </p:cNvPr>
          <p:cNvSpPr>
            <a:spLocks noGrp="1"/>
          </p:cNvSpPr>
          <p:nvPr>
            <p:ph type="body" sz="half" idx="2"/>
          </p:nvPr>
        </p:nvSpPr>
        <p:spPr>
          <a:xfrm>
            <a:off x="181917" y="2222500"/>
            <a:ext cx="4211732" cy="3956201"/>
          </a:xfrm>
        </p:spPr>
        <p:txBody>
          <a:bodyPr>
            <a:normAutofit fontScale="70000" lnSpcReduction="20000"/>
          </a:bodyPr>
          <a:lstStyle/>
          <a:p>
            <a:r>
              <a:rPr lang="pt-BR" dirty="0"/>
              <a:t>A visão acontece no segundo ano do reinado de </a:t>
            </a:r>
            <a:r>
              <a:rPr lang="pt-BR" dirty="0" err="1"/>
              <a:t>Belsazar</a:t>
            </a:r>
            <a:r>
              <a:rPr lang="pt-BR" dirty="0"/>
              <a:t> . dez anos antes da história da cova dos leões</a:t>
            </a:r>
          </a:p>
        </p:txBody>
      </p:sp>
      <p:sp>
        <p:nvSpPr>
          <p:cNvPr id="7" name="Espaço Reservado para Texto 6">
            <a:extLst>
              <a:ext uri="{FF2B5EF4-FFF2-40B4-BE49-F238E27FC236}">
                <a16:creationId xmlns:a16="http://schemas.microsoft.com/office/drawing/2014/main" id="{C484702A-7BBD-417C-B9B9-C62483607AFC}"/>
              </a:ext>
            </a:extLst>
          </p:cNvPr>
          <p:cNvSpPr>
            <a:spLocks noGrp="1"/>
          </p:cNvSpPr>
          <p:nvPr>
            <p:ph type="body" sz="quarter" idx="10"/>
          </p:nvPr>
        </p:nvSpPr>
        <p:spPr/>
        <p:txBody>
          <a:bodyPr/>
          <a:lstStyle/>
          <a:p>
            <a:r>
              <a:rPr lang="pt-BR" dirty="0"/>
              <a:t>a</a:t>
            </a:r>
          </a:p>
        </p:txBody>
      </p:sp>
    </p:spTree>
    <p:extLst>
      <p:ext uri="{BB962C8B-B14F-4D97-AF65-F5344CB8AC3E}">
        <p14:creationId xmlns:p14="http://schemas.microsoft.com/office/powerpoint/2010/main" val="3394702866"/>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F448E3B7-B0C9-46FD-8DE3-80C5B62444D1}"/>
              </a:ext>
            </a:extLst>
          </p:cNvPr>
          <p:cNvPicPr>
            <a:picLocks noGrp="1" noChangeAspect="1"/>
          </p:cNvPicPr>
          <p:nvPr>
            <p:ph type="pic" idx="1"/>
          </p:nvPr>
        </p:nvPicPr>
        <p:blipFill>
          <a:blip r:embed="rId3"/>
          <a:srcRect t="9762" b="9762"/>
          <a:stretch>
            <a:fillRect/>
          </a:stretch>
        </p:blipFill>
        <p:spPr>
          <a:xfrm>
            <a:off x="0" y="0"/>
            <a:ext cx="12192000" cy="6857999"/>
          </a:xfrm>
        </p:spPr>
      </p:pic>
      <p:sp>
        <p:nvSpPr>
          <p:cNvPr id="6" name="Espaço Reservado para Texto 5">
            <a:extLst>
              <a:ext uri="{FF2B5EF4-FFF2-40B4-BE49-F238E27FC236}">
                <a16:creationId xmlns:a16="http://schemas.microsoft.com/office/drawing/2014/main" id="{D35FAD30-E859-42EA-B4FB-A696AFB5564B}"/>
              </a:ext>
            </a:extLst>
          </p:cNvPr>
          <p:cNvSpPr>
            <a:spLocks noGrp="1"/>
          </p:cNvSpPr>
          <p:nvPr>
            <p:ph type="body" sz="half" idx="2"/>
          </p:nvPr>
        </p:nvSpPr>
        <p:spPr>
          <a:xfrm>
            <a:off x="412066" y="386033"/>
            <a:ext cx="4894082" cy="4860412"/>
          </a:xfrm>
          <a:solidFill>
            <a:schemeClr val="accent5">
              <a:lumMod val="50000"/>
              <a:alpha val="69804"/>
            </a:schemeClr>
          </a:solidFill>
        </p:spPr>
        <p:txBody>
          <a:bodyPr>
            <a:normAutofit fontScale="62500" lnSpcReduction="20000"/>
          </a:bodyPr>
          <a:lstStyle/>
          <a:p>
            <a:r>
              <a:rPr lang="pt-BR" dirty="0"/>
              <a:t>Daniel combina as duas profecias que tratam dos mesmos reinos, na estátua simbolizados por metais diferentes e nesta visão por animais e chifres. </a:t>
            </a:r>
          </a:p>
        </p:txBody>
      </p:sp>
    </p:spTree>
    <p:extLst>
      <p:ext uri="{BB962C8B-B14F-4D97-AF65-F5344CB8AC3E}">
        <p14:creationId xmlns:p14="http://schemas.microsoft.com/office/powerpoint/2010/main" val="2160120652"/>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16E6631A-1A80-4A3A-9472-2FC360CE7A9A}"/>
              </a:ext>
            </a:extLst>
          </p:cNvPr>
          <p:cNvPicPr>
            <a:picLocks noGrp="1" noChangeAspect="1"/>
          </p:cNvPicPr>
          <p:nvPr>
            <p:ph type="pic" idx="1"/>
          </p:nvPr>
        </p:nvPicPr>
        <p:blipFill>
          <a:blip r:embed="rId2"/>
          <a:srcRect t="1786" b="1786"/>
          <a:stretch>
            <a:fillRect/>
          </a:stretch>
        </p:blipFill>
        <p:spPr/>
      </p:pic>
      <p:sp>
        <p:nvSpPr>
          <p:cNvPr id="3" name="Espaço Reservado para Texto 2">
            <a:extLst>
              <a:ext uri="{FF2B5EF4-FFF2-40B4-BE49-F238E27FC236}">
                <a16:creationId xmlns:a16="http://schemas.microsoft.com/office/drawing/2014/main" id="{1A67F9DD-4693-4E64-9C40-306D279BEDB7}"/>
              </a:ext>
            </a:extLst>
          </p:cNvPr>
          <p:cNvSpPr>
            <a:spLocks noGrp="1"/>
          </p:cNvSpPr>
          <p:nvPr>
            <p:ph type="body" sz="half" idx="2"/>
          </p:nvPr>
        </p:nvSpPr>
        <p:spPr>
          <a:xfrm>
            <a:off x="306006" y="955023"/>
            <a:ext cx="5540612" cy="5321087"/>
          </a:xfrm>
        </p:spPr>
        <p:txBody>
          <a:bodyPr>
            <a:normAutofit fontScale="85000" lnSpcReduction="20000"/>
          </a:bodyPr>
          <a:lstStyle/>
          <a:p>
            <a:r>
              <a:rPr lang="pt-BR" dirty="0"/>
              <a:t>Daniel começa vendo o mar agitado, este é um símbolo apropriado para guerras e revoluções que agitam o palco do mundo </a:t>
            </a:r>
          </a:p>
        </p:txBody>
      </p:sp>
      <p:sp>
        <p:nvSpPr>
          <p:cNvPr id="4" name="Espaço Reservado para Texto 3">
            <a:extLst>
              <a:ext uri="{FF2B5EF4-FFF2-40B4-BE49-F238E27FC236}">
                <a16:creationId xmlns:a16="http://schemas.microsoft.com/office/drawing/2014/main" id="{F3C295E1-7547-40B6-9A57-22B7EEAC4634}"/>
              </a:ext>
            </a:extLst>
          </p:cNvPr>
          <p:cNvSpPr>
            <a:spLocks noGrp="1"/>
          </p:cNvSpPr>
          <p:nvPr>
            <p:ph type="body" sz="quarter" idx="10"/>
          </p:nvPr>
        </p:nvSpPr>
        <p:spPr/>
        <p:txBody>
          <a:bodyPr/>
          <a:lstStyle/>
          <a:p>
            <a:r>
              <a:rPr lang="pt-BR" dirty="0"/>
              <a:t>b</a:t>
            </a:r>
          </a:p>
        </p:txBody>
      </p:sp>
    </p:spTree>
    <p:extLst>
      <p:ext uri="{BB962C8B-B14F-4D97-AF65-F5344CB8AC3E}">
        <p14:creationId xmlns:p14="http://schemas.microsoft.com/office/powerpoint/2010/main" val="54397636"/>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AB72053F-7426-4A53-9C6E-F2F3D62FB499}"/>
              </a:ext>
            </a:extLst>
          </p:cNvPr>
          <p:cNvPicPr>
            <a:picLocks noGrp="1" noChangeAspect="1"/>
          </p:cNvPicPr>
          <p:nvPr>
            <p:ph type="pic" idx="1"/>
          </p:nvPr>
        </p:nvPicPr>
        <p:blipFill>
          <a:blip r:embed="rId2"/>
          <a:srcRect t="7614" b="7614"/>
          <a:stretch>
            <a:fillRect/>
          </a:stretch>
        </p:blipFill>
        <p:spPr/>
      </p:pic>
      <p:sp>
        <p:nvSpPr>
          <p:cNvPr id="3" name="Espaço Reservado para Texto 2">
            <a:extLst>
              <a:ext uri="{FF2B5EF4-FFF2-40B4-BE49-F238E27FC236}">
                <a16:creationId xmlns:a16="http://schemas.microsoft.com/office/drawing/2014/main" id="{294B7B67-0B64-490F-85BF-A628FF46F7F9}"/>
              </a:ext>
            </a:extLst>
          </p:cNvPr>
          <p:cNvSpPr>
            <a:spLocks noGrp="1"/>
          </p:cNvSpPr>
          <p:nvPr>
            <p:ph type="body" sz="half" idx="2"/>
          </p:nvPr>
        </p:nvSpPr>
        <p:spPr>
          <a:solidFill>
            <a:srgbClr val="FFC000">
              <a:alpha val="63000"/>
            </a:srgbClr>
          </a:solidFill>
        </p:spPr>
        <p:txBody>
          <a:bodyPr>
            <a:normAutofit lnSpcReduction="10000"/>
          </a:bodyPr>
          <a:lstStyle/>
          <a:p>
            <a:r>
              <a:rPr lang="pt-BR" dirty="0"/>
              <a:t>O mar significa os povos, as multidões </a:t>
            </a:r>
            <a:br>
              <a:rPr lang="pt-BR" dirty="0"/>
            </a:br>
            <a:r>
              <a:rPr lang="pt-BR" dirty="0"/>
              <a:t>e nações </a:t>
            </a:r>
          </a:p>
        </p:txBody>
      </p:sp>
    </p:spTree>
    <p:extLst>
      <p:ext uri="{BB962C8B-B14F-4D97-AF65-F5344CB8AC3E}">
        <p14:creationId xmlns:p14="http://schemas.microsoft.com/office/powerpoint/2010/main" val="1026461617"/>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FD7574D3-5C29-4A77-9E92-9A5F4AA595F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3698" b="3698"/>
          <a:stretch>
            <a:fillRect/>
          </a:stretch>
        </p:blipFill>
        <p:spPr/>
      </p:pic>
      <p:sp>
        <p:nvSpPr>
          <p:cNvPr id="3" name="Espaço Reservado para Texto 2">
            <a:extLst>
              <a:ext uri="{FF2B5EF4-FFF2-40B4-BE49-F238E27FC236}">
                <a16:creationId xmlns:a16="http://schemas.microsoft.com/office/drawing/2014/main" id="{0D082227-B1DB-4907-B1F6-2FA1CF7EC3EE}"/>
              </a:ext>
            </a:extLst>
          </p:cNvPr>
          <p:cNvSpPr>
            <a:spLocks noGrp="1"/>
          </p:cNvSpPr>
          <p:nvPr>
            <p:ph type="body" sz="half" idx="2"/>
          </p:nvPr>
        </p:nvSpPr>
        <p:spPr>
          <a:xfrm>
            <a:off x="370503" y="870943"/>
            <a:ext cx="4894082" cy="4860412"/>
          </a:xfrm>
        </p:spPr>
        <p:txBody>
          <a:bodyPr>
            <a:normAutofit fontScale="92500"/>
          </a:bodyPr>
          <a:lstStyle/>
          <a:p>
            <a:r>
              <a:rPr lang="pt-BR" dirty="0"/>
              <a:t>Já os ventos são as agitações dos povos e nações.</a:t>
            </a:r>
          </a:p>
        </p:txBody>
      </p:sp>
    </p:spTree>
    <p:extLst>
      <p:ext uri="{BB962C8B-B14F-4D97-AF65-F5344CB8AC3E}">
        <p14:creationId xmlns:p14="http://schemas.microsoft.com/office/powerpoint/2010/main" val="1573530244"/>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420C2E09-4077-40FE-941D-AF6FE26C8A0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2500" b="12500"/>
          <a:stretch>
            <a:fillRect/>
          </a:stretch>
        </p:blipFill>
        <p:spPr/>
      </p:pic>
      <p:sp>
        <p:nvSpPr>
          <p:cNvPr id="3" name="Espaço Reservado para Texto 2">
            <a:extLst>
              <a:ext uri="{FF2B5EF4-FFF2-40B4-BE49-F238E27FC236}">
                <a16:creationId xmlns:a16="http://schemas.microsoft.com/office/drawing/2014/main" id="{3E26ECFF-E5C7-4244-9EBE-188A7D5E9BCF}"/>
              </a:ext>
            </a:extLst>
          </p:cNvPr>
          <p:cNvSpPr>
            <a:spLocks noGrp="1"/>
          </p:cNvSpPr>
          <p:nvPr>
            <p:ph type="body" sz="half" idx="2"/>
          </p:nvPr>
        </p:nvSpPr>
        <p:spPr>
          <a:xfrm>
            <a:off x="319860" y="2118591"/>
            <a:ext cx="4211732" cy="3956201"/>
          </a:xfrm>
        </p:spPr>
        <p:txBody>
          <a:bodyPr>
            <a:normAutofit fontScale="70000" lnSpcReduction="20000"/>
          </a:bodyPr>
          <a:lstStyle/>
          <a:p>
            <a:r>
              <a:rPr lang="pt-BR" dirty="0"/>
              <a:t>Desta agitação surge o primeiro animal. Um leão que possui duas asas. </a:t>
            </a:r>
          </a:p>
        </p:txBody>
      </p:sp>
      <p:sp>
        <p:nvSpPr>
          <p:cNvPr id="5" name="Espaço Reservado para Texto 4">
            <a:extLst>
              <a:ext uri="{FF2B5EF4-FFF2-40B4-BE49-F238E27FC236}">
                <a16:creationId xmlns:a16="http://schemas.microsoft.com/office/drawing/2014/main" id="{7617EDB9-A26B-4E93-8920-390391C1E858}"/>
              </a:ext>
            </a:extLst>
          </p:cNvPr>
          <p:cNvSpPr>
            <a:spLocks noGrp="1"/>
          </p:cNvSpPr>
          <p:nvPr>
            <p:ph type="body" sz="quarter" idx="10"/>
          </p:nvPr>
        </p:nvSpPr>
        <p:spPr/>
        <p:txBody>
          <a:bodyPr/>
          <a:lstStyle/>
          <a:p>
            <a:r>
              <a:rPr lang="pt-BR" dirty="0"/>
              <a:t>c</a:t>
            </a:r>
          </a:p>
        </p:txBody>
      </p:sp>
    </p:spTree>
    <p:extLst>
      <p:ext uri="{BB962C8B-B14F-4D97-AF65-F5344CB8AC3E}">
        <p14:creationId xmlns:p14="http://schemas.microsoft.com/office/powerpoint/2010/main" val="28672942"/>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7E052026-D805-4966-9AA5-2BD10B6ED1CA}"/>
              </a:ext>
            </a:extLst>
          </p:cNvPr>
          <p:cNvSpPr>
            <a:spLocks noGrp="1"/>
          </p:cNvSpPr>
          <p:nvPr>
            <p:ph type="body" sz="quarter" idx="10"/>
          </p:nvPr>
        </p:nvSpPr>
        <p:spPr/>
        <p:txBody>
          <a:bodyPr>
            <a:normAutofit fontScale="77500" lnSpcReduction="20000"/>
          </a:bodyPr>
          <a:lstStyle/>
          <a:p>
            <a:r>
              <a:rPr lang="pt-BR" dirty="0">
                <a:solidFill>
                  <a:schemeClr val="tx1"/>
                </a:solidFill>
              </a:rPr>
              <a:t>“</a:t>
            </a:r>
            <a:r>
              <a:rPr lang="pt-BR" i="1" dirty="0">
                <a:solidFill>
                  <a:schemeClr val="tx1"/>
                </a:solidFill>
              </a:rPr>
              <a:t>Ergam o sinal indicando Sião. Fujam sem demora em busca de abrigo! Porque do Norte eu estou trazendo desgraça, uma grande destruição. Um leão saiu da sua toca, um destruidor de nações se pôs a caminho. Ele saiu de onde vive para arrasar a sua terra. Suas cidades ficarão em ruínas e sem habitantes</a:t>
            </a:r>
            <a:r>
              <a:rPr lang="pt-BR" dirty="0">
                <a:solidFill>
                  <a:schemeClr val="tx1"/>
                </a:solidFill>
              </a:rPr>
              <a:t>.” </a:t>
            </a:r>
            <a:endParaRPr lang="pt-BR" dirty="0"/>
          </a:p>
        </p:txBody>
      </p:sp>
      <p:sp>
        <p:nvSpPr>
          <p:cNvPr id="6" name="Espaço Reservado para Texto 5">
            <a:extLst>
              <a:ext uri="{FF2B5EF4-FFF2-40B4-BE49-F238E27FC236}">
                <a16:creationId xmlns:a16="http://schemas.microsoft.com/office/drawing/2014/main" id="{7539A1AE-42CF-4212-9347-804915729361}"/>
              </a:ext>
            </a:extLst>
          </p:cNvPr>
          <p:cNvSpPr>
            <a:spLocks noGrp="1"/>
          </p:cNvSpPr>
          <p:nvPr>
            <p:ph type="body" sz="quarter" idx="11"/>
          </p:nvPr>
        </p:nvSpPr>
        <p:spPr/>
        <p:txBody>
          <a:bodyPr/>
          <a:lstStyle/>
          <a:p>
            <a:r>
              <a:rPr lang="pt-BR" dirty="0"/>
              <a:t>Jeremias 4:6-7</a:t>
            </a:r>
          </a:p>
        </p:txBody>
      </p:sp>
    </p:spTree>
    <p:extLst>
      <p:ext uri="{BB962C8B-B14F-4D97-AF65-F5344CB8AC3E}">
        <p14:creationId xmlns:p14="http://schemas.microsoft.com/office/powerpoint/2010/main" val="3476467887"/>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Espaço Reservado para Imagem 28">
            <a:extLst>
              <a:ext uri="{FF2B5EF4-FFF2-40B4-BE49-F238E27FC236}">
                <a16:creationId xmlns:a16="http://schemas.microsoft.com/office/drawing/2014/main" id="{EBA1C86F-DF33-48C8-96AC-86E5651F871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7" name="Subtítulo 6">
            <a:extLst>
              <a:ext uri="{FF2B5EF4-FFF2-40B4-BE49-F238E27FC236}">
                <a16:creationId xmlns:a16="http://schemas.microsoft.com/office/drawing/2014/main" id="{014D0682-875F-4D59-8F6E-5D5AEA27E0E3}"/>
              </a:ext>
            </a:extLst>
          </p:cNvPr>
          <p:cNvSpPr>
            <a:spLocks noGrp="1"/>
          </p:cNvSpPr>
          <p:nvPr>
            <p:ph type="subTitle" idx="1"/>
          </p:nvPr>
        </p:nvSpPr>
        <p:spPr>
          <a:xfrm>
            <a:off x="360018" y="1216113"/>
            <a:ext cx="3556002" cy="924340"/>
          </a:xfrm>
          <a:noFill/>
          <a:ln>
            <a:noFill/>
          </a:ln>
        </p:spPr>
        <p:txBody>
          <a:bodyPr/>
          <a:lstStyle/>
          <a:p>
            <a:r>
              <a:rPr lang="pt-BR" b="1" dirty="0">
                <a:solidFill>
                  <a:srgbClr val="92D050"/>
                </a:solidFill>
              </a:rPr>
              <a:t>Daniel 7</a:t>
            </a:r>
          </a:p>
        </p:txBody>
      </p:sp>
      <p:sp>
        <p:nvSpPr>
          <p:cNvPr id="18" name="Forma em L 17">
            <a:extLst>
              <a:ext uri="{FF2B5EF4-FFF2-40B4-BE49-F238E27FC236}">
                <a16:creationId xmlns:a16="http://schemas.microsoft.com/office/drawing/2014/main" id="{D8532957-CDD0-4EB4-A924-7596981585E1}"/>
              </a:ext>
            </a:extLst>
          </p:cNvPr>
          <p:cNvSpPr/>
          <p:nvPr/>
        </p:nvSpPr>
        <p:spPr>
          <a:xfrm rot="5400000">
            <a:off x="1579216" y="-413027"/>
            <a:ext cx="2209804" cy="4648200"/>
          </a:xfrm>
          <a:prstGeom prst="corner">
            <a:avLst>
              <a:gd name="adj1" fmla="val 1571"/>
              <a:gd name="adj2" fmla="val 177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92D050"/>
              </a:solidFill>
            </a:endParaRPr>
          </a:p>
        </p:txBody>
      </p:sp>
      <p:sp>
        <p:nvSpPr>
          <p:cNvPr id="19" name="Forma em L 18">
            <a:extLst>
              <a:ext uri="{FF2B5EF4-FFF2-40B4-BE49-F238E27FC236}">
                <a16:creationId xmlns:a16="http://schemas.microsoft.com/office/drawing/2014/main" id="{DEF0F1C0-F9CF-4F01-8235-27C4C39A3C35}"/>
              </a:ext>
            </a:extLst>
          </p:cNvPr>
          <p:cNvSpPr/>
          <p:nvPr/>
        </p:nvSpPr>
        <p:spPr>
          <a:xfrm rot="16200000">
            <a:off x="925166" y="-622585"/>
            <a:ext cx="2209805" cy="3771901"/>
          </a:xfrm>
          <a:prstGeom prst="corner">
            <a:avLst>
              <a:gd name="adj1" fmla="val 2080"/>
              <a:gd name="adj2" fmla="val 1605"/>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92D050"/>
              </a:solidFill>
            </a:endParaRPr>
          </a:p>
        </p:txBody>
      </p:sp>
    </p:spTree>
    <p:extLst>
      <p:ext uri="{BB962C8B-B14F-4D97-AF65-F5344CB8AC3E}">
        <p14:creationId xmlns:p14="http://schemas.microsoft.com/office/powerpoint/2010/main" val="288318809"/>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100"/>
                                        <p:tgtEl>
                                          <p:spTgt spid="18"/>
                                        </p:tgtEl>
                                      </p:cBhvr>
                                    </p:animEffect>
                                  </p:childTnLst>
                                </p:cTn>
                              </p:par>
                            </p:childTnLst>
                          </p:cTn>
                        </p:par>
                        <p:par>
                          <p:cTn id="8" fill="hold">
                            <p:stCondLst>
                              <p:cond delay="100"/>
                            </p:stCondLst>
                            <p:childTnLst>
                              <p:par>
                                <p:cTn id="9" presetID="22" presetClass="entr" presetSubtype="4"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1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EFD44617-DA62-447A-93F8-E2DCE60C5A8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2500" b="12500"/>
          <a:stretch>
            <a:fillRect/>
          </a:stretch>
        </p:blipFill>
        <p:spPr/>
      </p:pic>
      <p:sp>
        <p:nvSpPr>
          <p:cNvPr id="3" name="Espaço Reservado para Texto 2">
            <a:extLst>
              <a:ext uri="{FF2B5EF4-FFF2-40B4-BE49-F238E27FC236}">
                <a16:creationId xmlns:a16="http://schemas.microsoft.com/office/drawing/2014/main" id="{23DC5F2D-799E-4CA9-951F-C0089D409C38}"/>
              </a:ext>
            </a:extLst>
          </p:cNvPr>
          <p:cNvSpPr>
            <a:spLocks noGrp="1"/>
          </p:cNvSpPr>
          <p:nvPr>
            <p:ph type="body" sz="half" idx="2"/>
          </p:nvPr>
        </p:nvSpPr>
        <p:spPr>
          <a:xfrm>
            <a:off x="115656" y="1450898"/>
            <a:ext cx="4211732" cy="3956201"/>
          </a:xfrm>
          <a:solidFill>
            <a:schemeClr val="tx2">
              <a:alpha val="80000"/>
            </a:schemeClr>
          </a:solidFill>
        </p:spPr>
        <p:txBody>
          <a:bodyPr>
            <a:normAutofit fontScale="70000" lnSpcReduction="20000"/>
          </a:bodyPr>
          <a:lstStyle/>
          <a:p>
            <a:r>
              <a:rPr lang="pt-BR" dirty="0"/>
              <a:t>O próximo animal é um urso que se apoia em um de seus lados e possui três costelas na boca. </a:t>
            </a:r>
          </a:p>
        </p:txBody>
      </p:sp>
      <p:sp>
        <p:nvSpPr>
          <p:cNvPr id="4" name="Espaço Reservado para Texto 3">
            <a:extLst>
              <a:ext uri="{FF2B5EF4-FFF2-40B4-BE49-F238E27FC236}">
                <a16:creationId xmlns:a16="http://schemas.microsoft.com/office/drawing/2014/main" id="{A9D10D4A-8A54-434E-A425-4219FF71500C}"/>
              </a:ext>
            </a:extLst>
          </p:cNvPr>
          <p:cNvSpPr>
            <a:spLocks noGrp="1"/>
          </p:cNvSpPr>
          <p:nvPr>
            <p:ph type="body" sz="quarter" idx="10"/>
          </p:nvPr>
        </p:nvSpPr>
        <p:spPr/>
        <p:txBody>
          <a:bodyPr/>
          <a:lstStyle/>
          <a:p>
            <a:r>
              <a:rPr lang="pt-BR" dirty="0"/>
              <a:t>d</a:t>
            </a:r>
          </a:p>
        </p:txBody>
      </p:sp>
    </p:spTree>
    <p:extLst>
      <p:ext uri="{BB962C8B-B14F-4D97-AF65-F5344CB8AC3E}">
        <p14:creationId xmlns:p14="http://schemas.microsoft.com/office/powerpoint/2010/main" val="2469999445"/>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B150FD3-A989-48BE-A609-C8310D5B0FE1}"/>
              </a:ext>
            </a:extLst>
          </p:cNvPr>
          <p:cNvSpPr>
            <a:spLocks noGrp="1"/>
          </p:cNvSpPr>
          <p:nvPr>
            <p:ph type="body" sz="quarter" idx="10"/>
          </p:nvPr>
        </p:nvSpPr>
        <p:spPr/>
        <p:txBody>
          <a:bodyPr/>
          <a:lstStyle/>
          <a:p>
            <a:r>
              <a:rPr lang="pt-BR" dirty="0"/>
              <a:t>“</a:t>
            </a:r>
            <a:r>
              <a:rPr lang="pt-BR" i="1" dirty="0"/>
              <a:t>Executará completamente tudo aquilo em que me agrado’; dizendo eu de Jerusalém: ‘Ela será reconstruída’, e do templo: ‘Lançar-se-á teu alicerce</a:t>
            </a:r>
            <a:r>
              <a:rPr lang="pt-BR" dirty="0"/>
              <a:t>.” </a:t>
            </a:r>
          </a:p>
        </p:txBody>
      </p:sp>
      <p:sp>
        <p:nvSpPr>
          <p:cNvPr id="6" name="Espaço Reservado para Texto 5">
            <a:extLst>
              <a:ext uri="{FF2B5EF4-FFF2-40B4-BE49-F238E27FC236}">
                <a16:creationId xmlns:a16="http://schemas.microsoft.com/office/drawing/2014/main" id="{26B11886-6389-4975-A18C-21D515E55116}"/>
              </a:ext>
            </a:extLst>
          </p:cNvPr>
          <p:cNvSpPr>
            <a:spLocks noGrp="1"/>
          </p:cNvSpPr>
          <p:nvPr>
            <p:ph type="body" sz="quarter" idx="11"/>
          </p:nvPr>
        </p:nvSpPr>
        <p:spPr/>
        <p:txBody>
          <a:bodyPr/>
          <a:lstStyle/>
          <a:p>
            <a:r>
              <a:rPr lang="pt-BR" dirty="0"/>
              <a:t>Isaías 44:28</a:t>
            </a:r>
          </a:p>
        </p:txBody>
      </p:sp>
    </p:spTree>
    <p:extLst>
      <p:ext uri="{BB962C8B-B14F-4D97-AF65-F5344CB8AC3E}">
        <p14:creationId xmlns:p14="http://schemas.microsoft.com/office/powerpoint/2010/main" val="4272656497"/>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3A3A020A-4797-48A6-95F3-2B9B2FF96E4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2500" b="12500"/>
          <a:stretch>
            <a:fillRect/>
          </a:stretch>
        </p:blipFill>
        <p:spPr/>
      </p:pic>
      <p:sp>
        <p:nvSpPr>
          <p:cNvPr id="2" name="Espaço Reservado para Texto 1">
            <a:extLst>
              <a:ext uri="{FF2B5EF4-FFF2-40B4-BE49-F238E27FC236}">
                <a16:creationId xmlns:a16="http://schemas.microsoft.com/office/drawing/2014/main" id="{3166211E-9283-4805-8AD9-35509B991A5A}"/>
              </a:ext>
            </a:extLst>
          </p:cNvPr>
          <p:cNvSpPr>
            <a:spLocks noGrp="1"/>
          </p:cNvSpPr>
          <p:nvPr>
            <p:ph type="body" sz="half" idx="2"/>
          </p:nvPr>
        </p:nvSpPr>
        <p:spPr>
          <a:xfrm>
            <a:off x="198783" y="773318"/>
            <a:ext cx="5512904" cy="5311362"/>
          </a:xfrm>
        </p:spPr>
        <p:txBody>
          <a:bodyPr>
            <a:normAutofit fontScale="77500" lnSpcReduction="20000"/>
          </a:bodyPr>
          <a:lstStyle/>
          <a:p>
            <a:r>
              <a:rPr lang="pt-BR" dirty="0"/>
              <a:t>Daniel vê agora saindo do mar um animal semelhante ao leopardo, mas que estranhamente possui quatro asas e quatro cabeças.</a:t>
            </a:r>
          </a:p>
        </p:txBody>
      </p:sp>
      <p:sp>
        <p:nvSpPr>
          <p:cNvPr id="5" name="Espaço Reservado para Texto 4">
            <a:extLst>
              <a:ext uri="{FF2B5EF4-FFF2-40B4-BE49-F238E27FC236}">
                <a16:creationId xmlns:a16="http://schemas.microsoft.com/office/drawing/2014/main" id="{661C4C55-7617-4C82-AEA6-36A0C1D6C0CE}"/>
              </a:ext>
            </a:extLst>
          </p:cNvPr>
          <p:cNvSpPr>
            <a:spLocks noGrp="1"/>
          </p:cNvSpPr>
          <p:nvPr>
            <p:ph type="body" sz="quarter" idx="10"/>
          </p:nvPr>
        </p:nvSpPr>
        <p:spPr/>
        <p:txBody>
          <a:bodyPr/>
          <a:lstStyle/>
          <a:p>
            <a:r>
              <a:rPr lang="pt-BR" dirty="0"/>
              <a:t>e</a:t>
            </a:r>
          </a:p>
        </p:txBody>
      </p:sp>
    </p:spTree>
    <p:extLst>
      <p:ext uri="{BB962C8B-B14F-4D97-AF65-F5344CB8AC3E}">
        <p14:creationId xmlns:p14="http://schemas.microsoft.com/office/powerpoint/2010/main" val="2038619586"/>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1EB65622-F887-4A20-ACA6-473221EEFE7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2037" r="12037"/>
          <a:stretch/>
        </p:blipFill>
        <p:spPr/>
      </p:pic>
      <p:sp>
        <p:nvSpPr>
          <p:cNvPr id="3" name="Espaço Reservado para Texto 2">
            <a:extLst>
              <a:ext uri="{FF2B5EF4-FFF2-40B4-BE49-F238E27FC236}">
                <a16:creationId xmlns:a16="http://schemas.microsoft.com/office/drawing/2014/main" id="{18A2B87A-1DB5-4DFA-9612-D6F3759CBEE3}"/>
              </a:ext>
            </a:extLst>
          </p:cNvPr>
          <p:cNvSpPr>
            <a:spLocks noGrp="1"/>
          </p:cNvSpPr>
          <p:nvPr>
            <p:ph type="body" sz="half" idx="2"/>
          </p:nvPr>
        </p:nvSpPr>
        <p:spPr>
          <a:xfrm>
            <a:off x="0" y="5067301"/>
            <a:ext cx="12191999" cy="1333500"/>
          </a:xfrm>
        </p:spPr>
        <p:txBody>
          <a:bodyPr>
            <a:normAutofit fontScale="77500" lnSpcReduction="20000"/>
          </a:bodyPr>
          <a:lstStyle/>
          <a:p>
            <a:r>
              <a:rPr lang="pt-BR" dirty="0"/>
              <a:t>Daniel ficou bastante intrigado com a visão e pergunta a um Anjo o que tudo significa, este lhe explica:</a:t>
            </a:r>
          </a:p>
        </p:txBody>
      </p:sp>
      <p:sp>
        <p:nvSpPr>
          <p:cNvPr id="4" name="Espaço Reservado para Texto 3">
            <a:extLst>
              <a:ext uri="{FF2B5EF4-FFF2-40B4-BE49-F238E27FC236}">
                <a16:creationId xmlns:a16="http://schemas.microsoft.com/office/drawing/2014/main" id="{8031C80F-172B-4E49-BE40-77621E68BDE7}"/>
              </a:ext>
            </a:extLst>
          </p:cNvPr>
          <p:cNvSpPr>
            <a:spLocks noGrp="1"/>
          </p:cNvSpPr>
          <p:nvPr>
            <p:ph type="body" sz="quarter" idx="4294967295"/>
          </p:nvPr>
        </p:nvSpPr>
        <p:spPr>
          <a:xfrm>
            <a:off x="10455275" y="0"/>
            <a:ext cx="1736725" cy="1612900"/>
          </a:xfrm>
        </p:spPr>
        <p:txBody>
          <a:bodyPr/>
          <a:lstStyle/>
          <a:p>
            <a:r>
              <a:rPr lang="pt-BR" dirty="0"/>
              <a:t>f</a:t>
            </a:r>
          </a:p>
        </p:txBody>
      </p:sp>
    </p:spTree>
    <p:extLst>
      <p:ext uri="{BB962C8B-B14F-4D97-AF65-F5344CB8AC3E}">
        <p14:creationId xmlns:p14="http://schemas.microsoft.com/office/powerpoint/2010/main" val="2705966774"/>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0B0844C5-26BF-4666-98D6-D773E07BAF3B}"/>
              </a:ext>
            </a:extLst>
          </p:cNvPr>
          <p:cNvSpPr>
            <a:spLocks noGrp="1"/>
          </p:cNvSpPr>
          <p:nvPr>
            <p:ph type="body" sz="quarter" idx="10"/>
          </p:nvPr>
        </p:nvSpPr>
        <p:spPr/>
        <p:txBody>
          <a:bodyPr/>
          <a:lstStyle/>
          <a:p>
            <a:r>
              <a:rPr lang="pt-BR" dirty="0"/>
              <a:t>“quatro reinos que se levantarão sobre a terra” </a:t>
            </a:r>
          </a:p>
        </p:txBody>
      </p:sp>
      <p:sp>
        <p:nvSpPr>
          <p:cNvPr id="6" name="Espaço Reservado para Texto 5">
            <a:extLst>
              <a:ext uri="{FF2B5EF4-FFF2-40B4-BE49-F238E27FC236}">
                <a16:creationId xmlns:a16="http://schemas.microsoft.com/office/drawing/2014/main" id="{24B8E32E-D01A-41B4-9402-E7CEA9320F64}"/>
              </a:ext>
            </a:extLst>
          </p:cNvPr>
          <p:cNvSpPr>
            <a:spLocks noGrp="1"/>
          </p:cNvSpPr>
          <p:nvPr>
            <p:ph type="body" sz="quarter" idx="11"/>
          </p:nvPr>
        </p:nvSpPr>
        <p:spPr/>
        <p:txBody>
          <a:bodyPr>
            <a:normAutofit lnSpcReduction="10000"/>
          </a:bodyPr>
          <a:lstStyle/>
          <a:p>
            <a:r>
              <a:rPr lang="pt-BR" dirty="0"/>
              <a:t>Dan. 4:17</a:t>
            </a:r>
          </a:p>
        </p:txBody>
      </p:sp>
    </p:spTree>
    <p:extLst>
      <p:ext uri="{BB962C8B-B14F-4D97-AF65-F5344CB8AC3E}">
        <p14:creationId xmlns:p14="http://schemas.microsoft.com/office/powerpoint/2010/main" val="1127614962"/>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32274CE-6C6A-4383-9A34-E6AC3C5B2401}"/>
              </a:ext>
            </a:extLst>
          </p:cNvPr>
          <p:cNvSpPr>
            <a:spLocks noGrp="1"/>
          </p:cNvSpPr>
          <p:nvPr>
            <p:ph type="title"/>
          </p:nvPr>
        </p:nvSpPr>
        <p:spPr/>
        <p:txBody>
          <a:bodyPr/>
          <a:lstStyle/>
          <a:p>
            <a:r>
              <a:rPr lang="pt-BR" dirty="0"/>
              <a:t>II. O Quarto animal e o chifre pequeno. (Daniel 7:7-8)</a:t>
            </a:r>
          </a:p>
        </p:txBody>
      </p:sp>
    </p:spTree>
    <p:extLst>
      <p:ext uri="{BB962C8B-B14F-4D97-AF65-F5344CB8AC3E}">
        <p14:creationId xmlns:p14="http://schemas.microsoft.com/office/powerpoint/2010/main" val="3554824632"/>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ço Reservado para Imagem 7">
            <a:extLst>
              <a:ext uri="{FF2B5EF4-FFF2-40B4-BE49-F238E27FC236}">
                <a16:creationId xmlns:a16="http://schemas.microsoft.com/office/drawing/2014/main" id="{D8C540E3-9836-40C2-81D2-D799E6F8775B}"/>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88" t="6703" r="288" b="18297"/>
          <a:stretch/>
        </p:blipFill>
        <p:spPr>
          <a:xfrm>
            <a:off x="0" y="0"/>
            <a:ext cx="12192000" cy="6857999"/>
          </a:xfrm>
        </p:spPr>
      </p:pic>
      <p:sp>
        <p:nvSpPr>
          <p:cNvPr id="4" name="Espaço Reservado para Texto 3">
            <a:extLst>
              <a:ext uri="{FF2B5EF4-FFF2-40B4-BE49-F238E27FC236}">
                <a16:creationId xmlns:a16="http://schemas.microsoft.com/office/drawing/2014/main" id="{FD2F7CDC-DD4E-4397-BDEF-62C482128F76}"/>
              </a:ext>
            </a:extLst>
          </p:cNvPr>
          <p:cNvSpPr>
            <a:spLocks noGrp="1"/>
          </p:cNvSpPr>
          <p:nvPr>
            <p:ph type="body" sz="half" idx="2"/>
          </p:nvPr>
        </p:nvSpPr>
        <p:spPr>
          <a:xfrm>
            <a:off x="7146914" y="985141"/>
            <a:ext cx="4211732" cy="3956201"/>
          </a:xfrm>
        </p:spPr>
        <p:txBody>
          <a:bodyPr>
            <a:normAutofit fontScale="85000" lnSpcReduction="20000"/>
          </a:bodyPr>
          <a:lstStyle/>
          <a:p>
            <a:r>
              <a:rPr lang="pt-BR" dirty="0"/>
              <a:t> Surge do mar um animal “terrível, espantoso e sobremodo forte.</a:t>
            </a:r>
          </a:p>
        </p:txBody>
      </p:sp>
      <p:sp>
        <p:nvSpPr>
          <p:cNvPr id="6" name="Espaço Reservado para Texto 5">
            <a:extLst>
              <a:ext uri="{FF2B5EF4-FFF2-40B4-BE49-F238E27FC236}">
                <a16:creationId xmlns:a16="http://schemas.microsoft.com/office/drawing/2014/main" id="{758D2402-9524-4321-8877-11B9CC56BF50}"/>
              </a:ext>
            </a:extLst>
          </p:cNvPr>
          <p:cNvSpPr>
            <a:spLocks noGrp="1"/>
          </p:cNvSpPr>
          <p:nvPr>
            <p:ph type="body" sz="quarter" idx="10"/>
          </p:nvPr>
        </p:nvSpPr>
        <p:spPr/>
        <p:txBody>
          <a:bodyPr/>
          <a:lstStyle/>
          <a:p>
            <a:r>
              <a:rPr lang="pt-BR" dirty="0"/>
              <a:t>a</a:t>
            </a:r>
          </a:p>
        </p:txBody>
      </p:sp>
    </p:spTree>
    <p:extLst>
      <p:ext uri="{BB962C8B-B14F-4D97-AF65-F5344CB8AC3E}">
        <p14:creationId xmlns:p14="http://schemas.microsoft.com/office/powerpoint/2010/main" val="12588748"/>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Imagem 3">
            <a:extLst>
              <a:ext uri="{FF2B5EF4-FFF2-40B4-BE49-F238E27FC236}">
                <a16:creationId xmlns:a16="http://schemas.microsoft.com/office/drawing/2014/main" id="{F09FFB12-0D67-4471-A950-EB9DC7FBC8D0}"/>
              </a:ext>
            </a:extLst>
          </p:cNvPr>
          <p:cNvPicPr>
            <a:picLocks noGrp="1" noChangeAspect="1"/>
          </p:cNvPicPr>
          <p:nvPr>
            <p:ph type="pic" idx="1"/>
          </p:nvPr>
        </p:nvPicPr>
        <p:blipFill>
          <a:blip r:embed="rId3"/>
          <a:srcRect t="9215" b="9215"/>
          <a:stretch>
            <a:fillRect/>
          </a:stretch>
        </p:blipFill>
        <p:spPr/>
      </p:pic>
      <p:sp>
        <p:nvSpPr>
          <p:cNvPr id="3" name="Espaço Reservado para Texto 2">
            <a:extLst>
              <a:ext uri="{FF2B5EF4-FFF2-40B4-BE49-F238E27FC236}">
                <a16:creationId xmlns:a16="http://schemas.microsoft.com/office/drawing/2014/main" id="{819FD2FB-1DD2-41D3-82BF-105BD615BD6F}"/>
              </a:ext>
            </a:extLst>
          </p:cNvPr>
          <p:cNvSpPr>
            <a:spLocks noGrp="1"/>
          </p:cNvSpPr>
          <p:nvPr>
            <p:ph type="body" sz="half" idx="2"/>
          </p:nvPr>
        </p:nvSpPr>
        <p:spPr/>
        <p:txBody>
          <a:bodyPr>
            <a:normAutofit fontScale="70000" lnSpcReduction="20000"/>
          </a:bodyPr>
          <a:lstStyle/>
          <a:p>
            <a:r>
              <a:rPr lang="pt-BR" dirty="0"/>
              <a:t>Este quarto animal corresponde ao quarto grande império mundial, o mais poderoso de todos, o império Romano. </a:t>
            </a:r>
          </a:p>
        </p:txBody>
      </p:sp>
    </p:spTree>
    <p:extLst>
      <p:ext uri="{BB962C8B-B14F-4D97-AF65-F5344CB8AC3E}">
        <p14:creationId xmlns:p14="http://schemas.microsoft.com/office/powerpoint/2010/main" val="3759008837"/>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B724417D-0C8E-4285-A230-D95EE1219DC6}"/>
              </a:ext>
            </a:extLst>
          </p:cNvPr>
          <p:cNvPicPr>
            <a:picLocks noGrp="1" noChangeAspect="1"/>
          </p:cNvPicPr>
          <p:nvPr>
            <p:ph type="pic" idx="1"/>
          </p:nvPr>
        </p:nvPicPr>
        <p:blipFill>
          <a:blip r:embed="rId3"/>
          <a:srcRect t="12500" b="12500"/>
          <a:stretch>
            <a:fillRect/>
          </a:stretch>
        </p:blipFill>
        <p:spPr/>
      </p:pic>
      <p:sp>
        <p:nvSpPr>
          <p:cNvPr id="3" name="Espaço Reservado para Texto 2">
            <a:extLst>
              <a:ext uri="{FF2B5EF4-FFF2-40B4-BE49-F238E27FC236}">
                <a16:creationId xmlns:a16="http://schemas.microsoft.com/office/drawing/2014/main" id="{B356ED9D-A173-4FC4-89DD-8227CA107AE2}"/>
              </a:ext>
            </a:extLst>
          </p:cNvPr>
          <p:cNvSpPr>
            <a:spLocks noGrp="1"/>
          </p:cNvSpPr>
          <p:nvPr>
            <p:ph type="body" sz="half" idx="2"/>
          </p:nvPr>
        </p:nvSpPr>
        <p:spPr>
          <a:xfrm>
            <a:off x="552977" y="1024897"/>
            <a:ext cx="4211732" cy="3956201"/>
          </a:xfrm>
          <a:solidFill>
            <a:srgbClr val="0070C0">
              <a:alpha val="80000"/>
            </a:srgbClr>
          </a:solidFill>
        </p:spPr>
        <p:txBody>
          <a:bodyPr>
            <a:normAutofit fontScale="70000" lnSpcReduction="20000"/>
          </a:bodyPr>
          <a:lstStyle/>
          <a:p>
            <a:r>
              <a:rPr lang="pt-BR" dirty="0"/>
              <a:t>Este quarto animal possuía dez chifres na cabeça e agora são eles quem tem o protagonismo da visão. </a:t>
            </a:r>
          </a:p>
        </p:txBody>
      </p:sp>
      <p:sp>
        <p:nvSpPr>
          <p:cNvPr id="5" name="Espaço Reservado para Texto 4">
            <a:extLst>
              <a:ext uri="{FF2B5EF4-FFF2-40B4-BE49-F238E27FC236}">
                <a16:creationId xmlns:a16="http://schemas.microsoft.com/office/drawing/2014/main" id="{F25E4624-2B04-4AB6-A7A0-2E56E6DF0E72}"/>
              </a:ext>
            </a:extLst>
          </p:cNvPr>
          <p:cNvSpPr>
            <a:spLocks noGrp="1"/>
          </p:cNvSpPr>
          <p:nvPr>
            <p:ph type="body" sz="quarter" idx="10"/>
          </p:nvPr>
        </p:nvSpPr>
        <p:spPr/>
        <p:txBody>
          <a:bodyPr/>
          <a:lstStyle/>
          <a:p>
            <a:r>
              <a:rPr lang="pt-BR" dirty="0"/>
              <a:t>b</a:t>
            </a:r>
          </a:p>
        </p:txBody>
      </p:sp>
    </p:spTree>
    <p:extLst>
      <p:ext uri="{BB962C8B-B14F-4D97-AF65-F5344CB8AC3E}">
        <p14:creationId xmlns:p14="http://schemas.microsoft.com/office/powerpoint/2010/main" val="522218106"/>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E1A64E8B-F67B-4B89-AB47-FB497CFDA74D}"/>
              </a:ext>
            </a:extLst>
          </p:cNvPr>
          <p:cNvPicPr>
            <a:picLocks noGrp="1" noChangeAspect="1"/>
          </p:cNvPicPr>
          <p:nvPr>
            <p:ph type="pic" idx="1"/>
          </p:nvPr>
        </p:nvPicPr>
        <p:blipFill>
          <a:blip r:embed="rId3"/>
          <a:srcRect t="7813" b="7813"/>
          <a:stretch>
            <a:fillRect/>
          </a:stretch>
        </p:blipFill>
        <p:spPr/>
      </p:pic>
      <p:sp>
        <p:nvSpPr>
          <p:cNvPr id="6" name="Espaço Reservado para Texto 5">
            <a:extLst>
              <a:ext uri="{FF2B5EF4-FFF2-40B4-BE49-F238E27FC236}">
                <a16:creationId xmlns:a16="http://schemas.microsoft.com/office/drawing/2014/main" id="{89F6D745-9DD4-4490-B2BD-D73F0AB2C822}"/>
              </a:ext>
            </a:extLst>
          </p:cNvPr>
          <p:cNvSpPr>
            <a:spLocks noGrp="1"/>
          </p:cNvSpPr>
          <p:nvPr>
            <p:ph type="body" sz="half" idx="2"/>
          </p:nvPr>
        </p:nvSpPr>
        <p:spPr>
          <a:xfrm>
            <a:off x="6929727" y="1138998"/>
            <a:ext cx="4894082" cy="4860412"/>
          </a:xfrm>
        </p:spPr>
        <p:txBody>
          <a:bodyPr>
            <a:normAutofit fontScale="77500" lnSpcReduction="20000"/>
          </a:bodyPr>
          <a:lstStyle/>
          <a:p>
            <a:r>
              <a:rPr lang="pt-BR" dirty="0"/>
              <a:t>Os dez chifres, diz o Anjo, correspondem a dez reis que se levantarão do quarto animal. </a:t>
            </a:r>
          </a:p>
        </p:txBody>
      </p:sp>
    </p:spTree>
    <p:extLst>
      <p:ext uri="{BB962C8B-B14F-4D97-AF65-F5344CB8AC3E}">
        <p14:creationId xmlns:p14="http://schemas.microsoft.com/office/powerpoint/2010/main" val="1892118960"/>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0889DC8-2380-4360-8DE4-3F1EFAB4ACD7}"/>
              </a:ext>
            </a:extLst>
          </p:cNvPr>
          <p:cNvSpPr>
            <a:spLocks noGrp="1"/>
          </p:cNvSpPr>
          <p:nvPr>
            <p:ph type="title"/>
          </p:nvPr>
        </p:nvSpPr>
        <p:spPr>
          <a:xfrm>
            <a:off x="2463800" y="0"/>
            <a:ext cx="9410700" cy="6858000"/>
          </a:xfrm>
        </p:spPr>
        <p:txBody>
          <a:bodyPr/>
          <a:lstStyle/>
          <a:p>
            <a:r>
              <a:rPr lang="pt-BR" sz="6000" dirty="0"/>
              <a:t>Introdução</a:t>
            </a:r>
            <a:endParaRPr lang="pt-BR" dirty="0"/>
          </a:p>
        </p:txBody>
      </p:sp>
    </p:spTree>
    <p:extLst>
      <p:ext uri="{BB962C8B-B14F-4D97-AF65-F5344CB8AC3E}">
        <p14:creationId xmlns:p14="http://schemas.microsoft.com/office/powerpoint/2010/main" val="737941991"/>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B7320B0F-0793-4CD6-8717-19DF089A9C0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2500" b="12500"/>
          <a:stretch>
            <a:fillRect/>
          </a:stretch>
        </p:blipFill>
        <p:spPr/>
      </p:pic>
      <p:sp>
        <p:nvSpPr>
          <p:cNvPr id="3" name="Espaço Reservado para Texto 2">
            <a:extLst>
              <a:ext uri="{FF2B5EF4-FFF2-40B4-BE49-F238E27FC236}">
                <a16:creationId xmlns:a16="http://schemas.microsoft.com/office/drawing/2014/main" id="{FE05426D-78C2-485B-AAB0-67332A88F94A}"/>
              </a:ext>
            </a:extLst>
          </p:cNvPr>
          <p:cNvSpPr>
            <a:spLocks noGrp="1"/>
          </p:cNvSpPr>
          <p:nvPr>
            <p:ph type="body" sz="half" idx="2"/>
          </p:nvPr>
        </p:nvSpPr>
        <p:spPr>
          <a:xfrm>
            <a:off x="831274" y="806450"/>
            <a:ext cx="4211732" cy="3956201"/>
          </a:xfrm>
        </p:spPr>
        <p:txBody>
          <a:bodyPr>
            <a:normAutofit fontScale="70000" lnSpcReduction="20000"/>
          </a:bodyPr>
          <a:lstStyle/>
          <a:p>
            <a:r>
              <a:rPr lang="pt-BR" dirty="0"/>
              <a:t>Agora surge um novo personagem. Um pequeno chifre começa a crescer e se tornar cada vez maior. </a:t>
            </a:r>
          </a:p>
        </p:txBody>
      </p:sp>
      <p:sp>
        <p:nvSpPr>
          <p:cNvPr id="5" name="Espaço Reservado para Texto 4">
            <a:extLst>
              <a:ext uri="{FF2B5EF4-FFF2-40B4-BE49-F238E27FC236}">
                <a16:creationId xmlns:a16="http://schemas.microsoft.com/office/drawing/2014/main" id="{653A752E-F241-411C-9E64-7B5A26D9E2B0}"/>
              </a:ext>
            </a:extLst>
          </p:cNvPr>
          <p:cNvSpPr>
            <a:spLocks noGrp="1"/>
          </p:cNvSpPr>
          <p:nvPr>
            <p:ph type="body" sz="quarter" idx="10"/>
          </p:nvPr>
        </p:nvSpPr>
        <p:spPr/>
        <p:txBody>
          <a:bodyPr/>
          <a:lstStyle/>
          <a:p>
            <a:r>
              <a:rPr lang="pt-BR" dirty="0"/>
              <a:t>c</a:t>
            </a:r>
          </a:p>
        </p:txBody>
      </p:sp>
    </p:spTree>
    <p:extLst>
      <p:ext uri="{BB962C8B-B14F-4D97-AF65-F5344CB8AC3E}">
        <p14:creationId xmlns:p14="http://schemas.microsoft.com/office/powerpoint/2010/main" val="2207609470"/>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DAA05982-1C3A-4C31-9972-9590596E42FC}"/>
              </a:ext>
            </a:extLst>
          </p:cNvPr>
          <p:cNvSpPr>
            <a:spLocks noGrp="1"/>
          </p:cNvSpPr>
          <p:nvPr>
            <p:ph type="body" sz="quarter" idx="10"/>
          </p:nvPr>
        </p:nvSpPr>
        <p:spPr/>
        <p:txBody>
          <a:bodyPr>
            <a:normAutofit fontScale="92500" lnSpcReduction="10000"/>
          </a:bodyPr>
          <a:lstStyle/>
          <a:p>
            <a:r>
              <a:rPr lang="pt-BR" dirty="0"/>
              <a:t>“</a:t>
            </a:r>
            <a:r>
              <a:rPr lang="pt-BR" i="1" dirty="0"/>
              <a:t>Estando eu a considerar os chifres, eis que, entre eles subiu outro chifre pequeno, diante do qual três dos primeiros chifres foram arrancados; e eis que neste chifre havia olhos, como os de homem, e uma boca que falava com insolência</a:t>
            </a:r>
            <a:r>
              <a:rPr lang="pt-BR" dirty="0"/>
              <a:t>.”</a:t>
            </a:r>
          </a:p>
        </p:txBody>
      </p:sp>
      <p:sp>
        <p:nvSpPr>
          <p:cNvPr id="6" name="Espaço Reservado para Texto 5">
            <a:extLst>
              <a:ext uri="{FF2B5EF4-FFF2-40B4-BE49-F238E27FC236}">
                <a16:creationId xmlns:a16="http://schemas.microsoft.com/office/drawing/2014/main" id="{76B2CF1D-A713-4CAB-B15C-C4B296E3223A}"/>
              </a:ext>
            </a:extLst>
          </p:cNvPr>
          <p:cNvSpPr>
            <a:spLocks noGrp="1"/>
          </p:cNvSpPr>
          <p:nvPr>
            <p:ph type="body" sz="quarter" idx="11"/>
          </p:nvPr>
        </p:nvSpPr>
        <p:spPr/>
        <p:txBody>
          <a:bodyPr>
            <a:normAutofit lnSpcReduction="10000"/>
          </a:bodyPr>
          <a:lstStyle/>
          <a:p>
            <a:r>
              <a:rPr lang="pt-BR" dirty="0"/>
              <a:t>Daniel 7:8</a:t>
            </a:r>
          </a:p>
        </p:txBody>
      </p:sp>
    </p:spTree>
    <p:extLst>
      <p:ext uri="{BB962C8B-B14F-4D97-AF65-F5344CB8AC3E}">
        <p14:creationId xmlns:p14="http://schemas.microsoft.com/office/powerpoint/2010/main" val="372672223"/>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a:extLst>
              <a:ext uri="{FF2B5EF4-FFF2-40B4-BE49-F238E27FC236}">
                <a16:creationId xmlns:a16="http://schemas.microsoft.com/office/drawing/2014/main" id="{55F9356F-2088-4B90-BCAA-482186F1FCD2}"/>
              </a:ext>
            </a:extLst>
          </p:cNvPr>
          <p:cNvSpPr>
            <a:spLocks noGrp="1"/>
          </p:cNvSpPr>
          <p:nvPr>
            <p:ph type="body" sz="quarter" idx="10"/>
          </p:nvPr>
        </p:nvSpPr>
        <p:spPr/>
        <p:txBody>
          <a:bodyPr>
            <a:normAutofit fontScale="77500" lnSpcReduction="20000"/>
          </a:bodyPr>
          <a:lstStyle/>
          <a:p>
            <a:r>
              <a:rPr lang="pt-BR" i="1" dirty="0"/>
              <a:t>“... e depois deles se levantará outro, o qual será diferente dos primeiros, e abaterá a três reis. E proferirá palavras contra o Altíssimo, e destruirá os santos do Altíssimo, e cuidará em mudar os tempos e a lei; e os santos lhe serão entregues nas mãos, por um tempo, dois tempos, e metade de um tempo.”</a:t>
            </a:r>
            <a:endParaRPr lang="pt-BR" dirty="0"/>
          </a:p>
        </p:txBody>
      </p:sp>
      <p:sp>
        <p:nvSpPr>
          <p:cNvPr id="7" name="Espaço Reservado para Texto 6">
            <a:extLst>
              <a:ext uri="{FF2B5EF4-FFF2-40B4-BE49-F238E27FC236}">
                <a16:creationId xmlns:a16="http://schemas.microsoft.com/office/drawing/2014/main" id="{38BBC0C2-8200-4000-B23F-2A43FE52559B}"/>
              </a:ext>
            </a:extLst>
          </p:cNvPr>
          <p:cNvSpPr>
            <a:spLocks noGrp="1"/>
          </p:cNvSpPr>
          <p:nvPr>
            <p:ph type="body" sz="quarter" idx="11"/>
          </p:nvPr>
        </p:nvSpPr>
        <p:spPr/>
        <p:txBody>
          <a:bodyPr>
            <a:normAutofit lnSpcReduction="10000"/>
          </a:bodyPr>
          <a:lstStyle/>
          <a:p>
            <a:r>
              <a:rPr lang="pt-BR" dirty="0"/>
              <a:t>Daniel 7:24,25</a:t>
            </a:r>
          </a:p>
        </p:txBody>
      </p:sp>
    </p:spTree>
    <p:extLst>
      <p:ext uri="{BB962C8B-B14F-4D97-AF65-F5344CB8AC3E}">
        <p14:creationId xmlns:p14="http://schemas.microsoft.com/office/powerpoint/2010/main" val="1550986293"/>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ço Reservado para Imagem 7">
            <a:extLst>
              <a:ext uri="{FF2B5EF4-FFF2-40B4-BE49-F238E27FC236}">
                <a16:creationId xmlns:a16="http://schemas.microsoft.com/office/drawing/2014/main" id="{8455B3D4-0D7A-4FBA-80FC-3319A7CDE96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6" name="Espaço Reservado para Texto 5">
            <a:extLst>
              <a:ext uri="{FF2B5EF4-FFF2-40B4-BE49-F238E27FC236}">
                <a16:creationId xmlns:a16="http://schemas.microsoft.com/office/drawing/2014/main" id="{B7199C6B-EBA9-4FD9-A963-3D26CFE785B1}"/>
              </a:ext>
            </a:extLst>
          </p:cNvPr>
          <p:cNvSpPr>
            <a:spLocks noGrp="1"/>
          </p:cNvSpPr>
          <p:nvPr>
            <p:ph type="body" sz="half" idx="2"/>
          </p:nvPr>
        </p:nvSpPr>
        <p:spPr>
          <a:xfrm>
            <a:off x="5044051" y="122583"/>
            <a:ext cx="6843148" cy="6612834"/>
          </a:xfrm>
        </p:spPr>
        <p:txBody>
          <a:bodyPr>
            <a:normAutofit fontScale="70000" lnSpcReduction="20000"/>
          </a:bodyPr>
          <a:lstStyle/>
          <a:p>
            <a:pPr marL="742950" indent="-742950" algn="l">
              <a:lnSpc>
                <a:spcPct val="120000"/>
              </a:lnSpc>
              <a:spcAft>
                <a:spcPts val="1000"/>
              </a:spcAft>
              <a:buFont typeface="+mj-lt"/>
              <a:buAutoNum type="arabicPeriod"/>
            </a:pPr>
            <a:r>
              <a:rPr lang="pt-BR" b="0" cap="none" dirty="0">
                <a:solidFill>
                  <a:schemeClr val="bg1"/>
                </a:solidFill>
              </a:rPr>
              <a:t>Se fortalece após o final do império Romano.</a:t>
            </a:r>
          </a:p>
          <a:p>
            <a:pPr marL="742950" indent="-742950" algn="l">
              <a:lnSpc>
                <a:spcPct val="120000"/>
              </a:lnSpc>
              <a:spcAft>
                <a:spcPts val="1000"/>
              </a:spcAft>
              <a:buFont typeface="+mj-lt"/>
              <a:buAutoNum type="arabicPeriod"/>
            </a:pPr>
            <a:r>
              <a:rPr lang="pt-BR" b="0" cap="none" dirty="0">
                <a:solidFill>
                  <a:schemeClr val="bg1"/>
                </a:solidFill>
              </a:rPr>
              <a:t>Surge dos escombros do próprio império Romano, pois está na cabeça do animal.</a:t>
            </a:r>
          </a:p>
          <a:p>
            <a:pPr marL="742950" indent="-742950" algn="l">
              <a:lnSpc>
                <a:spcPct val="120000"/>
              </a:lnSpc>
              <a:spcAft>
                <a:spcPts val="1000"/>
              </a:spcAft>
              <a:buFont typeface="+mj-lt"/>
              <a:buAutoNum type="arabicPeriod"/>
            </a:pPr>
            <a:r>
              <a:rPr lang="pt-BR" b="0" cap="none" dirty="0">
                <a:solidFill>
                  <a:schemeClr val="bg1"/>
                </a:solidFill>
              </a:rPr>
              <a:t>É um poder político, pois arranca três povos nações em seu crescimento.</a:t>
            </a:r>
          </a:p>
          <a:p>
            <a:pPr marL="742950" indent="-742950" algn="l">
              <a:lnSpc>
                <a:spcPct val="120000"/>
              </a:lnSpc>
              <a:spcAft>
                <a:spcPts val="1000"/>
              </a:spcAft>
              <a:buFont typeface="+mj-lt"/>
              <a:buAutoNum type="arabicPeriod"/>
            </a:pPr>
            <a:r>
              <a:rPr lang="pt-BR" b="0" cap="none" dirty="0">
                <a:solidFill>
                  <a:schemeClr val="bg1"/>
                </a:solidFill>
              </a:rPr>
              <a:t>É um poder religioso, fala com insolência, isto é, blasfêmias.</a:t>
            </a:r>
          </a:p>
        </p:txBody>
      </p:sp>
    </p:spTree>
    <p:extLst>
      <p:ext uri="{BB962C8B-B14F-4D97-AF65-F5344CB8AC3E}">
        <p14:creationId xmlns:p14="http://schemas.microsoft.com/office/powerpoint/2010/main" val="293273172"/>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ço Reservado para Imagem 7">
            <a:extLst>
              <a:ext uri="{FF2B5EF4-FFF2-40B4-BE49-F238E27FC236}">
                <a16:creationId xmlns:a16="http://schemas.microsoft.com/office/drawing/2014/main" id="{8455B3D4-0D7A-4FBA-80FC-3319A7CDE96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6" name="Espaço Reservado para Texto 5">
            <a:extLst>
              <a:ext uri="{FF2B5EF4-FFF2-40B4-BE49-F238E27FC236}">
                <a16:creationId xmlns:a16="http://schemas.microsoft.com/office/drawing/2014/main" id="{B7199C6B-EBA9-4FD9-A963-3D26CFE785B1}"/>
              </a:ext>
            </a:extLst>
          </p:cNvPr>
          <p:cNvSpPr>
            <a:spLocks noGrp="1"/>
          </p:cNvSpPr>
          <p:nvPr>
            <p:ph type="body" sz="half" idx="2"/>
          </p:nvPr>
        </p:nvSpPr>
        <p:spPr>
          <a:xfrm>
            <a:off x="5044051" y="122583"/>
            <a:ext cx="6843148" cy="6612834"/>
          </a:xfrm>
        </p:spPr>
        <p:txBody>
          <a:bodyPr>
            <a:normAutofit fontScale="77500" lnSpcReduction="20000"/>
          </a:bodyPr>
          <a:lstStyle/>
          <a:p>
            <a:pPr marL="742950" indent="-742950" algn="l">
              <a:lnSpc>
                <a:spcPct val="120000"/>
              </a:lnSpc>
              <a:spcAft>
                <a:spcPts val="1000"/>
              </a:spcAft>
              <a:buFont typeface="+mj-lt"/>
              <a:buAutoNum type="arabicPeriod" startAt="5"/>
            </a:pPr>
            <a:r>
              <a:rPr lang="pt-BR" b="0" cap="none" dirty="0">
                <a:solidFill>
                  <a:schemeClr val="bg1"/>
                </a:solidFill>
              </a:rPr>
              <a:t>Se tornou mais forte que os outros.</a:t>
            </a:r>
          </a:p>
          <a:p>
            <a:pPr marL="742950" indent="-742950" algn="l">
              <a:lnSpc>
                <a:spcPct val="120000"/>
              </a:lnSpc>
              <a:spcAft>
                <a:spcPts val="1000"/>
              </a:spcAft>
              <a:buFont typeface="+mj-lt"/>
              <a:buAutoNum type="arabicPeriod" startAt="5"/>
            </a:pPr>
            <a:r>
              <a:rPr lang="pt-BR" b="0" cap="none" dirty="0">
                <a:solidFill>
                  <a:schemeClr val="bg1"/>
                </a:solidFill>
              </a:rPr>
              <a:t>Fazia guerra contra os santos, o povo de Deus.</a:t>
            </a:r>
          </a:p>
          <a:p>
            <a:pPr marL="742950" indent="-742950" algn="l">
              <a:lnSpc>
                <a:spcPct val="120000"/>
              </a:lnSpc>
              <a:spcAft>
                <a:spcPts val="1000"/>
              </a:spcAft>
              <a:buFont typeface="+mj-lt"/>
              <a:buAutoNum type="arabicPeriod" startAt="5"/>
            </a:pPr>
            <a:r>
              <a:rPr lang="pt-BR" b="0" cap="none" dirty="0">
                <a:solidFill>
                  <a:schemeClr val="bg1"/>
                </a:solidFill>
              </a:rPr>
              <a:t>Persegue o povo de Deus.</a:t>
            </a:r>
          </a:p>
          <a:p>
            <a:pPr marL="742950" indent="-742950" algn="l">
              <a:lnSpc>
                <a:spcPct val="120000"/>
              </a:lnSpc>
              <a:spcAft>
                <a:spcPts val="1000"/>
              </a:spcAft>
              <a:buFont typeface="+mj-lt"/>
              <a:buAutoNum type="arabicPeriod" startAt="5"/>
            </a:pPr>
            <a:r>
              <a:rPr lang="pt-BR" b="0" cap="none" dirty="0">
                <a:solidFill>
                  <a:schemeClr val="bg1"/>
                </a:solidFill>
              </a:rPr>
              <a:t>Tenta mudar “os tempos e a Lei”.</a:t>
            </a:r>
          </a:p>
          <a:p>
            <a:pPr marL="742950" indent="-742950" algn="l">
              <a:lnSpc>
                <a:spcPct val="120000"/>
              </a:lnSpc>
              <a:spcAft>
                <a:spcPts val="1000"/>
              </a:spcAft>
              <a:buFont typeface="+mj-lt"/>
              <a:buAutoNum type="arabicPeriod" startAt="5"/>
            </a:pPr>
            <a:r>
              <a:rPr lang="pt-BR" b="0" cap="none" dirty="0">
                <a:solidFill>
                  <a:schemeClr val="bg1"/>
                </a:solidFill>
              </a:rPr>
              <a:t>Tem um período de domínio sobre os santos.</a:t>
            </a:r>
          </a:p>
        </p:txBody>
      </p:sp>
    </p:spTree>
    <p:extLst>
      <p:ext uri="{BB962C8B-B14F-4D97-AF65-F5344CB8AC3E}">
        <p14:creationId xmlns:p14="http://schemas.microsoft.com/office/powerpoint/2010/main" val="393475512"/>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7F06A4EE-7168-4910-B024-B227D44003A1}"/>
              </a:ext>
            </a:extLst>
          </p:cNvPr>
          <p:cNvPicPr>
            <a:picLocks noGrp="1" noChangeAspect="1"/>
          </p:cNvPicPr>
          <p:nvPr>
            <p:ph type="pic" idx="1"/>
          </p:nvPr>
        </p:nvPicPr>
        <p:blipFill>
          <a:blip r:embed="rId2"/>
          <a:srcRect t="7746" b="7746"/>
          <a:stretch>
            <a:fillRect/>
          </a:stretch>
        </p:blipFill>
        <p:spPr/>
      </p:pic>
      <p:sp>
        <p:nvSpPr>
          <p:cNvPr id="6" name="Espaço Reservado para Texto 5">
            <a:extLst>
              <a:ext uri="{FF2B5EF4-FFF2-40B4-BE49-F238E27FC236}">
                <a16:creationId xmlns:a16="http://schemas.microsoft.com/office/drawing/2014/main" id="{E4E2938C-1D8F-470F-93C4-4785552276A7}"/>
              </a:ext>
            </a:extLst>
          </p:cNvPr>
          <p:cNvSpPr>
            <a:spLocks noGrp="1"/>
          </p:cNvSpPr>
          <p:nvPr>
            <p:ph type="body" sz="half" idx="2"/>
          </p:nvPr>
        </p:nvSpPr>
        <p:spPr>
          <a:xfrm>
            <a:off x="1" y="4810539"/>
            <a:ext cx="12192000" cy="1921565"/>
          </a:xfrm>
          <a:solidFill>
            <a:srgbClr val="215968">
              <a:alpha val="83922"/>
            </a:srgbClr>
          </a:solidFill>
        </p:spPr>
        <p:txBody>
          <a:bodyPr>
            <a:normAutofit/>
          </a:bodyPr>
          <a:lstStyle/>
          <a:p>
            <a:r>
              <a:rPr lang="pt-BR" sz="2400" dirty="0">
                <a:solidFill>
                  <a:schemeClr val="bg1"/>
                </a:solidFill>
              </a:rPr>
              <a:t>Agora vejamos: um poder político-religioso que está na mesma região do império Romano, e que foi o mais forte poderio no período que se seguiu ao império Romano, a idade média. </a:t>
            </a:r>
          </a:p>
        </p:txBody>
      </p:sp>
    </p:spTree>
    <p:extLst>
      <p:ext uri="{BB962C8B-B14F-4D97-AF65-F5344CB8AC3E}">
        <p14:creationId xmlns:p14="http://schemas.microsoft.com/office/powerpoint/2010/main" val="2792377961"/>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A1B87348-40FA-4345-ACB5-D145306E11E3}"/>
              </a:ext>
            </a:extLst>
          </p:cNvPr>
          <p:cNvPicPr>
            <a:picLocks noGrp="1" noChangeAspect="1"/>
          </p:cNvPicPr>
          <p:nvPr>
            <p:ph type="pic" idx="1"/>
          </p:nvPr>
        </p:nvPicPr>
        <p:blipFill>
          <a:blip r:embed="rId2"/>
          <a:srcRect t="7614" b="7614"/>
          <a:stretch>
            <a:fillRect/>
          </a:stretch>
        </p:blipFill>
        <p:spPr/>
      </p:pic>
      <p:sp>
        <p:nvSpPr>
          <p:cNvPr id="3" name="Espaço Reservado para Texto 2">
            <a:extLst>
              <a:ext uri="{FF2B5EF4-FFF2-40B4-BE49-F238E27FC236}">
                <a16:creationId xmlns:a16="http://schemas.microsoft.com/office/drawing/2014/main" id="{DE40B768-5394-4092-BA60-AF2EAB8B2A66}"/>
              </a:ext>
            </a:extLst>
          </p:cNvPr>
          <p:cNvSpPr>
            <a:spLocks noGrp="1"/>
          </p:cNvSpPr>
          <p:nvPr>
            <p:ph type="body" sz="half" idx="2"/>
          </p:nvPr>
        </p:nvSpPr>
        <p:spPr>
          <a:xfrm>
            <a:off x="-730030" y="529398"/>
            <a:ext cx="4894082" cy="4860412"/>
          </a:xfrm>
        </p:spPr>
        <p:txBody>
          <a:bodyPr>
            <a:normAutofit fontScale="85000" lnSpcReduction="20000"/>
          </a:bodyPr>
          <a:lstStyle/>
          <a:p>
            <a:r>
              <a:rPr lang="pt-BR" dirty="0"/>
              <a:t>Já conseguimos identificar? Sim é o poder da Igreja Cristã Romana. </a:t>
            </a:r>
          </a:p>
        </p:txBody>
      </p:sp>
    </p:spTree>
    <p:extLst>
      <p:ext uri="{BB962C8B-B14F-4D97-AF65-F5344CB8AC3E}">
        <p14:creationId xmlns:p14="http://schemas.microsoft.com/office/powerpoint/2010/main" val="3383822012"/>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ço Reservado para Imagem 9">
            <a:extLst>
              <a:ext uri="{FF2B5EF4-FFF2-40B4-BE49-F238E27FC236}">
                <a16:creationId xmlns:a16="http://schemas.microsoft.com/office/drawing/2014/main" id="{C1FB871A-B068-464D-B0A5-324349E2242B}"/>
              </a:ext>
            </a:extLst>
          </p:cNvPr>
          <p:cNvPicPr>
            <a:picLocks noGrp="1" noChangeAspect="1"/>
          </p:cNvPicPr>
          <p:nvPr>
            <p:ph type="pic" idx="1"/>
          </p:nvPr>
        </p:nvPicPr>
        <p:blipFill>
          <a:blip r:embed="rId3"/>
          <a:srcRect t="5000" b="5000"/>
          <a:stretch>
            <a:fillRect/>
          </a:stretch>
        </p:blipFill>
        <p:spPr/>
      </p:pic>
      <p:sp>
        <p:nvSpPr>
          <p:cNvPr id="5" name="Espaço Reservado para Texto 4">
            <a:extLst>
              <a:ext uri="{FF2B5EF4-FFF2-40B4-BE49-F238E27FC236}">
                <a16:creationId xmlns:a16="http://schemas.microsoft.com/office/drawing/2014/main" id="{F03652D7-BE03-45AA-99D2-350A4997B05E}"/>
              </a:ext>
            </a:extLst>
          </p:cNvPr>
          <p:cNvSpPr>
            <a:spLocks noGrp="1"/>
          </p:cNvSpPr>
          <p:nvPr>
            <p:ph type="body" sz="half" idx="2"/>
          </p:nvPr>
        </p:nvSpPr>
        <p:spPr>
          <a:xfrm>
            <a:off x="1033367" y="534566"/>
            <a:ext cx="4718075" cy="4633782"/>
          </a:xfrm>
        </p:spPr>
        <p:txBody>
          <a:bodyPr>
            <a:normAutofit fontScale="70000" lnSpcReduction="20000"/>
          </a:bodyPr>
          <a:lstStyle/>
          <a:p>
            <a:r>
              <a:rPr lang="pt-BR" dirty="0"/>
              <a:t>Foi na idade média que aconteceram as cruzadas, os reis precisavam pedir a autorização do bispo de Roma para ascender ao poder, e ocorreu a inquisição.</a:t>
            </a:r>
          </a:p>
        </p:txBody>
      </p:sp>
      <p:sp>
        <p:nvSpPr>
          <p:cNvPr id="6" name="Espaço Reservado para Texto 5">
            <a:extLst>
              <a:ext uri="{FF2B5EF4-FFF2-40B4-BE49-F238E27FC236}">
                <a16:creationId xmlns:a16="http://schemas.microsoft.com/office/drawing/2014/main" id="{1066E766-DE41-4AD5-9F1E-02983BC01FB1}"/>
              </a:ext>
            </a:extLst>
          </p:cNvPr>
          <p:cNvSpPr>
            <a:spLocks noGrp="1"/>
          </p:cNvSpPr>
          <p:nvPr>
            <p:ph type="body" sz="quarter" idx="10"/>
          </p:nvPr>
        </p:nvSpPr>
        <p:spPr/>
        <p:txBody>
          <a:bodyPr/>
          <a:lstStyle/>
          <a:p>
            <a:r>
              <a:rPr lang="pt-BR" dirty="0"/>
              <a:t>d</a:t>
            </a:r>
          </a:p>
        </p:txBody>
      </p:sp>
    </p:spTree>
    <p:extLst>
      <p:ext uri="{BB962C8B-B14F-4D97-AF65-F5344CB8AC3E}">
        <p14:creationId xmlns:p14="http://schemas.microsoft.com/office/powerpoint/2010/main" val="1266834143"/>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A6977BC9-1022-4CB4-8017-C9D6DDF27899}"/>
              </a:ext>
            </a:extLst>
          </p:cNvPr>
          <p:cNvPicPr>
            <a:picLocks noGrp="1" noChangeAspect="1"/>
          </p:cNvPicPr>
          <p:nvPr>
            <p:ph type="pic" idx="1"/>
          </p:nvPr>
        </p:nvPicPr>
        <p:blipFill>
          <a:blip r:embed="rId3"/>
          <a:srcRect/>
          <a:stretch>
            <a:fillRect/>
          </a:stretch>
        </p:blipFill>
        <p:spPr/>
      </p:pic>
      <p:sp>
        <p:nvSpPr>
          <p:cNvPr id="3" name="Espaço Reservado para Texto 2">
            <a:extLst>
              <a:ext uri="{FF2B5EF4-FFF2-40B4-BE49-F238E27FC236}">
                <a16:creationId xmlns:a16="http://schemas.microsoft.com/office/drawing/2014/main" id="{9EF21EF3-113D-4092-A21E-242B54465893}"/>
              </a:ext>
            </a:extLst>
          </p:cNvPr>
          <p:cNvSpPr>
            <a:spLocks noGrp="1"/>
          </p:cNvSpPr>
          <p:nvPr>
            <p:ph type="body" sz="half" idx="2"/>
          </p:nvPr>
        </p:nvSpPr>
        <p:spPr>
          <a:xfrm>
            <a:off x="687952" y="781189"/>
            <a:ext cx="4894082" cy="4860412"/>
          </a:xfrm>
        </p:spPr>
        <p:txBody>
          <a:bodyPr/>
          <a:lstStyle/>
          <a:p>
            <a:r>
              <a:rPr lang="pt-BR" dirty="0"/>
              <a:t>Noite de São Bartolomeu</a:t>
            </a:r>
          </a:p>
        </p:txBody>
      </p:sp>
    </p:spTree>
    <p:extLst>
      <p:ext uri="{BB962C8B-B14F-4D97-AF65-F5344CB8AC3E}">
        <p14:creationId xmlns:p14="http://schemas.microsoft.com/office/powerpoint/2010/main" val="3974513808"/>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ço Reservado para Imagem 8">
            <a:extLst>
              <a:ext uri="{FF2B5EF4-FFF2-40B4-BE49-F238E27FC236}">
                <a16:creationId xmlns:a16="http://schemas.microsoft.com/office/drawing/2014/main" id="{2AC20141-01DD-48C8-8E0E-25EA994DE9D3}"/>
              </a:ext>
            </a:extLst>
          </p:cNvPr>
          <p:cNvPicPr>
            <a:picLocks noGrp="1" noChangeAspect="1"/>
          </p:cNvPicPr>
          <p:nvPr>
            <p:ph type="pic" idx="1"/>
          </p:nvPr>
        </p:nvPicPr>
        <p:blipFill>
          <a:blip r:embed="rId3"/>
          <a:srcRect l="14444" r="14444"/>
          <a:stretch>
            <a:fillRect/>
          </a:stretch>
        </p:blipFill>
        <p:spPr/>
      </p:pic>
      <p:sp>
        <p:nvSpPr>
          <p:cNvPr id="3" name="Espaço Reservado para Texto 2">
            <a:extLst>
              <a:ext uri="{FF2B5EF4-FFF2-40B4-BE49-F238E27FC236}">
                <a16:creationId xmlns:a16="http://schemas.microsoft.com/office/drawing/2014/main" id="{6642AA14-020E-4944-9853-5092B164B6E1}"/>
              </a:ext>
            </a:extLst>
          </p:cNvPr>
          <p:cNvSpPr>
            <a:spLocks noGrp="1"/>
          </p:cNvSpPr>
          <p:nvPr>
            <p:ph type="body" sz="half" idx="2"/>
          </p:nvPr>
        </p:nvSpPr>
        <p:spPr>
          <a:xfrm>
            <a:off x="7146914" y="2018810"/>
            <a:ext cx="4211732" cy="3956201"/>
          </a:xfrm>
        </p:spPr>
        <p:txBody>
          <a:bodyPr>
            <a:normAutofit fontScale="70000" lnSpcReduction="20000"/>
          </a:bodyPr>
          <a:lstStyle/>
          <a:p>
            <a:r>
              <a:rPr lang="pt-BR" dirty="0"/>
              <a:t>O período de tempo citado, de um tempo, dois tempos e metade de um tempo, corresponde a 1260 anos.</a:t>
            </a:r>
          </a:p>
        </p:txBody>
      </p:sp>
      <p:sp>
        <p:nvSpPr>
          <p:cNvPr id="5" name="Espaço Reservado para Texto 4">
            <a:extLst>
              <a:ext uri="{FF2B5EF4-FFF2-40B4-BE49-F238E27FC236}">
                <a16:creationId xmlns:a16="http://schemas.microsoft.com/office/drawing/2014/main" id="{3FFCF37D-05E4-4016-BBC3-C8C3AFCACF60}"/>
              </a:ext>
            </a:extLst>
          </p:cNvPr>
          <p:cNvSpPr>
            <a:spLocks noGrp="1"/>
          </p:cNvSpPr>
          <p:nvPr>
            <p:ph type="body" sz="quarter" idx="10"/>
          </p:nvPr>
        </p:nvSpPr>
        <p:spPr/>
        <p:txBody>
          <a:bodyPr/>
          <a:lstStyle/>
          <a:p>
            <a:r>
              <a:rPr lang="pt-BR" dirty="0"/>
              <a:t>e</a:t>
            </a:r>
          </a:p>
        </p:txBody>
      </p:sp>
    </p:spTree>
    <p:extLst>
      <p:ext uri="{BB962C8B-B14F-4D97-AF65-F5344CB8AC3E}">
        <p14:creationId xmlns:p14="http://schemas.microsoft.com/office/powerpoint/2010/main" val="411057134"/>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ço Reservado para Imagem 10">
            <a:extLst>
              <a:ext uri="{FF2B5EF4-FFF2-40B4-BE49-F238E27FC236}">
                <a16:creationId xmlns:a16="http://schemas.microsoft.com/office/drawing/2014/main" id="{2EE81838-CA14-4337-8A19-B83797E9F527}"/>
              </a:ext>
            </a:extLst>
          </p:cNvPr>
          <p:cNvPicPr>
            <a:picLocks noGrp="1" noChangeAspect="1"/>
          </p:cNvPicPr>
          <p:nvPr>
            <p:ph type="pic" idx="1"/>
          </p:nvPr>
        </p:nvPicPr>
        <p:blipFill>
          <a:blip r:embed="rId2"/>
          <a:srcRect t="7813" b="7813"/>
          <a:stretch>
            <a:fillRect/>
          </a:stretch>
        </p:blipFill>
        <p:spPr/>
      </p:pic>
      <p:sp>
        <p:nvSpPr>
          <p:cNvPr id="4" name="Espaço Reservado para Texto 3">
            <a:extLst>
              <a:ext uri="{FF2B5EF4-FFF2-40B4-BE49-F238E27FC236}">
                <a16:creationId xmlns:a16="http://schemas.microsoft.com/office/drawing/2014/main" id="{EA70F905-32C3-430E-8F76-1D70F81589BF}"/>
              </a:ext>
            </a:extLst>
          </p:cNvPr>
          <p:cNvSpPr>
            <a:spLocks noGrp="1"/>
          </p:cNvSpPr>
          <p:nvPr>
            <p:ph type="body" sz="half" idx="2"/>
          </p:nvPr>
        </p:nvSpPr>
        <p:spPr>
          <a:xfrm>
            <a:off x="409657" y="998793"/>
            <a:ext cx="4894082" cy="4860412"/>
          </a:xfrm>
          <a:solidFill>
            <a:srgbClr val="9A0000">
              <a:alpha val="69804"/>
            </a:srgbClr>
          </a:solidFill>
        </p:spPr>
        <p:txBody>
          <a:bodyPr>
            <a:normAutofit fontScale="85000" lnSpcReduction="10000"/>
          </a:bodyPr>
          <a:lstStyle/>
          <a:p>
            <a:r>
              <a:rPr lang="pt-BR" dirty="0"/>
              <a:t>A segunda metade do livro de Daniel  se concentra  em profecias.</a:t>
            </a:r>
          </a:p>
        </p:txBody>
      </p:sp>
    </p:spTree>
    <p:extLst>
      <p:ext uri="{BB962C8B-B14F-4D97-AF65-F5344CB8AC3E}">
        <p14:creationId xmlns:p14="http://schemas.microsoft.com/office/powerpoint/2010/main" val="168361675"/>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18EE5F34-0024-42BD-8964-0CC990FCEE9A}"/>
              </a:ext>
            </a:extLst>
          </p:cNvPr>
          <p:cNvSpPr>
            <a:spLocks noGrp="1"/>
          </p:cNvSpPr>
          <p:nvPr>
            <p:ph type="body" sz="quarter" idx="10"/>
          </p:nvPr>
        </p:nvSpPr>
        <p:spPr/>
        <p:txBody>
          <a:bodyPr/>
          <a:lstStyle/>
          <a:p>
            <a:r>
              <a:rPr lang="pt-BR" dirty="0"/>
              <a:t>"</a:t>
            </a:r>
            <a:r>
              <a:rPr lang="pt-BR" i="1" dirty="0"/>
              <a:t>cada ano corresponderá a cada um dos quarenta dias em que vocês observaram a terra</a:t>
            </a:r>
            <a:r>
              <a:rPr lang="pt-BR" dirty="0"/>
              <a:t>." </a:t>
            </a:r>
          </a:p>
        </p:txBody>
      </p:sp>
      <p:sp>
        <p:nvSpPr>
          <p:cNvPr id="6" name="Espaço Reservado para Texto 5">
            <a:extLst>
              <a:ext uri="{FF2B5EF4-FFF2-40B4-BE49-F238E27FC236}">
                <a16:creationId xmlns:a16="http://schemas.microsoft.com/office/drawing/2014/main" id="{F4EC1E6A-BB72-485A-9F6E-1D0365F7D7FF}"/>
              </a:ext>
            </a:extLst>
          </p:cNvPr>
          <p:cNvSpPr>
            <a:spLocks noGrp="1"/>
          </p:cNvSpPr>
          <p:nvPr>
            <p:ph type="body" sz="quarter" idx="11"/>
          </p:nvPr>
        </p:nvSpPr>
        <p:spPr>
          <a:xfrm>
            <a:off x="5008768" y="5135452"/>
            <a:ext cx="6864823" cy="511840"/>
          </a:xfrm>
        </p:spPr>
        <p:txBody>
          <a:bodyPr>
            <a:normAutofit lnSpcReduction="10000"/>
          </a:bodyPr>
          <a:lstStyle/>
          <a:p>
            <a:r>
              <a:rPr lang="pt-BR" dirty="0">
                <a:solidFill>
                  <a:schemeClr val="accent5">
                    <a:lumMod val="50000"/>
                  </a:schemeClr>
                </a:solidFill>
              </a:rPr>
              <a:t>Números 14:34  NVI</a:t>
            </a:r>
          </a:p>
        </p:txBody>
      </p:sp>
    </p:spTree>
    <p:extLst>
      <p:ext uri="{BB962C8B-B14F-4D97-AF65-F5344CB8AC3E}">
        <p14:creationId xmlns:p14="http://schemas.microsoft.com/office/powerpoint/2010/main" val="3352872218"/>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C753C78E-CBD4-497D-9819-852DDF810563}"/>
              </a:ext>
            </a:extLst>
          </p:cNvPr>
          <p:cNvSpPr>
            <a:spLocks noGrp="1"/>
          </p:cNvSpPr>
          <p:nvPr>
            <p:ph type="body" sz="quarter" idx="10"/>
          </p:nvPr>
        </p:nvSpPr>
        <p:spPr/>
        <p:txBody>
          <a:bodyPr>
            <a:normAutofit fontScale="92500" lnSpcReduction="10000"/>
          </a:bodyPr>
          <a:lstStyle/>
          <a:p>
            <a:r>
              <a:rPr lang="pt-BR"/>
              <a:t>determinei que o número de dias seja equivalente ao número de anos [...] um dia para cada ano." </a:t>
            </a:r>
            <a:endParaRPr lang="pt-BR" dirty="0"/>
          </a:p>
        </p:txBody>
      </p:sp>
      <p:sp>
        <p:nvSpPr>
          <p:cNvPr id="3" name="Espaço Reservado para Texto 2">
            <a:extLst>
              <a:ext uri="{FF2B5EF4-FFF2-40B4-BE49-F238E27FC236}">
                <a16:creationId xmlns:a16="http://schemas.microsoft.com/office/drawing/2014/main" id="{3CD568F0-81DE-45CC-B631-83BD6540C942}"/>
              </a:ext>
            </a:extLst>
          </p:cNvPr>
          <p:cNvSpPr>
            <a:spLocks noGrp="1"/>
          </p:cNvSpPr>
          <p:nvPr>
            <p:ph type="body" sz="quarter" idx="11"/>
          </p:nvPr>
        </p:nvSpPr>
        <p:spPr/>
        <p:txBody>
          <a:bodyPr>
            <a:normAutofit fontScale="92500" lnSpcReduction="10000"/>
          </a:bodyPr>
          <a:lstStyle/>
          <a:p>
            <a:r>
              <a:rPr lang="pt-BR"/>
              <a:t>Ezequiel 4:5-7  NVI</a:t>
            </a:r>
            <a:endParaRPr lang="pt-BR" dirty="0"/>
          </a:p>
        </p:txBody>
      </p:sp>
    </p:spTree>
    <p:extLst>
      <p:ext uri="{BB962C8B-B14F-4D97-AF65-F5344CB8AC3E}">
        <p14:creationId xmlns:p14="http://schemas.microsoft.com/office/powerpoint/2010/main" val="3238361067"/>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EF317E00-8D31-42BE-8E2B-0040ACBE06E0}"/>
              </a:ext>
            </a:extLst>
          </p:cNvPr>
          <p:cNvPicPr>
            <a:picLocks noGrp="1" noChangeAspect="1"/>
          </p:cNvPicPr>
          <p:nvPr>
            <p:ph type="pic" idx="1"/>
          </p:nvPr>
        </p:nvPicPr>
        <p:blipFill>
          <a:blip r:embed="rId3"/>
          <a:srcRect t="7813" b="7813"/>
          <a:stretch>
            <a:fillRect/>
          </a:stretch>
        </p:blipFill>
        <p:spPr/>
      </p:pic>
      <p:sp>
        <p:nvSpPr>
          <p:cNvPr id="5" name="Espaço Reservado para Texto 4">
            <a:extLst>
              <a:ext uri="{FF2B5EF4-FFF2-40B4-BE49-F238E27FC236}">
                <a16:creationId xmlns:a16="http://schemas.microsoft.com/office/drawing/2014/main" id="{A1D62DE5-33F8-4F2E-866F-DFAC71BC19CB}"/>
              </a:ext>
            </a:extLst>
          </p:cNvPr>
          <p:cNvSpPr>
            <a:spLocks noGrp="1"/>
          </p:cNvSpPr>
          <p:nvPr>
            <p:ph type="body" sz="half" idx="2"/>
          </p:nvPr>
        </p:nvSpPr>
        <p:spPr>
          <a:xfrm>
            <a:off x="449413" y="1814859"/>
            <a:ext cx="4894082" cy="4860412"/>
          </a:xfrm>
          <a:solidFill>
            <a:schemeClr val="accent5">
              <a:lumMod val="75000"/>
              <a:alpha val="69804"/>
            </a:schemeClr>
          </a:solidFill>
        </p:spPr>
        <p:txBody>
          <a:bodyPr>
            <a:normAutofit lnSpcReduction="10000"/>
          </a:bodyPr>
          <a:lstStyle/>
          <a:p>
            <a:r>
              <a:rPr lang="pt-BR" dirty="0"/>
              <a:t>Estes 1.260 anos se estendem de 538 </a:t>
            </a:r>
            <a:r>
              <a:rPr lang="pt-BR" dirty="0" err="1"/>
              <a:t>d.C</a:t>
            </a:r>
            <a:r>
              <a:rPr lang="pt-BR" dirty="0"/>
              <a:t> à 1798 d.C. </a:t>
            </a:r>
          </a:p>
        </p:txBody>
      </p:sp>
    </p:spTree>
    <p:extLst>
      <p:ext uri="{BB962C8B-B14F-4D97-AF65-F5344CB8AC3E}">
        <p14:creationId xmlns:p14="http://schemas.microsoft.com/office/powerpoint/2010/main" val="3521960308"/>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170B795-A8E9-402B-A28A-109E64B8EB62}"/>
              </a:ext>
            </a:extLst>
          </p:cNvPr>
          <p:cNvSpPr>
            <a:spLocks noGrp="1"/>
          </p:cNvSpPr>
          <p:nvPr>
            <p:ph type="title"/>
          </p:nvPr>
        </p:nvSpPr>
        <p:spPr/>
        <p:txBody>
          <a:bodyPr/>
          <a:lstStyle/>
          <a:p>
            <a:r>
              <a:rPr lang="pt-BR" dirty="0"/>
              <a:t>III. O julgamento final. </a:t>
            </a:r>
            <a:br>
              <a:rPr lang="pt-BR" dirty="0"/>
            </a:br>
            <a:r>
              <a:rPr lang="pt-BR" dirty="0"/>
              <a:t>(Daniel 2:31-47)</a:t>
            </a:r>
          </a:p>
        </p:txBody>
      </p:sp>
    </p:spTree>
    <p:extLst>
      <p:ext uri="{BB962C8B-B14F-4D97-AF65-F5344CB8AC3E}">
        <p14:creationId xmlns:p14="http://schemas.microsoft.com/office/powerpoint/2010/main" val="817314979"/>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ço Reservado para Imagem 7">
            <a:extLst>
              <a:ext uri="{FF2B5EF4-FFF2-40B4-BE49-F238E27FC236}">
                <a16:creationId xmlns:a16="http://schemas.microsoft.com/office/drawing/2014/main" id="{4F759066-A2CB-4EA7-879E-E04113458F4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3" name="Espaço Reservado para Texto 2">
            <a:extLst>
              <a:ext uri="{FF2B5EF4-FFF2-40B4-BE49-F238E27FC236}">
                <a16:creationId xmlns:a16="http://schemas.microsoft.com/office/drawing/2014/main" id="{0EC57050-0071-4201-8F8B-47DF05CD4828}"/>
              </a:ext>
            </a:extLst>
          </p:cNvPr>
          <p:cNvSpPr>
            <a:spLocks noGrp="1"/>
          </p:cNvSpPr>
          <p:nvPr>
            <p:ph type="body" sz="half" idx="2"/>
          </p:nvPr>
        </p:nvSpPr>
        <p:spPr>
          <a:xfrm>
            <a:off x="104855" y="0"/>
            <a:ext cx="6547735" cy="6857998"/>
          </a:xfrm>
          <a:prstGeom prst="parallelogram">
            <a:avLst/>
          </a:prstGeom>
          <a:solidFill>
            <a:schemeClr val="tx1">
              <a:alpha val="69804"/>
            </a:schemeClr>
          </a:solidFill>
          <a:ln>
            <a:noFill/>
          </a:ln>
        </p:spPr>
        <p:txBody>
          <a:bodyPr>
            <a:normAutofit fontScale="85000" lnSpcReduction="10000"/>
          </a:bodyPr>
          <a:lstStyle/>
          <a:p>
            <a:r>
              <a:rPr lang="pt-BR" dirty="0"/>
              <a:t>Depois desta impressionante visão Daniel é levado aos Céus. Ali ele vê uma cena de um tribunal e um julgamento.</a:t>
            </a:r>
          </a:p>
        </p:txBody>
      </p:sp>
    </p:spTree>
    <p:extLst>
      <p:ext uri="{BB962C8B-B14F-4D97-AF65-F5344CB8AC3E}">
        <p14:creationId xmlns:p14="http://schemas.microsoft.com/office/powerpoint/2010/main" val="1795708756"/>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F4310095-09A6-461C-B5C7-B9F6804B551C}"/>
              </a:ext>
            </a:extLst>
          </p:cNvPr>
          <p:cNvSpPr>
            <a:spLocks noGrp="1"/>
          </p:cNvSpPr>
          <p:nvPr>
            <p:ph type="body" sz="quarter" idx="10"/>
          </p:nvPr>
        </p:nvSpPr>
        <p:spPr/>
        <p:txBody>
          <a:bodyPr>
            <a:normAutofit fontScale="62500" lnSpcReduction="20000"/>
          </a:bodyPr>
          <a:lstStyle/>
          <a:p>
            <a:r>
              <a:rPr lang="pt-BR" dirty="0"/>
              <a:t>“</a:t>
            </a:r>
            <a:r>
              <a:rPr lang="pt-BR" i="1" dirty="0"/>
              <a:t>Eu continuei olhando, até que foram postos uns tronos, e um ancião de dias se assentou; a sua veste era branca como a neve, e o cabelo da sua cabeça como a pura lã; e seu trono era de chamas de fogo, e as suas rodas de fogo ardente. Um rio de fogo manava e saía de diante dele; milhares de milhares o serviam, e milhões de milhões assistiam diante dele; assentou-se o juízo, e abriram-se os livros. Então estive olhando, por causa da voz das grandes palavras que o chifre proferia; estive olhando até que o animal foi morto, e o seu corpo desfeito, e entregue para ser queimado pelo fogo</a:t>
            </a:r>
            <a:r>
              <a:rPr lang="pt-BR" dirty="0"/>
              <a:t>”.</a:t>
            </a:r>
          </a:p>
        </p:txBody>
      </p:sp>
      <p:sp>
        <p:nvSpPr>
          <p:cNvPr id="7" name="Espaço Reservado para Texto 6">
            <a:extLst>
              <a:ext uri="{FF2B5EF4-FFF2-40B4-BE49-F238E27FC236}">
                <a16:creationId xmlns:a16="http://schemas.microsoft.com/office/drawing/2014/main" id="{0099D4A6-A087-4BE7-B1CD-EEA3FB539C36}"/>
              </a:ext>
            </a:extLst>
          </p:cNvPr>
          <p:cNvSpPr>
            <a:spLocks noGrp="1"/>
          </p:cNvSpPr>
          <p:nvPr>
            <p:ph type="body" sz="quarter" idx="11"/>
          </p:nvPr>
        </p:nvSpPr>
        <p:spPr/>
        <p:txBody>
          <a:bodyPr>
            <a:normAutofit lnSpcReduction="10000"/>
          </a:bodyPr>
          <a:lstStyle/>
          <a:p>
            <a:r>
              <a:rPr lang="pt-BR" dirty="0"/>
              <a:t>Daniel 7:9-11 </a:t>
            </a:r>
          </a:p>
        </p:txBody>
      </p:sp>
    </p:spTree>
    <p:extLst>
      <p:ext uri="{BB962C8B-B14F-4D97-AF65-F5344CB8AC3E}">
        <p14:creationId xmlns:p14="http://schemas.microsoft.com/office/powerpoint/2010/main" val="1052885321"/>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706AF5D0-1DF6-4DA3-B390-2C7F6162E666}"/>
              </a:ext>
            </a:extLst>
          </p:cNvPr>
          <p:cNvPicPr>
            <a:picLocks noGrp="1" noChangeAspect="1"/>
          </p:cNvPicPr>
          <p:nvPr>
            <p:ph type="pic" idx="1"/>
          </p:nvPr>
        </p:nvPicPr>
        <p:blipFill>
          <a:blip r:embed="rId2"/>
          <a:srcRect l="648" r="648"/>
          <a:stretch>
            <a:fillRect/>
          </a:stretch>
        </p:blipFill>
        <p:spPr/>
      </p:pic>
      <p:sp>
        <p:nvSpPr>
          <p:cNvPr id="5" name="Espaço Reservado para Texto 4">
            <a:extLst>
              <a:ext uri="{FF2B5EF4-FFF2-40B4-BE49-F238E27FC236}">
                <a16:creationId xmlns:a16="http://schemas.microsoft.com/office/drawing/2014/main" id="{01F4A7F3-DA06-481C-8AA8-A6C85004976E}"/>
              </a:ext>
            </a:extLst>
          </p:cNvPr>
          <p:cNvSpPr>
            <a:spLocks noGrp="1"/>
          </p:cNvSpPr>
          <p:nvPr>
            <p:ph type="body" sz="half" idx="2"/>
          </p:nvPr>
        </p:nvSpPr>
        <p:spPr>
          <a:xfrm>
            <a:off x="7297918" y="0"/>
            <a:ext cx="4894082" cy="4860412"/>
          </a:xfrm>
          <a:prstGeom prst="teardrop">
            <a:avLst/>
          </a:prstGeom>
        </p:spPr>
        <p:txBody>
          <a:bodyPr>
            <a:normAutofit fontScale="62500" lnSpcReduction="20000"/>
          </a:bodyPr>
          <a:lstStyle/>
          <a:p>
            <a:r>
              <a:rPr lang="pt-BR" dirty="0"/>
              <a:t>Neste tribunal Celeste, o chifre é julgado e condenado. O juiz, o Ancião de Dias, é o próprio Deus, mas outro Ser surge na visão do tribunal.</a:t>
            </a:r>
          </a:p>
        </p:txBody>
      </p:sp>
    </p:spTree>
    <p:extLst>
      <p:ext uri="{BB962C8B-B14F-4D97-AF65-F5344CB8AC3E}">
        <p14:creationId xmlns:p14="http://schemas.microsoft.com/office/powerpoint/2010/main" val="3396178941"/>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22D72D6F-B3CA-4534-BC63-8B90E65D96D4}"/>
              </a:ext>
            </a:extLst>
          </p:cNvPr>
          <p:cNvSpPr>
            <a:spLocks noGrp="1"/>
          </p:cNvSpPr>
          <p:nvPr>
            <p:ph type="body" sz="quarter" idx="10"/>
          </p:nvPr>
        </p:nvSpPr>
        <p:spPr/>
        <p:txBody>
          <a:bodyPr>
            <a:normAutofit fontScale="70000" lnSpcReduction="20000"/>
          </a:bodyPr>
          <a:lstStyle/>
          <a:p>
            <a:r>
              <a:rPr lang="pt-BR" dirty="0"/>
              <a:t>“</a:t>
            </a:r>
            <a:r>
              <a:rPr lang="pt-BR" i="1" dirty="0"/>
              <a:t>Eu estava olhando nas minhas visões da noite, e eis que vinha nas nuvens do céu um como o filho do homem; e dirigiu-se ao ancião de dias, e o fizeram chegar até ele. E foi-lhe dado o domínio, e a honra, e o reino, para que todos os povos, nações e línguas o servissem; o seu domínio é um domínio eterno, que não passará, e o seu reino tal, que não será destruído</a:t>
            </a:r>
            <a:r>
              <a:rPr lang="pt-BR" dirty="0"/>
              <a:t>.”</a:t>
            </a:r>
          </a:p>
        </p:txBody>
      </p:sp>
      <p:sp>
        <p:nvSpPr>
          <p:cNvPr id="3" name="Espaço Reservado para Texto 2">
            <a:extLst>
              <a:ext uri="{FF2B5EF4-FFF2-40B4-BE49-F238E27FC236}">
                <a16:creationId xmlns:a16="http://schemas.microsoft.com/office/drawing/2014/main" id="{0F6D2127-489A-425B-B479-B1956DE62CA2}"/>
              </a:ext>
            </a:extLst>
          </p:cNvPr>
          <p:cNvSpPr>
            <a:spLocks noGrp="1"/>
          </p:cNvSpPr>
          <p:nvPr>
            <p:ph type="body" sz="quarter" idx="11"/>
          </p:nvPr>
        </p:nvSpPr>
        <p:spPr/>
        <p:txBody>
          <a:bodyPr>
            <a:normAutofit/>
          </a:bodyPr>
          <a:lstStyle/>
          <a:p>
            <a:r>
              <a:rPr lang="pt-BR" dirty="0"/>
              <a:t>Daniel 7:13,14</a:t>
            </a:r>
          </a:p>
        </p:txBody>
      </p:sp>
    </p:spTree>
    <p:extLst>
      <p:ext uri="{BB962C8B-B14F-4D97-AF65-F5344CB8AC3E}">
        <p14:creationId xmlns:p14="http://schemas.microsoft.com/office/powerpoint/2010/main" val="3503090023"/>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2F820042-A795-4D04-B97B-B7EBFF73232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7834" b="7834"/>
          <a:stretch>
            <a:fillRect/>
          </a:stretch>
        </p:blipFill>
        <p:spPr/>
      </p:pic>
      <p:sp>
        <p:nvSpPr>
          <p:cNvPr id="5" name="Espaço Reservado para Texto 4">
            <a:extLst>
              <a:ext uri="{FF2B5EF4-FFF2-40B4-BE49-F238E27FC236}">
                <a16:creationId xmlns:a16="http://schemas.microsoft.com/office/drawing/2014/main" id="{4049CE0D-59E8-4C11-8658-1FCA7F804CA2}"/>
              </a:ext>
            </a:extLst>
          </p:cNvPr>
          <p:cNvSpPr>
            <a:spLocks noGrp="1"/>
          </p:cNvSpPr>
          <p:nvPr>
            <p:ph type="body" sz="half" idx="2"/>
          </p:nvPr>
        </p:nvSpPr>
        <p:spPr>
          <a:xfrm>
            <a:off x="793970" y="648667"/>
            <a:ext cx="5302030" cy="5328063"/>
          </a:xfrm>
          <a:solidFill>
            <a:schemeClr val="accent5">
              <a:lumMod val="75000"/>
              <a:alpha val="69804"/>
            </a:schemeClr>
          </a:solidFill>
        </p:spPr>
        <p:txBody>
          <a:bodyPr>
            <a:normAutofit fontScale="70000" lnSpcReduction="20000"/>
          </a:bodyPr>
          <a:lstStyle/>
          <a:p>
            <a:r>
              <a:rPr lang="pt-BR" dirty="0"/>
              <a:t>O próprio Cristo, o Filho do Homem, vem diante do tribunal, ele vem defender seu povo perseguido e oprimido pelo poder do chifre pequeno. </a:t>
            </a:r>
          </a:p>
        </p:txBody>
      </p:sp>
    </p:spTree>
    <p:extLst>
      <p:ext uri="{BB962C8B-B14F-4D97-AF65-F5344CB8AC3E}">
        <p14:creationId xmlns:p14="http://schemas.microsoft.com/office/powerpoint/2010/main" val="230219132"/>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30F11729-1BDA-49D3-8EDC-B624B8C517D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2500" b="12500"/>
          <a:stretch>
            <a:fillRect/>
          </a:stretch>
        </p:blipFill>
        <p:spPr/>
      </p:pic>
      <p:sp>
        <p:nvSpPr>
          <p:cNvPr id="3" name="Espaço Reservado para Texto 2">
            <a:extLst>
              <a:ext uri="{FF2B5EF4-FFF2-40B4-BE49-F238E27FC236}">
                <a16:creationId xmlns:a16="http://schemas.microsoft.com/office/drawing/2014/main" id="{8CFF1041-D0E4-4379-84CB-66B22F32DF1D}"/>
              </a:ext>
            </a:extLst>
          </p:cNvPr>
          <p:cNvSpPr>
            <a:spLocks noGrp="1"/>
          </p:cNvSpPr>
          <p:nvPr>
            <p:ph type="body" sz="half" idx="2"/>
          </p:nvPr>
        </p:nvSpPr>
        <p:spPr>
          <a:xfrm>
            <a:off x="6320126" y="635415"/>
            <a:ext cx="4894082" cy="4860412"/>
          </a:xfrm>
          <a:solidFill>
            <a:schemeClr val="accent5">
              <a:lumMod val="75000"/>
              <a:alpha val="69804"/>
            </a:schemeClr>
          </a:solidFill>
        </p:spPr>
        <p:txBody>
          <a:bodyPr>
            <a:normAutofit fontScale="77500" lnSpcReduction="20000"/>
          </a:bodyPr>
          <a:lstStyle/>
          <a:p>
            <a:r>
              <a:rPr lang="pt-BR"/>
              <a:t>Cristo se identifica com seu povo, ele interfere pessoalmente em seu destino e defende o seu direito.</a:t>
            </a:r>
            <a:endParaRPr lang="pt-BR" dirty="0"/>
          </a:p>
        </p:txBody>
      </p:sp>
    </p:spTree>
    <p:extLst>
      <p:ext uri="{BB962C8B-B14F-4D97-AF65-F5344CB8AC3E}">
        <p14:creationId xmlns:p14="http://schemas.microsoft.com/office/powerpoint/2010/main" val="1354448866"/>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Imagem 3">
            <a:extLst>
              <a:ext uri="{FF2B5EF4-FFF2-40B4-BE49-F238E27FC236}">
                <a16:creationId xmlns:a16="http://schemas.microsoft.com/office/drawing/2014/main" id="{C5CB292E-4698-42C7-9922-222E6CB62401}"/>
              </a:ext>
            </a:extLst>
          </p:cNvPr>
          <p:cNvPicPr>
            <a:picLocks noGrp="1" noChangeAspect="1"/>
          </p:cNvPicPr>
          <p:nvPr>
            <p:ph type="pic" idx="1"/>
          </p:nvPr>
        </p:nvPicPr>
        <p:blipFill>
          <a:blip r:embed="rId2"/>
          <a:srcRect t="7813" b="7813"/>
          <a:stretch>
            <a:fillRect/>
          </a:stretch>
        </p:blipFill>
        <p:spPr/>
      </p:pic>
      <p:sp>
        <p:nvSpPr>
          <p:cNvPr id="3" name="Espaço Reservado para Texto 2">
            <a:extLst>
              <a:ext uri="{FF2B5EF4-FFF2-40B4-BE49-F238E27FC236}">
                <a16:creationId xmlns:a16="http://schemas.microsoft.com/office/drawing/2014/main" id="{3BA08524-4A12-4D1C-B81E-428D6029A66F}"/>
              </a:ext>
            </a:extLst>
          </p:cNvPr>
          <p:cNvSpPr>
            <a:spLocks noGrp="1"/>
          </p:cNvSpPr>
          <p:nvPr>
            <p:ph type="body" sz="half" idx="2"/>
          </p:nvPr>
        </p:nvSpPr>
        <p:spPr/>
        <p:txBody>
          <a:bodyPr>
            <a:normAutofit fontScale="85000" lnSpcReduction="20000"/>
          </a:bodyPr>
          <a:lstStyle/>
          <a:p>
            <a:r>
              <a:rPr lang="pt-BR" dirty="0"/>
              <a:t>Existem dois tipos básicos de profecia: a profecia clássica e a profecia apocalíptica</a:t>
            </a:r>
          </a:p>
        </p:txBody>
      </p:sp>
    </p:spTree>
    <p:extLst>
      <p:ext uri="{BB962C8B-B14F-4D97-AF65-F5344CB8AC3E}">
        <p14:creationId xmlns:p14="http://schemas.microsoft.com/office/powerpoint/2010/main" val="3344555239"/>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825D862A-BF59-4C5B-8FCC-896E944F986E}"/>
              </a:ext>
            </a:extLst>
          </p:cNvPr>
          <p:cNvSpPr>
            <a:spLocks noGrp="1"/>
          </p:cNvSpPr>
          <p:nvPr>
            <p:ph type="body" sz="quarter" idx="10"/>
          </p:nvPr>
        </p:nvSpPr>
        <p:spPr/>
        <p:txBody>
          <a:bodyPr/>
          <a:lstStyle/>
          <a:p>
            <a:r>
              <a:rPr lang="pt-BR" dirty="0"/>
              <a:t>“</a:t>
            </a:r>
            <a:r>
              <a:rPr lang="pt-BR" i="1" dirty="0"/>
              <a:t>Mas os santos do Altíssimo receberão o reino, e o possuirão para todo o sempre, e de eternidade em eternidade</a:t>
            </a:r>
            <a:r>
              <a:rPr lang="pt-BR" dirty="0"/>
              <a:t>”.</a:t>
            </a:r>
          </a:p>
        </p:txBody>
      </p:sp>
      <p:sp>
        <p:nvSpPr>
          <p:cNvPr id="5" name="Espaço Reservado para Texto 4">
            <a:extLst>
              <a:ext uri="{FF2B5EF4-FFF2-40B4-BE49-F238E27FC236}">
                <a16:creationId xmlns:a16="http://schemas.microsoft.com/office/drawing/2014/main" id="{D03669BD-0E9C-4C09-BABF-240862524C2F}"/>
              </a:ext>
            </a:extLst>
          </p:cNvPr>
          <p:cNvSpPr>
            <a:spLocks noGrp="1"/>
          </p:cNvSpPr>
          <p:nvPr>
            <p:ph type="body" sz="quarter" idx="11"/>
          </p:nvPr>
        </p:nvSpPr>
        <p:spPr>
          <a:xfrm>
            <a:off x="5101533" y="5391372"/>
            <a:ext cx="6864823" cy="511840"/>
          </a:xfrm>
        </p:spPr>
        <p:txBody>
          <a:bodyPr>
            <a:normAutofit lnSpcReduction="10000"/>
          </a:bodyPr>
          <a:lstStyle/>
          <a:p>
            <a:r>
              <a:rPr lang="pt-BR" dirty="0">
                <a:solidFill>
                  <a:schemeClr val="accent5">
                    <a:lumMod val="50000"/>
                  </a:schemeClr>
                </a:solidFill>
              </a:rPr>
              <a:t>Daniel 7:18</a:t>
            </a:r>
          </a:p>
        </p:txBody>
      </p:sp>
    </p:spTree>
    <p:extLst>
      <p:ext uri="{BB962C8B-B14F-4D97-AF65-F5344CB8AC3E}">
        <p14:creationId xmlns:p14="http://schemas.microsoft.com/office/powerpoint/2010/main" val="3617349069"/>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EE04ABD1-5F58-456E-8422-B02D04E0B37C}"/>
              </a:ext>
            </a:extLst>
          </p:cNvPr>
          <p:cNvSpPr>
            <a:spLocks noGrp="1"/>
          </p:cNvSpPr>
          <p:nvPr>
            <p:ph type="body" sz="quarter" idx="10"/>
          </p:nvPr>
        </p:nvSpPr>
        <p:spPr/>
        <p:txBody>
          <a:bodyPr>
            <a:normAutofit fontScale="92500" lnSpcReduction="20000"/>
          </a:bodyPr>
          <a:lstStyle/>
          <a:p>
            <a:r>
              <a:rPr lang="pt-BR" dirty="0"/>
              <a:t>“</a:t>
            </a:r>
            <a:r>
              <a:rPr lang="pt-BR" i="1" dirty="0"/>
              <a:t>E o reino, e o domínio, e a majestade dos reinos debaixo de todo o céu serão dados ao povo dos santos do Altíssimo; o seu reino será um reino eterno, e todos os domínios o servirão, e lhe obedecerão</a:t>
            </a:r>
            <a:r>
              <a:rPr lang="pt-BR" dirty="0"/>
              <a:t>”.</a:t>
            </a:r>
          </a:p>
        </p:txBody>
      </p:sp>
      <p:sp>
        <p:nvSpPr>
          <p:cNvPr id="3" name="Espaço Reservado para Texto 2">
            <a:extLst>
              <a:ext uri="{FF2B5EF4-FFF2-40B4-BE49-F238E27FC236}">
                <a16:creationId xmlns:a16="http://schemas.microsoft.com/office/drawing/2014/main" id="{9100AA54-0DA0-4EB0-8E1C-103E4BE914D8}"/>
              </a:ext>
            </a:extLst>
          </p:cNvPr>
          <p:cNvSpPr>
            <a:spLocks noGrp="1"/>
          </p:cNvSpPr>
          <p:nvPr>
            <p:ph type="body" sz="quarter" idx="11"/>
          </p:nvPr>
        </p:nvSpPr>
        <p:spPr/>
        <p:txBody>
          <a:bodyPr>
            <a:normAutofit/>
          </a:bodyPr>
          <a:lstStyle/>
          <a:p>
            <a:r>
              <a:rPr lang="pt-BR" dirty="0"/>
              <a:t>Daniel 7:27</a:t>
            </a:r>
          </a:p>
        </p:txBody>
      </p:sp>
    </p:spTree>
    <p:extLst>
      <p:ext uri="{BB962C8B-B14F-4D97-AF65-F5344CB8AC3E}">
        <p14:creationId xmlns:p14="http://schemas.microsoft.com/office/powerpoint/2010/main" val="1609181083"/>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1474430-A0CE-4EDF-B927-670CA3A3DD66}"/>
              </a:ext>
            </a:extLst>
          </p:cNvPr>
          <p:cNvSpPr>
            <a:spLocks noGrp="1"/>
          </p:cNvSpPr>
          <p:nvPr>
            <p:ph type="title"/>
          </p:nvPr>
        </p:nvSpPr>
        <p:spPr/>
        <p:txBody>
          <a:bodyPr/>
          <a:lstStyle/>
          <a:p>
            <a:r>
              <a:rPr lang="pt-BR" dirty="0"/>
              <a:t>Conclusão</a:t>
            </a:r>
          </a:p>
        </p:txBody>
      </p:sp>
    </p:spTree>
    <p:extLst>
      <p:ext uri="{BB962C8B-B14F-4D97-AF65-F5344CB8AC3E}">
        <p14:creationId xmlns:p14="http://schemas.microsoft.com/office/powerpoint/2010/main" val="739939256"/>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ço Reservado para Imagem 7">
            <a:extLst>
              <a:ext uri="{FF2B5EF4-FFF2-40B4-BE49-F238E27FC236}">
                <a16:creationId xmlns:a16="http://schemas.microsoft.com/office/drawing/2014/main" id="{1B65E0BE-C2B6-4CFA-B4EA-E430E5EE7648}"/>
              </a:ext>
            </a:extLst>
          </p:cNvPr>
          <p:cNvPicPr>
            <a:picLocks noGrp="1" noChangeAspect="1"/>
          </p:cNvPicPr>
          <p:nvPr>
            <p:ph type="pic" idx="1"/>
          </p:nvPr>
        </p:nvPicPr>
        <p:blipFill>
          <a:blip r:embed="rId3"/>
          <a:srcRect t="276" b="276"/>
          <a:stretch>
            <a:fillRect/>
          </a:stretch>
        </p:blipFill>
        <p:spPr/>
      </p:pic>
      <p:sp>
        <p:nvSpPr>
          <p:cNvPr id="4" name="Espaço Reservado para Texto 3">
            <a:extLst>
              <a:ext uri="{FF2B5EF4-FFF2-40B4-BE49-F238E27FC236}">
                <a16:creationId xmlns:a16="http://schemas.microsoft.com/office/drawing/2014/main" id="{FCE5996B-6AB5-4825-89E6-029FB64494A8}"/>
              </a:ext>
            </a:extLst>
          </p:cNvPr>
          <p:cNvSpPr>
            <a:spLocks noGrp="1"/>
          </p:cNvSpPr>
          <p:nvPr>
            <p:ph type="body" sz="half" idx="2"/>
          </p:nvPr>
        </p:nvSpPr>
        <p:spPr>
          <a:xfrm>
            <a:off x="356648" y="1549815"/>
            <a:ext cx="4877961" cy="3790811"/>
          </a:xfrm>
          <a:prstGeom prst="round2DiagRect">
            <a:avLst/>
          </a:prstGeom>
          <a:solidFill>
            <a:srgbClr val="00B0F0">
              <a:alpha val="69804"/>
            </a:srgbClr>
          </a:solidFill>
        </p:spPr>
        <p:txBody>
          <a:bodyPr>
            <a:normAutofit/>
          </a:bodyPr>
          <a:lstStyle/>
          <a:p>
            <a:r>
              <a:rPr lang="pt-BR" dirty="0"/>
              <a:t>Deus sempre vê o sofrimento de seu povo. </a:t>
            </a:r>
          </a:p>
        </p:txBody>
      </p:sp>
    </p:spTree>
    <p:extLst>
      <p:ext uri="{BB962C8B-B14F-4D97-AF65-F5344CB8AC3E}">
        <p14:creationId xmlns:p14="http://schemas.microsoft.com/office/powerpoint/2010/main" val="1425118735"/>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Imagem 3">
            <a:extLst>
              <a:ext uri="{FF2B5EF4-FFF2-40B4-BE49-F238E27FC236}">
                <a16:creationId xmlns:a16="http://schemas.microsoft.com/office/drawing/2014/main" id="{A14F6DDB-AE46-4F97-818C-91BA842BF4F6}"/>
              </a:ext>
            </a:extLst>
          </p:cNvPr>
          <p:cNvPicPr>
            <a:picLocks noGrp="1" noChangeAspect="1"/>
          </p:cNvPicPr>
          <p:nvPr>
            <p:ph type="pic" idx="1"/>
          </p:nvPr>
        </p:nvPicPr>
        <p:blipFill>
          <a:blip r:embed="rId3"/>
          <a:srcRect t="6869" b="6869"/>
          <a:stretch>
            <a:fillRect/>
          </a:stretch>
        </p:blipFill>
        <p:spPr/>
      </p:pic>
      <p:sp>
        <p:nvSpPr>
          <p:cNvPr id="3" name="Espaço Reservado para Texto 2">
            <a:extLst>
              <a:ext uri="{FF2B5EF4-FFF2-40B4-BE49-F238E27FC236}">
                <a16:creationId xmlns:a16="http://schemas.microsoft.com/office/drawing/2014/main" id="{2856BD2E-7AC6-44D7-B475-320E6364A3A5}"/>
              </a:ext>
            </a:extLst>
          </p:cNvPr>
          <p:cNvSpPr>
            <a:spLocks noGrp="1"/>
          </p:cNvSpPr>
          <p:nvPr>
            <p:ph type="body" sz="half" idx="2"/>
          </p:nvPr>
        </p:nvSpPr>
        <p:spPr>
          <a:solidFill>
            <a:srgbClr val="7030A0">
              <a:alpha val="69804"/>
            </a:srgbClr>
          </a:solidFill>
        </p:spPr>
        <p:txBody>
          <a:bodyPr>
            <a:normAutofit fontScale="85000" lnSpcReduction="20000"/>
          </a:bodyPr>
          <a:lstStyle/>
          <a:p>
            <a:r>
              <a:rPr lang="pt-BR" dirty="0"/>
              <a:t>Deus vê também o seu sofrimento pessoal, ele conhece as suas lutas.</a:t>
            </a:r>
          </a:p>
        </p:txBody>
      </p:sp>
    </p:spTree>
    <p:extLst>
      <p:ext uri="{BB962C8B-B14F-4D97-AF65-F5344CB8AC3E}">
        <p14:creationId xmlns:p14="http://schemas.microsoft.com/office/powerpoint/2010/main" val="631998464"/>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806ACB2C-D861-4519-A4B8-8AFD9293F7E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7856" b="7856"/>
          <a:stretch>
            <a:fillRect/>
          </a:stretch>
        </p:blipFill>
        <p:spPr/>
      </p:pic>
      <p:sp>
        <p:nvSpPr>
          <p:cNvPr id="3" name="Espaço Reservado para Texto 2">
            <a:extLst>
              <a:ext uri="{FF2B5EF4-FFF2-40B4-BE49-F238E27FC236}">
                <a16:creationId xmlns:a16="http://schemas.microsoft.com/office/drawing/2014/main" id="{464F84E3-88EE-488B-AE45-9FD257B74510}"/>
              </a:ext>
            </a:extLst>
          </p:cNvPr>
          <p:cNvSpPr>
            <a:spLocks noGrp="1"/>
          </p:cNvSpPr>
          <p:nvPr>
            <p:ph type="body" sz="half" idx="2"/>
          </p:nvPr>
        </p:nvSpPr>
        <p:spPr>
          <a:xfrm>
            <a:off x="144613" y="489641"/>
            <a:ext cx="4894082" cy="4860412"/>
          </a:xfrm>
        </p:spPr>
        <p:txBody>
          <a:bodyPr>
            <a:normAutofit fontScale="62500" lnSpcReduction="20000"/>
          </a:bodyPr>
          <a:lstStyle/>
          <a:p>
            <a:r>
              <a:rPr lang="pt-BR" dirty="0"/>
              <a:t>Que maravilhoso saber que Deus está no comando da história e julgará o mundo concedendo a vitória eterna ao povo de Deus fiel à Sua Palavra. </a:t>
            </a:r>
          </a:p>
        </p:txBody>
      </p:sp>
    </p:spTree>
    <p:extLst>
      <p:ext uri="{BB962C8B-B14F-4D97-AF65-F5344CB8AC3E}">
        <p14:creationId xmlns:p14="http://schemas.microsoft.com/office/powerpoint/2010/main" val="2962256624"/>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D93DBBFF-8B7F-4E84-8101-8BC8849C11C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7833" b="7833"/>
          <a:stretch>
            <a:fillRect/>
          </a:stretch>
        </p:blipFill>
        <p:spPr/>
      </p:pic>
      <p:sp>
        <p:nvSpPr>
          <p:cNvPr id="3" name="Espaço Reservado para Texto 2">
            <a:extLst>
              <a:ext uri="{FF2B5EF4-FFF2-40B4-BE49-F238E27FC236}">
                <a16:creationId xmlns:a16="http://schemas.microsoft.com/office/drawing/2014/main" id="{365FA5EF-2246-46A8-8935-B0D059C331CE}"/>
              </a:ext>
            </a:extLst>
          </p:cNvPr>
          <p:cNvSpPr>
            <a:spLocks noGrp="1"/>
          </p:cNvSpPr>
          <p:nvPr>
            <p:ph type="body" sz="half" idx="2"/>
          </p:nvPr>
        </p:nvSpPr>
        <p:spPr/>
        <p:txBody>
          <a:bodyPr>
            <a:normAutofit fontScale="62500" lnSpcReduction="20000"/>
          </a:bodyPr>
          <a:lstStyle/>
          <a:p>
            <a:r>
              <a:rPr lang="pt-BR" dirty="0"/>
              <a:t>Com essa certeza podemos confiar no Amor de Deus e que em breve Jesus voltará para inaugurar Seu reino que durará por toda eternidade.</a:t>
            </a:r>
          </a:p>
        </p:txBody>
      </p:sp>
    </p:spTree>
    <p:extLst>
      <p:ext uri="{BB962C8B-B14F-4D97-AF65-F5344CB8AC3E}">
        <p14:creationId xmlns:p14="http://schemas.microsoft.com/office/powerpoint/2010/main" val="2408949793"/>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974007"/>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5DC33ED2-1A7A-42CE-B2D4-29EC0750AE84}"/>
              </a:ext>
            </a:extLst>
          </p:cNvPr>
          <p:cNvPicPr>
            <a:picLocks noGrp="1" noChangeAspect="1"/>
          </p:cNvPicPr>
          <p:nvPr>
            <p:ph type="pic" idx="1"/>
          </p:nvPr>
        </p:nvPicPr>
        <p:blipFill>
          <a:blip r:embed="rId3"/>
          <a:srcRect t="12500" b="12500"/>
          <a:stretch>
            <a:fillRect/>
          </a:stretch>
        </p:blipFill>
        <p:spPr/>
      </p:pic>
      <p:sp>
        <p:nvSpPr>
          <p:cNvPr id="3" name="Espaço Reservado para Texto 2">
            <a:extLst>
              <a:ext uri="{FF2B5EF4-FFF2-40B4-BE49-F238E27FC236}">
                <a16:creationId xmlns:a16="http://schemas.microsoft.com/office/drawing/2014/main" id="{DBCC4CA6-AEF2-4E0E-8964-B4029CA67B63}"/>
              </a:ext>
            </a:extLst>
          </p:cNvPr>
          <p:cNvSpPr>
            <a:spLocks noGrp="1"/>
          </p:cNvSpPr>
          <p:nvPr>
            <p:ph type="body" sz="half" idx="2"/>
          </p:nvPr>
        </p:nvSpPr>
        <p:spPr>
          <a:xfrm>
            <a:off x="6744196" y="998793"/>
            <a:ext cx="4894082" cy="4860412"/>
          </a:xfrm>
          <a:solidFill>
            <a:schemeClr val="accent5">
              <a:lumMod val="75000"/>
              <a:alpha val="69804"/>
            </a:schemeClr>
          </a:solidFill>
        </p:spPr>
        <p:txBody>
          <a:bodyPr>
            <a:normAutofit fontScale="55000" lnSpcReduction="20000"/>
          </a:bodyPr>
          <a:lstStyle/>
          <a:p>
            <a:r>
              <a:rPr lang="pt-BR" dirty="0"/>
              <a:t>A profecia clássica tem como características: previsão dada para períodos de tempo próximos, em geral curtos e existe uma condição para que ela se cumpra.</a:t>
            </a:r>
          </a:p>
        </p:txBody>
      </p:sp>
    </p:spTree>
    <p:extLst>
      <p:ext uri="{BB962C8B-B14F-4D97-AF65-F5344CB8AC3E}">
        <p14:creationId xmlns:p14="http://schemas.microsoft.com/office/powerpoint/2010/main" val="4160954825"/>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76AD1893-6083-4F4C-B038-48323467A483}"/>
              </a:ext>
            </a:extLst>
          </p:cNvPr>
          <p:cNvPicPr>
            <a:picLocks noGrp="1" noChangeAspect="1"/>
          </p:cNvPicPr>
          <p:nvPr>
            <p:ph type="pic" idx="1"/>
          </p:nvPr>
        </p:nvPicPr>
        <p:blipFill>
          <a:blip r:embed="rId2"/>
          <a:srcRect t="5000" b="5000"/>
          <a:stretch>
            <a:fillRect/>
          </a:stretch>
        </p:blipFill>
        <p:spPr/>
      </p:pic>
      <p:sp>
        <p:nvSpPr>
          <p:cNvPr id="3" name="Espaço Reservado para Texto 2">
            <a:extLst>
              <a:ext uri="{FF2B5EF4-FFF2-40B4-BE49-F238E27FC236}">
                <a16:creationId xmlns:a16="http://schemas.microsoft.com/office/drawing/2014/main" id="{4EE30101-8818-408B-AB5F-347F720DF905}"/>
              </a:ext>
            </a:extLst>
          </p:cNvPr>
          <p:cNvSpPr>
            <a:spLocks noGrp="1"/>
          </p:cNvSpPr>
          <p:nvPr>
            <p:ph type="body" sz="half" idx="2"/>
          </p:nvPr>
        </p:nvSpPr>
        <p:spPr>
          <a:xfrm>
            <a:off x="197622" y="998793"/>
            <a:ext cx="4894082" cy="4860412"/>
          </a:xfrm>
        </p:spPr>
        <p:txBody>
          <a:bodyPr>
            <a:normAutofit fontScale="62500" lnSpcReduction="20000"/>
          </a:bodyPr>
          <a:lstStyle/>
          <a:p>
            <a:r>
              <a:rPr lang="pt-BR" dirty="0"/>
              <a:t>A profecia apocalíptica é o oposto. Nela a previsão é “</a:t>
            </a:r>
            <a:r>
              <a:rPr lang="pt-BR" i="1" dirty="0"/>
              <a:t>para tempos muito distantes</a:t>
            </a:r>
            <a:r>
              <a:rPr lang="pt-BR" dirty="0"/>
              <a:t>”, que iam muito além da vida do profeta. </a:t>
            </a:r>
          </a:p>
        </p:txBody>
      </p:sp>
    </p:spTree>
    <p:extLst>
      <p:ext uri="{BB962C8B-B14F-4D97-AF65-F5344CB8AC3E}">
        <p14:creationId xmlns:p14="http://schemas.microsoft.com/office/powerpoint/2010/main" val="2593719693"/>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Imagem 3">
            <a:extLst>
              <a:ext uri="{FF2B5EF4-FFF2-40B4-BE49-F238E27FC236}">
                <a16:creationId xmlns:a16="http://schemas.microsoft.com/office/drawing/2014/main" id="{D3AB0701-FD87-4CD1-B398-616EECFBEF0E}"/>
              </a:ext>
            </a:extLst>
          </p:cNvPr>
          <p:cNvPicPr>
            <a:picLocks noGrp="1" noChangeAspect="1"/>
          </p:cNvPicPr>
          <p:nvPr>
            <p:ph type="pic" idx="1"/>
          </p:nvPr>
        </p:nvPicPr>
        <p:blipFill>
          <a:blip r:embed="rId2"/>
          <a:srcRect t="12500" b="12500"/>
          <a:stretch>
            <a:fillRect/>
          </a:stretch>
        </p:blipFill>
        <p:spPr/>
      </p:pic>
      <p:sp>
        <p:nvSpPr>
          <p:cNvPr id="3" name="Espaço Reservado para Texto 2">
            <a:extLst>
              <a:ext uri="{FF2B5EF4-FFF2-40B4-BE49-F238E27FC236}">
                <a16:creationId xmlns:a16="http://schemas.microsoft.com/office/drawing/2014/main" id="{CB8BA600-F589-44C9-9940-2F70B1989404}"/>
              </a:ext>
            </a:extLst>
          </p:cNvPr>
          <p:cNvSpPr>
            <a:spLocks noGrp="1"/>
          </p:cNvSpPr>
          <p:nvPr>
            <p:ph type="body" sz="half" idx="2"/>
          </p:nvPr>
        </p:nvSpPr>
        <p:spPr>
          <a:xfrm>
            <a:off x="6346630" y="998793"/>
            <a:ext cx="4894082" cy="4860412"/>
          </a:xfrm>
        </p:spPr>
        <p:txBody>
          <a:bodyPr>
            <a:normAutofit fontScale="62500" lnSpcReduction="20000"/>
          </a:bodyPr>
          <a:lstStyle/>
          <a:p>
            <a:r>
              <a:rPr lang="pt-BR" dirty="0"/>
              <a:t>Deus simplesmente previu, estabeleceu e ela vai se cumprir independente das ações que as pessoas possam tomar.</a:t>
            </a:r>
          </a:p>
        </p:txBody>
      </p:sp>
    </p:spTree>
    <p:extLst>
      <p:ext uri="{BB962C8B-B14F-4D97-AF65-F5344CB8AC3E}">
        <p14:creationId xmlns:p14="http://schemas.microsoft.com/office/powerpoint/2010/main" val="722131478"/>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8FA01869-D7B6-45BD-B2B2-857085815E84}"/>
              </a:ext>
            </a:extLst>
          </p:cNvPr>
          <p:cNvSpPr>
            <a:spLocks noGrp="1"/>
          </p:cNvSpPr>
          <p:nvPr>
            <p:ph type="body" sz="half" idx="2"/>
          </p:nvPr>
        </p:nvSpPr>
        <p:spPr/>
        <p:txBody>
          <a:bodyPr>
            <a:normAutofit fontScale="85000" lnSpcReduction="20000"/>
          </a:bodyPr>
          <a:lstStyle/>
          <a:p>
            <a:r>
              <a:rPr lang="pt-BR" dirty="0"/>
              <a:t>ela abrange todo o tempo, desde o profeta até a intervenção divina na história.</a:t>
            </a:r>
          </a:p>
        </p:txBody>
      </p:sp>
      <p:pic>
        <p:nvPicPr>
          <p:cNvPr id="16" name="Espaço Reservado para Imagem 15">
            <a:extLst>
              <a:ext uri="{FF2B5EF4-FFF2-40B4-BE49-F238E27FC236}">
                <a16:creationId xmlns:a16="http://schemas.microsoft.com/office/drawing/2014/main" id="{3D9755F0-215F-43B8-9C43-DA559410006A}"/>
              </a:ext>
            </a:extLst>
          </p:cNvPr>
          <p:cNvPicPr>
            <a:picLocks noGrp="1" noChangeAspect="1"/>
          </p:cNvPicPr>
          <p:nvPr>
            <p:ph type="pic" idx="1"/>
          </p:nvPr>
        </p:nvPicPr>
        <p:blipFill>
          <a:blip r:embed="rId2"/>
          <a:srcRect t="11373" b="11373"/>
          <a:stretch>
            <a:fillRect/>
          </a:stretch>
        </p:blipFill>
        <p:spPr/>
      </p:pic>
    </p:spTree>
    <p:extLst>
      <p:ext uri="{BB962C8B-B14F-4D97-AF65-F5344CB8AC3E}">
        <p14:creationId xmlns:p14="http://schemas.microsoft.com/office/powerpoint/2010/main" val="3245715731"/>
      </p:ext>
    </p:extLst>
  </p:cSld>
  <p:clrMapOvr>
    <a:masterClrMapping/>
  </p:clrMapOvr>
  <mc:AlternateContent xmlns:mc="http://schemas.openxmlformats.org/markup-compatibility/2006">
    <mc:Choice xmlns:p14="http://schemas.microsoft.com/office/powerpoint/2010/main" Requires="p14">
      <p:transition>
        <p14:flythrough/>
      </p:transition>
    </mc:Choice>
    <mc:Fallback>
      <p:transition>
        <p:fade/>
      </p:transition>
    </mc:Fallback>
  </mc:AlternateContent>
</p:sld>
</file>

<file path=ppt/theme/theme1.xml><?xml version="1.0" encoding="utf-8"?>
<a:theme xmlns:a="http://schemas.openxmlformats.org/drawingml/2006/main" name="DES">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 id="{4B4A0F73-2D30-4E8B-AAB8-10A98232D687}" vid="{624404BB-D316-479F-BA1D-1B36C6E944FC}"/>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7">
    <wetp:webextensionref xmlns:r="http://schemas.openxmlformats.org/officeDocument/2006/relationships" r:id="rId1"/>
  </wetp:taskpane>
  <wetp:taskpane dockstate="right" visibility="0" width="525" row="4">
    <wetp:webextensionref xmlns:r="http://schemas.openxmlformats.org/officeDocument/2006/relationships" r:id="rId2"/>
  </wetp:taskpane>
  <wetp:taskpane dockstate="right" visibility="0" width="525" row="6">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01EC093D-F0F2-49AB-BBC8-006AFDD20272}">
  <we:reference id="wa104178141" version="3.1.2.16" store="pt-BR" storeType="OMEX"/>
  <we:alternateReferences>
    <we:reference id="wa104178141" version="3.1.2.16"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D31BE46F-EE5C-43F2-8B92-FED5BAF668F9}">
  <we:reference id="wa104381335" version="1.0.0.1" store="en-US" storeType="OMEX"/>
  <we:alternateReferences>
    <we:reference id="wa104381335" version="1.0.0.1" store="wa104381335"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C8B8B6E0-0E85-4C2E-B548-BAA9CB6FA0BC}">
  <we:reference id="wa104380602" version="2.0.1.5" store="pt-BR" storeType="OMEX"/>
  <we:alternateReferences>
    <we:reference id="wa104380602" version="2.0.1.5" store="WA104380602"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DES</Template>
  <TotalTime>6845</TotalTime>
  <Words>2715</Words>
  <Application>Microsoft Office PowerPoint</Application>
  <PresentationFormat>Widescreen</PresentationFormat>
  <Paragraphs>131</Paragraphs>
  <Slides>57</Slides>
  <Notes>28</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57</vt:i4>
      </vt:variant>
    </vt:vector>
  </HeadingPairs>
  <TitlesOfParts>
    <vt:vector size="61" baseType="lpstr">
      <vt:lpstr>Calibri</vt:lpstr>
      <vt:lpstr>Century Gothic</vt:lpstr>
      <vt:lpstr>Arial</vt:lpstr>
      <vt:lpstr>DES</vt:lpstr>
      <vt:lpstr>Apresentação do PowerPoint</vt:lpstr>
      <vt:lpstr>Apresentação do PowerPoint</vt:lpstr>
      <vt:lpstr>Introdução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I. A Visão dos Quatro Animais. (Daniel 7:1-6)</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II. O Quarto animal e o chifre pequeno. (Daniel 7:7-8)</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III. O julgamento final.  (Daniel 2:31-47)</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Conclusão</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DOMINGOS ESPECIAIS 2018</dc:subject>
  <dc:creator>Pr. MARCELO AUGUSTO DE CARVALHO</dc:creator>
  <cp:keywords>www.4tons.com.br</cp:keywords>
  <dc:description>COMÉRCIO PROIBIDO. USO PESSOAL</dc:description>
  <cp:lastModifiedBy>marcos aurelio gularte de castro</cp:lastModifiedBy>
  <cp:revision>238</cp:revision>
  <dcterms:created xsi:type="dcterms:W3CDTF">2018-03-06T19:09:33Z</dcterms:created>
  <dcterms:modified xsi:type="dcterms:W3CDTF">2018-03-25T02:49:19Z</dcterms:modified>
  <cp:category>SM-EVANGELISMO</cp:category>
</cp:coreProperties>
</file>