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7" r:id="rId1"/>
  </p:sldMasterIdLst>
  <p:notesMasterIdLst>
    <p:notesMasterId r:id="rId56"/>
  </p:notesMasterIdLst>
  <p:sldIdLst>
    <p:sldId id="256" r:id="rId2"/>
    <p:sldId id="257" r:id="rId3"/>
    <p:sldId id="258" r:id="rId4"/>
    <p:sldId id="298" r:id="rId5"/>
    <p:sldId id="300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3" r:id="rId27"/>
    <p:sldId id="322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297" r:id="rId55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E1010"/>
    <a:srgbClr val="4BACC6"/>
    <a:srgbClr val="215968"/>
    <a:srgbClr val="9A0000"/>
    <a:srgbClr val="D66100"/>
    <a:srgbClr val="FF6600"/>
    <a:srgbClr val="033F5D"/>
    <a:srgbClr val="C0504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5" autoAdjust="0"/>
    <p:restoredTop sz="71713" autoAdjust="0"/>
  </p:normalViewPr>
  <p:slideViewPr>
    <p:cSldViewPr snapToGrid="0">
      <p:cViewPr>
        <p:scale>
          <a:sx n="36" d="100"/>
          <a:sy n="36" d="100"/>
        </p:scale>
        <p:origin x="980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24/03/2018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413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 representaria que o chifre pequeno sai de um dos quatro reinos que surgiram do império grego. O texto original hebraico, no entanto, não contém a palavra chifre, diz apenas “de um deles”. Outras versões como a Almeida Fiel e a Nova Versão Internacional traduzem apenas “de um deles” sendo assim mais fiéis ao texto original.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46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056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não de outro chifre. Para identificarmos de que ponto cardeal o chifre provém, precisamos analisar para onde ele avança. O texto afirma que o chifre cresce para o oriente (leste), o sul e a terra gloriosa. A palavra gloriosa em hebraico é 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tseby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bastante semelhante a palavra norte, 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tsafon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Talvez o profeta estivesse fazendo um trocadilho ou usando uma linguagem antiga para se referir ao Norte.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49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Nesta compreensão também mantemos a coerência com as outras visões de Daniel e sua interpretação na sequência dos grandes impérios mundiais. Há dois momentos de Roma descritos nos versículos 9 e 10. Em um primeiro momento Roma se estende sobre o mundo de forma horizontal, conquistando outras nações e territórios. Mas no versículo 10 ela passa a crescer em um sentido vertical, lutando agora contra Deus e Seu povo.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347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caso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refere-se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apenas aos batalhões terrestres dos santos, pela interpretação que faz o anjo: “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Mas, no fim do reinado deles, quando os transgressores tiverem chegado ao cúmulo</a:t>
            </a:r>
            <a:r>
              <a:rPr lang="pt-BR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levantar-se-á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rei, feroz de semblante e que entende enigmas..., e destruirá os poderosos e o povo santo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Dan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8.23-24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Ou seja: "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exército do céu..., E as estrelas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do vers.10 são interpretadas pelo anjo como o "povo santo".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243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0740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538 o bispo de Roma ocupou o trono de Roma, anteriormente ocupado pelo Césares no século IV; a Igreja adotou o sobrenome "Romana" e o papado foi instituído pela autoridade de Constantino; a Igreja preservou o direito romano e a língua romana (latim). A crueldade do Império também continuou na Idade Média, através da "Santa Inquisição"; deuses romanos eram mantidos no cristianismo paganizado como santos e na própria Sé Romana há imagens de deuses romanos a quem foram dados posteriormente nomes de apóstolos.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607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o exército das estrelas é o povo de Deus na terra, o Príncipe do Exército é o próprio Jesus Cristo. O mesmo que apareceu a Josué e ajudou seu povo a conquistar Canaã.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195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528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vemos mais uma vez é que em suas ações o chifre pequeno mais uma vez se enquadra com as características da Igreja da Idade Média. Poderosa e que se impunha aos homens poderosos da época usava de todos os artifícios para manter seu poder e autoridade. Perseguia em nome de Deus e mandava torturar e matar a todos os que discordavam de sua posição oficial.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24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isto é, elas repetem o seu significado embora utilizem símbolos diferentes.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capítulo 8 de Daniel está visceralmente ligado ao capítulo 7, e o 7 ligado ao capítulo 2. Há muitas semelhanças entre o 7 e o 8.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850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/>
              <a:t>a</a:t>
            </a:r>
            <a:r>
              <a:rPr lang="pt-BR" dirty="0"/>
              <a:t>pontado pelos seus próprios cardeais como “o escravo de todos os vícios”.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chegou ao trono vaticano após matar seu antecessor, Leão V. Teve como amantes a esposa do senador e chefe militar de Roma,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Teofilacto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I, e também sua filha, uma prostituta adolescente chamada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Marozia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quem gerou um filho legítimo: ninguém menos que o seu sucessor, João XI. Começava assim o período papal conhecido na História como “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pornocracia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039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 historiadores, como Chamberlain, este papa praticou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(venda de favores e objetos religiosos) e o nepotismo (preferência para a concessão de cargos aos familiares dentro da instituição). Outro historiador, Durant, assegura que Bonifácio praticou bruxaria, chamou Jesus Cristo de “hipócrita”, disse ser ateu, negou a vida futura e foi um pervertido pedófilo. O próprio Dante reservou a ele um lugar no inferno da Divina Comédia (Canto XIX), sem mesmo ele ter morrido.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7570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7324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inimigo de Deus e seu povo, chamado Chifre Pequenos, e seremos destruídos por ele.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617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45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75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917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Especificamente eram animais utilizados em uma das mais sagradas festividades israelitas, o chamado 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Yom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Kippur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ou Dia da Expiação, descrito em Levítico 16 onde eram sacrificados tanto um carneiro como um bode. Há uma motivação bem clara para ser assim. O foco deste capítulo está no santuário, seus ritos e seus participantes. Desde o começo Deus mostra qual é a ênfase.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6566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951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 visão Deus ignora a Babilônia e inicia a visão já com 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Medo-Pérsia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 isto Daniel se vê junto a capital do 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império Medo-Persa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Susã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Carneiro avança para o Oeste, o Norte e o Sul, logo, ele provém do Leste. O 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império Medo-Persa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 o que tinha sua sede mais ao oriente dos quatro retratados em Daniel. Há uma explicação lógica para os chifres. Um é maior do que o outro, os Persas eram maiores que os Medos, e a afirmação “o maior surgiu por último”, é uma descrição histórica destes povos. Os medos já eram fortes muitos séculos antes de os persas se tornarem um forte povo. Mas os persas os superaram 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tornaram-se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predominantes na região e em sua aliança com os medos.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022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vem do ocidente sem tocar o chão. Isto indica rapidez, a mesma rapidez que também é simbolizada no leopardo de quatro asas do capítulo 7. Estes dois animais representam o mesmo império, o da Grécia. A Grécia superou 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Medo-Pérsia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331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tornou-se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grande potência mundial.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431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dez anos Alexandre fez conquistas desde o Mar Egeu até as montanhas da Índia. Não pode, no entanto, governar o vasto império conquistado. Na celebração de vitória ele morreu e, depois de alguma disputa, seu legado foi divido entre seus quatro generais,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Lisímaco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Cassandro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Ptolomeu e Seleuco que são simbolizados pelos quatro chifres que subiram quando o grande chifre foi quebrado.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35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C45B783B-74C4-4A13-BBE0-B5D5C16A0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7C254E-5D5A-4927-8FFD-9E6E2C7B98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52274" y="2825674"/>
            <a:ext cx="6487451" cy="924340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anchor="ctr">
            <a:noAutofit/>
          </a:bodyPr>
          <a:lstStyle>
            <a:lvl1pPr marL="0" indent="0" algn="ctr">
              <a:buNone/>
              <a:defRPr sz="6000" i="1" cap="none" baseline="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Capítulo</a:t>
            </a:r>
          </a:p>
        </p:txBody>
      </p:sp>
    </p:spTree>
    <p:extLst>
      <p:ext uri="{BB962C8B-B14F-4D97-AF65-F5344CB8AC3E}">
        <p14:creationId xmlns:p14="http://schemas.microsoft.com/office/powerpoint/2010/main" val="405692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38367" y="245611"/>
            <a:ext cx="7662398" cy="628716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327" y="5043198"/>
            <a:ext cx="2733774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8A03B50A-0BAE-42D8-B640-7CD0A412F3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920" y="1216707"/>
            <a:ext cx="3600450" cy="3581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03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7467600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9900" y="6018661"/>
            <a:ext cx="7556500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5209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4120577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8852" y="551350"/>
            <a:ext cx="7029739" cy="125204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8852" y="2304100"/>
            <a:ext cx="7029739" cy="4002550"/>
          </a:xfrm>
        </p:spPr>
        <p:txBody>
          <a:bodyPr anchor="ctr">
            <a:normAutofit/>
          </a:bodyPr>
          <a:lstStyle>
            <a:lvl1pPr marL="571500" indent="-571500" algn="l">
              <a:buFont typeface="Arial" panose="020B0604020202020204" pitchFamily="34" charset="0"/>
              <a:buChar char="•"/>
              <a:defRPr sz="4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0744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067301"/>
            <a:ext cx="12191999" cy="133350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70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067301"/>
            <a:ext cx="12191999" cy="1333500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0" cap="none" baseline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833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648" y="1549815"/>
            <a:ext cx="4894082" cy="4860412"/>
          </a:xfrm>
          <a:prstGeom prst="ellipse">
            <a:avLst/>
          </a:prstGeom>
          <a:solidFill>
            <a:srgbClr val="D66100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919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95969" y="2257349"/>
            <a:ext cx="4211732" cy="3956201"/>
          </a:xfrm>
          <a:prstGeom prst="ellipse">
            <a:avLst/>
          </a:prstGeom>
          <a:solidFill>
            <a:srgbClr val="CE1010">
              <a:alpha val="80000"/>
            </a:srgbClr>
          </a:solidFill>
          <a:ln w="571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90200" y="0"/>
            <a:ext cx="1736893" cy="1612900"/>
          </a:xfrm>
          <a:custGeom>
            <a:avLst/>
            <a:gdLst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2120900 h 2120900"/>
              <a:gd name="connsiteX4" fmla="*/ 0 w 2006600"/>
              <a:gd name="connsiteY4" fmla="*/ 0 h 2120900"/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2120900 h 2120900"/>
              <a:gd name="connsiteX4" fmla="*/ 0 w 2006600"/>
              <a:gd name="connsiteY4" fmla="*/ 0 h 2120900"/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0 h 2120900"/>
              <a:gd name="connsiteX0" fmla="*/ 0 w 2006600"/>
              <a:gd name="connsiteY0" fmla="*/ 0 h 1743828"/>
              <a:gd name="connsiteX1" fmla="*/ 2006600 w 2006600"/>
              <a:gd name="connsiteY1" fmla="*/ 0 h 1743828"/>
              <a:gd name="connsiteX2" fmla="*/ 1987746 w 2006600"/>
              <a:gd name="connsiteY2" fmla="*/ 1743828 h 1743828"/>
              <a:gd name="connsiteX3" fmla="*/ 0 w 2006600"/>
              <a:gd name="connsiteY3" fmla="*/ 0 h 1743828"/>
              <a:gd name="connsiteX0" fmla="*/ 0 w 2048724"/>
              <a:gd name="connsiteY0" fmla="*/ 0 h 1715702"/>
              <a:gd name="connsiteX1" fmla="*/ 2006600 w 2048724"/>
              <a:gd name="connsiteY1" fmla="*/ 0 h 1715702"/>
              <a:gd name="connsiteX2" fmla="*/ 2048724 w 2048724"/>
              <a:gd name="connsiteY2" fmla="*/ 1715702 h 1715702"/>
              <a:gd name="connsiteX3" fmla="*/ 0 w 2048724"/>
              <a:gd name="connsiteY3" fmla="*/ 0 h 171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8724" h="1715702">
                <a:moveTo>
                  <a:pt x="0" y="0"/>
                </a:moveTo>
                <a:lnTo>
                  <a:pt x="2006600" y="0"/>
                </a:lnTo>
                <a:lnTo>
                  <a:pt x="2048724" y="1715702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rIns="216000">
            <a:normAutofit/>
          </a:bodyPr>
          <a:lstStyle>
            <a:lvl1pPr marL="0" indent="0" algn="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3339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717" y="405794"/>
            <a:ext cx="10604566" cy="82356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 i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211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Em branc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0715" y="174492"/>
            <a:ext cx="6755641" cy="52021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1533" y="5403712"/>
            <a:ext cx="6864823" cy="5118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28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24/03/2018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351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Em branc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11654885" cy="340182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11654885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1215104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Em branco"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5440" y="245612"/>
            <a:ext cx="6375325" cy="546430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6880" y="5892800"/>
            <a:ext cx="6283885" cy="64008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916390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Em branc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AB453E4-1CF6-4F41-A4F0-25CFAEADF3F1}"/>
              </a:ext>
            </a:extLst>
          </p:cNvPr>
          <p:cNvSpPr/>
          <p:nvPr userDrawn="1"/>
        </p:nvSpPr>
        <p:spPr>
          <a:xfrm>
            <a:off x="0" y="0"/>
            <a:ext cx="12116634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9000">
                <a:schemeClr val="bg1">
                  <a:alpha val="7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6" y="255165"/>
            <a:ext cx="6755641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44" y="5967861"/>
            <a:ext cx="6864823" cy="5118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4294277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680" y="163724"/>
            <a:ext cx="5354320" cy="549539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680" y="5979994"/>
            <a:ext cx="5547360" cy="52240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737981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81" y="5191761"/>
            <a:ext cx="10906759" cy="109727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552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298212B-6627-461B-992E-8AC39DBE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2900" y="0"/>
            <a:ext cx="9309100" cy="6858000"/>
          </a:xfrm>
          <a:prstGeom prst="parallelogram">
            <a:avLst/>
          </a:prstGeom>
          <a:solidFill>
            <a:srgbClr val="450F39">
              <a:alpha val="69000"/>
            </a:srgbClr>
          </a:solidFill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239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1089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3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169" y="245612"/>
            <a:ext cx="10769731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169" y="6100548"/>
            <a:ext cx="1076973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5481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3759200"/>
            <a:ext cx="10960100" cy="20574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6196084"/>
            <a:ext cx="10960099" cy="382516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520263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97183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9041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711" r:id="rId10"/>
    <p:sldLayoutId id="2147483697" r:id="rId11"/>
    <p:sldLayoutId id="2147483698" r:id="rId12"/>
    <p:sldLayoutId id="2147483699" r:id="rId13"/>
    <p:sldLayoutId id="2147483700" r:id="rId14"/>
    <p:sldLayoutId id="2147483712" r:id="rId15"/>
    <p:sldLayoutId id="2147483701" r:id="rId16"/>
    <p:sldLayoutId id="2147483702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 cap="all" baseline="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4E46040-46A8-4592-B9AD-21407B30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I. A Visão do Bode e do Carneiro. (</a:t>
            </a:r>
            <a:r>
              <a:rPr lang="pt-BR"/>
              <a:t>Daniel 8:1-6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048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F70203A-3D95-482F-9F50-4365761A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0000" lnSpcReduction="20000"/>
          </a:bodyPr>
          <a:lstStyle/>
          <a:p>
            <a:r>
              <a:rPr lang="pt-BR" dirty="0"/>
              <a:t>“</a:t>
            </a:r>
            <a:r>
              <a:rPr lang="pt-BR" i="1" dirty="0"/>
              <a:t>E vi na visão; e sucedeu que, quando vi, eu estava na cidadela de </a:t>
            </a:r>
            <a:r>
              <a:rPr lang="pt-BR" i="1" dirty="0" err="1"/>
              <a:t>Susã</a:t>
            </a:r>
            <a:r>
              <a:rPr lang="pt-BR" i="1" dirty="0"/>
              <a:t>, na província de </a:t>
            </a:r>
            <a:r>
              <a:rPr lang="pt-BR" i="1" dirty="0" err="1"/>
              <a:t>Elão</a:t>
            </a:r>
            <a:r>
              <a:rPr lang="pt-BR" i="1" dirty="0"/>
              <a:t>; vi, pois, na visão, que eu estava junto ao rio </a:t>
            </a:r>
            <a:r>
              <a:rPr lang="pt-BR" i="1" dirty="0" err="1"/>
              <a:t>Ulai</a:t>
            </a:r>
            <a:r>
              <a:rPr lang="pt-BR" i="1" dirty="0"/>
              <a:t>. E levantei os meus olhos, e vi, e eis que um carneiro estava diante do rio, o qual tinha dois chifres; e os dois chifres eram altos, mas um era mais alto do que o outro; e o mais alto subiu por último. Vi que o carneiro dava marradas para o ocidente, e para o norte e para o sul; e nenhum dos animais lhe podia resistir; nem havia quem </a:t>
            </a:r>
            <a:r>
              <a:rPr lang="pt-BR" i="1"/>
              <a:t>pudesse livrar-se </a:t>
            </a:r>
            <a:r>
              <a:rPr lang="pt-BR" i="1" dirty="0"/>
              <a:t>da sua mão; e ele fazia conforme a sua vontade, e se engrandecia. E, estando eu considerando, eis que um bode vinha do ocidente sobre toda a terra, mas sem tocar no chão; e aquele bode tinha um chifre insigne entre os olhos. </a:t>
            </a:r>
            <a:r>
              <a:rPr lang="pt-BR" i="1"/>
              <a:t>E dirigiu-se </a:t>
            </a:r>
            <a:r>
              <a:rPr lang="pt-BR" i="1" dirty="0"/>
              <a:t>ao carneiro que tinha os dois chifres, ao qual eu tinha visto em pé diante do rio, e correu contra ele no ímpeto da sua força. </a:t>
            </a:r>
            <a:r>
              <a:rPr lang="pt-BR" i="1"/>
              <a:t>E vi-o </a:t>
            </a:r>
            <a:r>
              <a:rPr lang="pt-BR" i="1" dirty="0"/>
              <a:t>chegar perto do carneiro, enfurecido contra ele, </a:t>
            </a:r>
            <a:r>
              <a:rPr lang="pt-BR" i="1"/>
              <a:t>e ferindo-o quebrou-lhe </a:t>
            </a:r>
            <a:r>
              <a:rPr lang="pt-BR" i="1" dirty="0"/>
              <a:t>os dois chifres, pois não havia força no carneiro para lhe resistir, e o bode o lançou por terra, e o pisou aos pés; não houve quem pudesse livrar o carneiro da sua mão. E o bode se engrandeceu sobremaneira; mas, estando na sua maior força, aquele grande chifre foi quebrado; e no seu lugar subiram outros quatro também insignes, para os quatro ventos do céu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1596661-8748-47DF-AB25-8CDF0F4F56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Daniel 8:2-8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125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6401658D-9063-4776-8B9C-59872E975D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746" b="774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46710B-230E-47C0-ACE7-BBBCD6DB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954" y="998793"/>
            <a:ext cx="4894082" cy="4860412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A grande diferença entre os dois capítulos (7 e 8) está nos animais que aparecem, e há uma razão para isto.</a:t>
            </a:r>
          </a:p>
        </p:txBody>
      </p:sp>
    </p:spTree>
    <p:extLst>
      <p:ext uri="{BB962C8B-B14F-4D97-AF65-F5344CB8AC3E}">
        <p14:creationId xmlns:p14="http://schemas.microsoft.com/office/powerpoint/2010/main" val="2961942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4139A07-04C7-4A1F-88BC-FA4186B0F3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480" b="748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8B1378-B1CF-47E9-A7F7-076B26CC4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7918" y="0"/>
            <a:ext cx="4894082" cy="4860412"/>
          </a:xfrm>
          <a:prstGeom prst="teardrop">
            <a:avLst/>
          </a:prstGeom>
          <a:solidFill>
            <a:srgbClr val="002060">
              <a:alpha val="69804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pt-BR" dirty="0"/>
              <a:t>No capítulo anterior, os animais são predadores, considerados imundos na cultura judaica.</a:t>
            </a:r>
          </a:p>
        </p:txBody>
      </p:sp>
    </p:spTree>
    <p:extLst>
      <p:ext uri="{BB962C8B-B14F-4D97-AF65-F5344CB8AC3E}">
        <p14:creationId xmlns:p14="http://schemas.microsoft.com/office/powerpoint/2010/main" val="142008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4063722C-E126-4705-B1A7-AF292EA6DB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9" b="775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CD7DB1-8764-44D8-B55C-6E8D3B5FD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4894082" cy="4860412"/>
          </a:xfrm>
          <a:prstGeom prst="round2DiagRect">
            <a:avLst/>
          </a:prstGeom>
          <a:solidFill>
            <a:srgbClr val="FF0000">
              <a:alpha val="69804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pt-BR" dirty="0"/>
              <a:t>Já os animais do capítulo 8 são limpos, mas do que isto, são animais usados nos rituais de adoração do santuário.</a:t>
            </a:r>
          </a:p>
        </p:txBody>
      </p:sp>
    </p:spTree>
    <p:extLst>
      <p:ext uri="{BB962C8B-B14F-4D97-AF65-F5344CB8AC3E}">
        <p14:creationId xmlns:p14="http://schemas.microsoft.com/office/powerpoint/2010/main" val="2772682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6B24EB53-36C9-4983-B1BA-9BC64071F4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r="109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0D5B46-C69B-4547-8F1B-CBAD93496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O foco deste capítulo está no santuário, seus ritos e seus participantes.</a:t>
            </a:r>
          </a:p>
        </p:txBody>
      </p:sp>
    </p:spTree>
    <p:extLst>
      <p:ext uri="{BB962C8B-B14F-4D97-AF65-F5344CB8AC3E}">
        <p14:creationId xmlns:p14="http://schemas.microsoft.com/office/powerpoint/2010/main" val="196299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1426A4C2-272E-424E-BDC5-A267E6FAA0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984" b="13984"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9BD789E-947E-4821-ACF0-E3D27858E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4816" y="1199514"/>
            <a:ext cx="4211732" cy="3956201"/>
          </a:xfrm>
        </p:spPr>
        <p:txBody>
          <a:bodyPr>
            <a:normAutofit fontScale="92500"/>
          </a:bodyPr>
          <a:lstStyle/>
          <a:p>
            <a:r>
              <a:rPr lang="pt-BR" dirty="0"/>
              <a:t>O primeiro animal que aparece é um carneiro.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AB73051-F5D3-4321-8524-9607FF20C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41461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91162F-0115-48DB-9D32-0698217A48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“</a:t>
            </a:r>
            <a:r>
              <a:rPr lang="pt-BR" i="1" dirty="0"/>
              <a:t>Aquele carneiro que viste com dois chifres são os reis da Média e da Pérsia</a:t>
            </a:r>
            <a:r>
              <a:rPr lang="pt-BR" dirty="0"/>
              <a:t>.”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09BEFCC-6631-46C3-88F6-1ABED3F9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Daniel 8:20</a:t>
            </a:r>
          </a:p>
        </p:txBody>
      </p:sp>
    </p:spTree>
    <p:extLst>
      <p:ext uri="{BB962C8B-B14F-4D97-AF65-F5344CB8AC3E}">
        <p14:creationId xmlns:p14="http://schemas.microsoft.com/office/powerpoint/2010/main" val="1152351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DB5A49EA-8CB0-42B7-A73F-A284DFB1C2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6B2411-FB77-47A7-985C-C81FEC844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8613" y="2095984"/>
            <a:ext cx="4211732" cy="3956201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pt-BR" dirty="0"/>
              <a:t>O próximo animal visto é um bode peludo.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E12102C-D278-458B-8CEB-FA1886D37E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10755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9936F6FF-EBCB-46E7-8FAA-532C3B8453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813" b="7813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716DDFD-EC31-4FDF-A57E-15E0274F3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707133"/>
            <a:ext cx="4643718" cy="4277244"/>
          </a:xfrm>
          <a:solidFill>
            <a:srgbClr val="CE1010">
              <a:alpha val="69804"/>
            </a:srgbClr>
          </a:solidFill>
        </p:spPr>
        <p:txBody>
          <a:bodyPr>
            <a:normAutofit fontScale="62500" lnSpcReduction="20000"/>
          </a:bodyPr>
          <a:lstStyle/>
          <a:p>
            <a:r>
              <a:rPr lang="pt-BR" dirty="0"/>
              <a:t>O “chifre grande no meio da testa” é uma referência ao seu grande conquistador Alexandre o Grande.</a:t>
            </a:r>
          </a:p>
        </p:txBody>
      </p:sp>
    </p:spTree>
    <p:extLst>
      <p:ext uri="{BB962C8B-B14F-4D97-AF65-F5344CB8AC3E}">
        <p14:creationId xmlns:p14="http://schemas.microsoft.com/office/powerpoint/2010/main" val="4064228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ço Reservado para Imagem 28">
            <a:extLst>
              <a:ext uri="{FF2B5EF4-FFF2-40B4-BE49-F238E27FC236}">
                <a16:creationId xmlns:a16="http://schemas.microsoft.com/office/drawing/2014/main" id="{EBA1C86F-DF33-48C8-96AC-86E5651F87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Subtítulo 6">
            <a:extLst>
              <a:ext uri="{FF2B5EF4-FFF2-40B4-BE49-F238E27FC236}">
                <a16:creationId xmlns:a16="http://schemas.microsoft.com/office/drawing/2014/main" id="{014D0682-875F-4D59-8F6E-5D5AEA27E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18" y="1123347"/>
            <a:ext cx="3556002" cy="924340"/>
          </a:xfrm>
          <a:noFill/>
          <a:ln>
            <a:noFill/>
          </a:ln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Daniel 8</a:t>
            </a:r>
          </a:p>
          <a:p>
            <a:r>
              <a:rPr lang="pt-BR" sz="3200" i="0" dirty="0">
                <a:solidFill>
                  <a:schemeClr val="bg1"/>
                </a:solidFill>
              </a:rPr>
              <a:t>PARTE 1</a:t>
            </a:r>
          </a:p>
        </p:txBody>
      </p:sp>
      <p:sp>
        <p:nvSpPr>
          <p:cNvPr id="18" name="Forma em L 17">
            <a:extLst>
              <a:ext uri="{FF2B5EF4-FFF2-40B4-BE49-F238E27FC236}">
                <a16:creationId xmlns:a16="http://schemas.microsoft.com/office/drawing/2014/main" id="{D8532957-CDD0-4EB4-A924-7596981585E1}"/>
              </a:ext>
            </a:extLst>
          </p:cNvPr>
          <p:cNvSpPr/>
          <p:nvPr/>
        </p:nvSpPr>
        <p:spPr>
          <a:xfrm rot="5400000">
            <a:off x="1579216" y="-413027"/>
            <a:ext cx="2209804" cy="4648200"/>
          </a:xfrm>
          <a:prstGeom prst="corner">
            <a:avLst>
              <a:gd name="adj1" fmla="val 1571"/>
              <a:gd name="adj2" fmla="val 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9" name="Forma em L 18">
            <a:extLst>
              <a:ext uri="{FF2B5EF4-FFF2-40B4-BE49-F238E27FC236}">
                <a16:creationId xmlns:a16="http://schemas.microsoft.com/office/drawing/2014/main" id="{DEF0F1C0-F9CF-4F01-8235-27C4C39A3C35}"/>
              </a:ext>
            </a:extLst>
          </p:cNvPr>
          <p:cNvSpPr/>
          <p:nvPr/>
        </p:nvSpPr>
        <p:spPr>
          <a:xfrm rot="16200000">
            <a:off x="925166" y="-622585"/>
            <a:ext cx="2209805" cy="3771901"/>
          </a:xfrm>
          <a:prstGeom prst="corner">
            <a:avLst>
              <a:gd name="adj1" fmla="val 2080"/>
              <a:gd name="adj2" fmla="val 16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75970B-5734-482C-AF62-CDDB6C976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“Mas o bode peludo é o rei da Grécia; e o grande chifre que tinha entre os olhos é o primeiro rei; O ter sido quebrado</a:t>
            </a:r>
            <a:r>
              <a:rPr lang="pt-BR"/>
              <a:t>, levantando-se </a:t>
            </a:r>
            <a:r>
              <a:rPr lang="pt-BR" dirty="0"/>
              <a:t>quatro em lugar dele, significa que quatro reinos se levantarão da mesma nação, mas não com a força dele.”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193574E-57B6-4456-9070-8B93199AD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Daniel 8:21,22</a:t>
            </a:r>
          </a:p>
        </p:txBody>
      </p:sp>
    </p:spTree>
    <p:extLst>
      <p:ext uri="{BB962C8B-B14F-4D97-AF65-F5344CB8AC3E}">
        <p14:creationId xmlns:p14="http://schemas.microsoft.com/office/powerpoint/2010/main" val="144992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C79AF61-DD39-4298-A755-F7E41B65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II. O chifre pequeno. (</a:t>
            </a:r>
            <a:r>
              <a:rPr lang="pt-BR"/>
              <a:t>Daniel 8:9-14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1326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A38B3C8-8C5A-456E-AF5E-F4BF847D0A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0641" b="10641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3A01AC-5AA1-49EF-88F1-A813420E5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4416" y="643702"/>
            <a:ext cx="4211732" cy="3956201"/>
          </a:xfrm>
        </p:spPr>
        <p:txBody>
          <a:bodyPr>
            <a:normAutofit lnSpcReduction="10000"/>
          </a:bodyPr>
          <a:lstStyle/>
          <a:p>
            <a:r>
              <a:rPr lang="pt-BR" dirty="0"/>
              <a:t>de um dos chifres saiu um chifre pequeno.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1B4CEB4-4CC9-45B5-A754-29EB76FC81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97552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47B07AD-9C8E-403A-AE0F-0C811F2C37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5D7F64-FA1B-4D72-AB89-8C068F365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6914" y="279248"/>
            <a:ext cx="4211732" cy="3956201"/>
          </a:xfrm>
        </p:spPr>
        <p:txBody>
          <a:bodyPr/>
          <a:lstStyle/>
          <a:p>
            <a:r>
              <a:rPr lang="pt-BR" dirty="0"/>
              <a:t>de onde provém o chifre pequeno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E63CE0D-AC24-4713-A234-8DBF63EA71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564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BF1D5F-ED83-4A30-8DC8-C5D7D8287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O </a:t>
            </a:r>
            <a:r>
              <a:rPr lang="pt-BR"/>
              <a:t>bode tornou-se </a:t>
            </a:r>
            <a:r>
              <a:rPr lang="pt-BR" dirty="0"/>
              <a:t>muito grande, mas no auge da sua força o seu grande chifre foi quebrado, e em seu lugar cresceram quatro chifres enormes, na direção </a:t>
            </a:r>
            <a:r>
              <a:rPr lang="pt-BR" b="1" dirty="0"/>
              <a:t>dos quatro ventos dos céus</a:t>
            </a:r>
            <a:r>
              <a:rPr lang="pt-BR" dirty="0"/>
              <a:t>.</a:t>
            </a:r>
            <a:br>
              <a:rPr lang="pt-BR" dirty="0"/>
            </a:br>
            <a:r>
              <a:rPr lang="pt-BR" b="1" dirty="0"/>
              <a:t>De um deles</a:t>
            </a:r>
            <a:r>
              <a:rPr lang="pt-BR" dirty="0"/>
              <a:t> saiu um outro chifre, que começou pequeno, mas cresceu em poder na direção do sul, do leste e da Terra Magnífica.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B553064-FA9B-45CB-BED3-1C2D461CD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Daniel 8:8,9 (NVI)</a:t>
            </a:r>
          </a:p>
        </p:txBody>
      </p:sp>
    </p:spTree>
    <p:extLst>
      <p:ext uri="{BB962C8B-B14F-4D97-AF65-F5344CB8AC3E}">
        <p14:creationId xmlns:p14="http://schemas.microsoft.com/office/powerpoint/2010/main" val="156390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3D0E5145-39CA-4345-BA03-76E59251D2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695685-41E7-4CE5-93A4-32B0D754B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9341" y="0"/>
            <a:ext cx="4912659" cy="4554071"/>
          </a:xfrm>
          <a:prstGeom prst="teardrop">
            <a:avLst/>
          </a:prstGeom>
          <a:solidFill>
            <a:srgbClr val="0070C0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pt-BR" dirty="0"/>
              <a:t>o chifre pequeno vem de um dos pontos cardeais</a:t>
            </a:r>
          </a:p>
        </p:txBody>
      </p:sp>
    </p:spTree>
    <p:extLst>
      <p:ext uri="{BB962C8B-B14F-4D97-AF65-F5344CB8AC3E}">
        <p14:creationId xmlns:p14="http://schemas.microsoft.com/office/powerpoint/2010/main" val="2350131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6CF5585-763C-499B-9C8B-971A87F30A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608" b="360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626287-6687-431A-AAF3-2D8F7F3D8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0706" y="0"/>
            <a:ext cx="4751294" cy="4518212"/>
          </a:xfrm>
          <a:prstGeom prst="teardrop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pt-BR" dirty="0"/>
              <a:t>o chifre cresce para o sul, o norte e o leste, podemos então com certeza dizer que ele vem do Oeste.</a:t>
            </a:r>
          </a:p>
        </p:txBody>
      </p:sp>
    </p:spTree>
    <p:extLst>
      <p:ext uri="{BB962C8B-B14F-4D97-AF65-F5344CB8AC3E}">
        <p14:creationId xmlns:p14="http://schemas.microsoft.com/office/powerpoint/2010/main" val="1910760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A6F7D821-4DFB-4A81-8B80-DC6A1CE5F8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6B8BB8-8DEC-4CDA-B6E2-C017E7FE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6220" y="806450"/>
            <a:ext cx="4907351" cy="4609616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De todos os impérios tratados, o que tinha sua capital mais ao oeste era o Império Romano.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14FDF05-D95F-46E1-909B-54261D204C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33056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CA648B28-3FD5-40FE-9F3A-41519576B7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24CD00-1BA6-4771-B312-B7DE87610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074023"/>
            <a:ext cx="12191999" cy="1326777"/>
          </a:xfrm>
          <a:prstGeom prst="round2Diag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pt-BR" dirty="0"/>
              <a:t>O "exército do céu" ou "estrelas do céu" na Bíblia representam os anjos não caídos, ou o povo de Deus nesta terra.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623A127-2B6E-437D-B6A8-2FBE712FA1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455275" y="0"/>
            <a:ext cx="1736725" cy="1612900"/>
          </a:xfrm>
        </p:spPr>
        <p:txBody>
          <a:bodyPr/>
          <a:lstStyle/>
          <a:p>
            <a:r>
              <a:rPr lang="pt-BR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34662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9E3EF67-F460-4018-BCFF-6FA6CB65B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"</a:t>
            </a:r>
            <a:r>
              <a:rPr lang="pt-BR" i="1" dirty="0"/>
              <a:t>mas naquele </a:t>
            </a:r>
            <a:r>
              <a:rPr lang="pt-BR" i="1"/>
              <a:t>tempo livrar-se-á </a:t>
            </a:r>
            <a:r>
              <a:rPr lang="pt-BR" i="1" dirty="0"/>
              <a:t>o teu povo, todo aquele que for achado escrito no livro... Os que forem sábios, pois, resplandecerão como o fulgor do firmamento; e os que converterem a muitos para a justiça, como as estrelas sempre e eternamente</a:t>
            </a:r>
            <a:r>
              <a:rPr lang="pt-BR" dirty="0"/>
              <a:t>".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8DCADE8-3D19-4246-BB1E-00A09DE018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Dan. 12.1,3</a:t>
            </a:r>
          </a:p>
        </p:txBody>
      </p:sp>
    </p:spTree>
    <p:extLst>
      <p:ext uri="{BB962C8B-B14F-4D97-AF65-F5344CB8AC3E}">
        <p14:creationId xmlns:p14="http://schemas.microsoft.com/office/powerpoint/2010/main" val="344683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0889DC8-2380-4360-8DE4-3F1EFAB4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00" y="0"/>
            <a:ext cx="9410700" cy="6858000"/>
          </a:xfrm>
        </p:spPr>
        <p:txBody>
          <a:bodyPr/>
          <a:lstStyle/>
          <a:p>
            <a:r>
              <a:rPr lang="pt-BR" sz="6000" dirty="0"/>
              <a:t>Introdução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794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02F0CB8-4116-4348-8FBC-F3C76F6A92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4D36F95-58D5-4ACF-95A4-A370949A6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236" y="420262"/>
            <a:ext cx="4894082" cy="4860412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 exército celestial, ou as estrelas do céu representam o povo de Deus que foi perseguido pelo chifre pequeno.</a:t>
            </a:r>
          </a:p>
        </p:txBody>
      </p:sp>
    </p:spTree>
    <p:extLst>
      <p:ext uri="{BB962C8B-B14F-4D97-AF65-F5344CB8AC3E}">
        <p14:creationId xmlns:p14="http://schemas.microsoft.com/office/powerpoint/2010/main" val="400742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6BE4CB2-8EE1-4D2F-9948-A087864885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36D3D60-775B-4E7E-8E6F-8AC9ADAD3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história confirma essa continuidade</a:t>
            </a:r>
            <a:br>
              <a:rPr lang="pt-BR" dirty="0"/>
            </a:br>
            <a:r>
              <a:rPr lang="pt-BR" dirty="0"/>
              <a:t>entre as duas </a:t>
            </a:r>
            <a:r>
              <a:rPr lang="pt-BR" dirty="0" err="1"/>
              <a:t>Romas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8DCFB11-28C7-42F5-9642-DFD8E03641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455275" y="0"/>
            <a:ext cx="1736725" cy="1612900"/>
          </a:xfrm>
        </p:spPr>
        <p:txBody>
          <a:bodyPr/>
          <a:lstStyle/>
          <a:p>
            <a:r>
              <a:rPr lang="pt-BR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67176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407748D-3773-4134-B0F9-A8D424AA6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III. O Príncipe do Exército e o Chifre Pequeno</a:t>
            </a:r>
          </a:p>
        </p:txBody>
      </p:sp>
    </p:spTree>
    <p:extLst>
      <p:ext uri="{BB962C8B-B14F-4D97-AF65-F5344CB8AC3E}">
        <p14:creationId xmlns:p14="http://schemas.microsoft.com/office/powerpoint/2010/main" val="3866897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88DFA4C9-7906-48AF-A1C0-21D018FA22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8115DC-C3E7-4428-A8C6-14E084E0C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615" y="1146098"/>
            <a:ext cx="4211732" cy="3956201"/>
          </a:xfrm>
        </p:spPr>
        <p:txBody>
          <a:bodyPr>
            <a:normAutofit/>
          </a:bodyPr>
          <a:lstStyle/>
          <a:p>
            <a:r>
              <a:rPr lang="pt-BR" dirty="0"/>
              <a:t>o Príncipe do Exército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5969671-3217-412F-BD8F-F494EF294F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36869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BFDA542-1FBB-4817-93F2-C6195DF58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"</a:t>
            </a:r>
            <a:r>
              <a:rPr lang="pt-BR" i="1" dirty="0"/>
              <a:t>E sucedeu que, estando Josué perto de Jericó, olhou para cima e viu um homem na frente dele com uma espada desembainhada na mão. Josué foi até ele e disse</a:t>
            </a:r>
            <a:r>
              <a:rPr lang="pt-BR" i="1"/>
              <a:t>: - </a:t>
            </a:r>
            <a:r>
              <a:rPr lang="pt-BR" i="1" dirty="0"/>
              <a:t>Você é a favor de nós ou dos nossos inimigos</a:t>
            </a:r>
            <a:r>
              <a:rPr lang="pt-BR" i="1"/>
              <a:t>? - Não - </a:t>
            </a:r>
            <a:r>
              <a:rPr lang="pt-BR" i="1" dirty="0"/>
              <a:t>disse </a:t>
            </a:r>
            <a:r>
              <a:rPr lang="pt-BR" i="1"/>
              <a:t>ele -, </a:t>
            </a:r>
            <a:r>
              <a:rPr lang="pt-BR" i="1" dirty="0"/>
              <a:t>mas vim como comandante do exército do Senhor. Josué caiu no chão com o rosto</a:t>
            </a:r>
            <a:r>
              <a:rPr lang="pt-BR" i="1"/>
              <a:t>, adorando-o </a:t>
            </a:r>
            <a:r>
              <a:rPr lang="pt-BR" i="1" dirty="0"/>
              <a:t>e disse</a:t>
            </a:r>
            <a:r>
              <a:rPr lang="pt-BR" i="1"/>
              <a:t>: - </a:t>
            </a:r>
            <a:r>
              <a:rPr lang="pt-BR" i="1" dirty="0"/>
              <a:t>Que diz meu Senhor ao seu servo? O comandante do exército do Senhor disse a Josué</a:t>
            </a:r>
            <a:r>
              <a:rPr lang="pt-BR" i="1"/>
              <a:t>: - </a:t>
            </a:r>
            <a:r>
              <a:rPr lang="pt-BR" i="1" dirty="0"/>
              <a:t>Tire os sapatos dos pés, porque o lugar em que estás é santo. E fez Josué assim</a:t>
            </a:r>
            <a:r>
              <a:rPr lang="pt-BR" dirty="0"/>
              <a:t>".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6F5C90D-2EA7-4213-8D21-EFAECBD9A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Jos</a:t>
            </a:r>
            <a:r>
              <a:rPr lang="pt-BR"/>
              <a:t>. 5.13-15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7185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AB3C3E07-693F-4D13-A680-4EA6F16791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ACBA1AF-823B-4F47-8238-322836E82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10400" y="0"/>
            <a:ext cx="5181600" cy="5002306"/>
          </a:xfrm>
          <a:prstGeom prst="teardrop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o Príncipe do Exército é o próprio Jesus Cristo.</a:t>
            </a:r>
          </a:p>
        </p:txBody>
      </p:sp>
    </p:spTree>
    <p:extLst>
      <p:ext uri="{BB962C8B-B14F-4D97-AF65-F5344CB8AC3E}">
        <p14:creationId xmlns:p14="http://schemas.microsoft.com/office/powerpoint/2010/main" val="846967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A0996F99-DF38-4733-9E6A-0D7B69D341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845" b="37905"/>
          <a:stretch/>
        </p:blipFill>
        <p:spPr>
          <a:xfrm>
            <a:off x="0" y="0"/>
            <a:ext cx="12192000" cy="6857999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7339FC5-08A6-47D1-B851-75EBC25E9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rgbClr val="00B0F0">
              <a:alpha val="63000"/>
            </a:srgbClr>
          </a:solidFill>
        </p:spPr>
        <p:txBody>
          <a:bodyPr>
            <a:normAutofit fontScale="92500" lnSpcReduction="10000"/>
          </a:bodyPr>
          <a:lstStyle/>
          <a:p>
            <a:r>
              <a:rPr lang="pt-BR" dirty="0"/>
              <a:t>Quais são as atitudes que o chifre pequeno desempenha no capítulo 8?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F173EB0-B2E7-46DE-8D1E-7CCCD3C12BC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455275" y="0"/>
            <a:ext cx="1736725" cy="1612900"/>
          </a:xfrm>
        </p:spPr>
        <p:txBody>
          <a:bodyPr/>
          <a:lstStyle/>
          <a:p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12564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E0F7FF1-3E71-4BDC-B204-76B459B58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“</a:t>
            </a:r>
            <a:r>
              <a:rPr lang="pt-BR" i="1" dirty="0"/>
              <a:t>Cresceu até alcançar o exército dos céus, e atirou na terra alguns componentes do exército das estrelas e os pisoteou. Tanto cresceu que chegou a desafiar o príncipe do exército; suprimiu o sacrifício diário oferecido ao príncipe, e o local do santuário foi destruído.</a:t>
            </a:r>
            <a:br>
              <a:rPr lang="pt-BR" i="1" dirty="0"/>
            </a:br>
            <a:r>
              <a:rPr lang="pt-BR" i="1" dirty="0"/>
              <a:t>Por causa da rebelião, o exército dos santos e o sacrifício diário foram dados ao chifre. Ele tinha êxito em tudo o que fazia, e a verdade foi lançada por terra</a:t>
            </a:r>
            <a:r>
              <a:rPr lang="pt-BR" dirty="0"/>
              <a:t>.”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21C6813-E0EF-4D57-8D80-DBC9100ECA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Daniel 8:10-12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0791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86D662D-D3F6-4070-B13C-F197E9EA23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236" y="245612"/>
            <a:ext cx="11409529" cy="4214748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"</a:t>
            </a:r>
            <a:r>
              <a:rPr lang="pt-BR" i="1" dirty="0"/>
              <a:t>No final do reinado deles, quando a rebelião dos ímpios tiver chegado ao máximo, surgirá um rei de duro semblante, mestre em astúcias. Ele se tornará muito forte, mas não pelo seu próprio poder. Provocará devastações terríveis e será bem sucedido em tudo o que fizer. Destruirá os homens poderosos e o povo santo. Com o intuito de prosperar, ele enganará a muitos, e se considerará superior aos outros. Destruirá muitos que nele confiam e se insurgirá contra o Príncipe dos príncipes. Apesar disso, ele será destruído, mas não pelo poder dos homens</a:t>
            </a:r>
            <a:r>
              <a:rPr lang="pt-BR" dirty="0"/>
              <a:t>.”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D41861-4A6F-4D14-A8B2-7B2892753A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236" y="4460360"/>
            <a:ext cx="11505063" cy="518616"/>
          </a:xfrm>
        </p:spPr>
        <p:txBody>
          <a:bodyPr>
            <a:normAutofit lnSpcReduction="10000"/>
          </a:bodyPr>
          <a:lstStyle/>
          <a:p>
            <a:r>
              <a:rPr lang="pt-BR"/>
              <a:t>Daniel 8:23-25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4362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25267B-9F2B-4BEA-ADB2-C53FA83E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Então o chifre pequeno: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1AE9463-A32F-4BC9-B728-0E26D8CE9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8852" y="1803396"/>
            <a:ext cx="7029739" cy="450325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Destrói e pisa o povo de Deus.</a:t>
            </a:r>
          </a:p>
          <a:p>
            <a:r>
              <a:rPr lang="pt-BR" dirty="0"/>
              <a:t>Se volta contra o Príncipe do Exército ou Príncipe dos Príncipes.</a:t>
            </a:r>
          </a:p>
          <a:p>
            <a:r>
              <a:rPr lang="pt-BR" dirty="0"/>
              <a:t>Interfere no “Sacrifício Diário” e no trabalho do Santuário.</a:t>
            </a:r>
          </a:p>
          <a:p>
            <a:r>
              <a:rPr lang="pt-BR" dirty="0"/>
              <a:t>Recebe autoridade para perseguir o povo de Deus e o seu Príncipe.</a:t>
            </a:r>
          </a:p>
          <a:p>
            <a:r>
              <a:rPr lang="pt-BR" dirty="0"/>
              <a:t>Tem também autoridade sobre homens poderosos.</a:t>
            </a:r>
          </a:p>
          <a:p>
            <a:r>
              <a:rPr lang="pt-BR" dirty="0"/>
              <a:t>Usa de astúcia e engano para alcançar seus objetivos.</a:t>
            </a:r>
          </a:p>
          <a:p>
            <a:r>
              <a:rPr lang="pt-BR" dirty="0"/>
              <a:t>Manda por terra a verdade e prospera no que faz.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75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3577E562-A761-4A74-B1B2-E893290889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0A7894F-29D9-4C84-B22A-E3C143E72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rgbClr val="C00000">
              <a:alpha val="63000"/>
            </a:srgbClr>
          </a:solidFill>
        </p:spPr>
        <p:txBody>
          <a:bodyPr>
            <a:normAutofit/>
          </a:bodyPr>
          <a:lstStyle/>
          <a:p>
            <a:r>
              <a:rPr lang="pt-BR" dirty="0"/>
              <a:t>As profecias de Daniel são paralelas</a:t>
            </a:r>
          </a:p>
        </p:txBody>
      </p:sp>
    </p:spTree>
    <p:extLst>
      <p:ext uri="{BB962C8B-B14F-4D97-AF65-F5344CB8AC3E}">
        <p14:creationId xmlns:p14="http://schemas.microsoft.com/office/powerpoint/2010/main" val="2243644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C1999A40-70D7-4B89-873B-B0C70B6DB3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9872BA-0597-4844-91EA-D1B8A4A65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6930" y="1612900"/>
            <a:ext cx="4211732" cy="3956201"/>
          </a:xfrm>
        </p:spPr>
        <p:txBody>
          <a:bodyPr>
            <a:normAutofit lnSpcReduction="10000"/>
          </a:bodyPr>
          <a:lstStyle/>
          <a:p>
            <a:r>
              <a:rPr lang="pt-BR" dirty="0"/>
              <a:t>persegue o povo de Deus e tenta destruí-lo.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144B5BE-9EE2-4BDB-B2BA-C4CD1D470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95607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0B468FE9-8A8E-4F16-870E-6142F42809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5" b="7675"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AACC896-57E7-4138-8FE5-0319DA371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rgbClr val="00B0F0">
              <a:alpha val="63000"/>
            </a:srgbClr>
          </a:solidFill>
        </p:spPr>
        <p:txBody>
          <a:bodyPr>
            <a:normAutofit/>
          </a:bodyPr>
          <a:lstStyle/>
          <a:p>
            <a:r>
              <a:rPr lang="pt-BR" b="0" dirty="0"/>
              <a:t>O Papa Sérgio III (904-911)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3220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C286E06-B12C-4CDF-9E1B-D15862C786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45E9C1-B029-42B7-A67F-C04B05B2C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rgbClr val="92D050">
              <a:alpha val="63000"/>
            </a:srgbClr>
          </a:solidFill>
        </p:spPr>
        <p:txBody>
          <a:bodyPr>
            <a:normAutofit lnSpcReduction="10000"/>
          </a:bodyPr>
          <a:lstStyle/>
          <a:p>
            <a:r>
              <a:rPr lang="pt-BR" b="0" dirty="0"/>
              <a:t>Bonifácio VIII </a:t>
            </a:r>
            <a:br>
              <a:rPr lang="pt-BR" b="0" dirty="0"/>
            </a:br>
            <a:r>
              <a:rPr lang="pt-BR" b="0" dirty="0"/>
              <a:t>(1294-1303)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207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0CAAA9F9-3E86-4F94-82D2-41BED66A31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614" b="761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1D139F-BA74-48EB-8466-867CCC324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Estas histórias tristes apresentam um relato da difícil situação em que se encontrava a igreja no período que começou em 538 e foi até 1798.</a:t>
            </a:r>
          </a:p>
        </p:txBody>
      </p:sp>
    </p:spTree>
    <p:extLst>
      <p:ext uri="{BB962C8B-B14F-4D97-AF65-F5344CB8AC3E}">
        <p14:creationId xmlns:p14="http://schemas.microsoft.com/office/powerpoint/2010/main" val="1369004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40666E9-0C97-4DFC-92A4-9312326E9C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746" b="774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5F8E96-5E59-4D13-94D4-DB6BED777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224" y="998793"/>
            <a:ext cx="4894082" cy="4860412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Deus não pode mais trabalhar com esta igreja e precisou levantar Reformadores para restaurassem a verdade que estava sendo perdida.</a:t>
            </a:r>
          </a:p>
        </p:txBody>
      </p:sp>
    </p:spTree>
    <p:extLst>
      <p:ext uri="{BB962C8B-B14F-4D97-AF65-F5344CB8AC3E}">
        <p14:creationId xmlns:p14="http://schemas.microsoft.com/office/powerpoint/2010/main" val="14963596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35ECF44-1888-4900-BF67-41D42864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2381408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BE8877-4A8E-41CC-B3EE-63EE1B0CEF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 destruirá a muitos que vivem despreocupadamente; 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5B980FB-4816-4D2F-A8E2-D27263B995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Dan. 8:25</a:t>
            </a:r>
          </a:p>
        </p:txBody>
      </p:sp>
    </p:spTree>
    <p:extLst>
      <p:ext uri="{BB962C8B-B14F-4D97-AF65-F5344CB8AC3E}">
        <p14:creationId xmlns:p14="http://schemas.microsoft.com/office/powerpoint/2010/main" val="1980543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7863E497-1950-4CB1-BB8F-B67A3CC1AC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A86B5B-F184-46CC-AF5C-53255D796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8392905" cy="6914873"/>
          </a:xfrm>
          <a:prstGeom prst="parallelogram">
            <a:avLst/>
          </a:prstGeom>
          <a:ln>
            <a:noFill/>
          </a:ln>
        </p:spPr>
        <p:txBody>
          <a:bodyPr>
            <a:normAutofit fontScale="85000" lnSpcReduction="10000"/>
          </a:bodyPr>
          <a:lstStyle/>
          <a:p>
            <a:r>
              <a:rPr lang="pt-BR" dirty="0"/>
              <a:t>Os que vivem despreocupadamente são aqueles que não se importam com as coisas celestiais, que não tem o Reino de Deus como o principal em sua vida. </a:t>
            </a:r>
          </a:p>
        </p:txBody>
      </p:sp>
    </p:spTree>
    <p:extLst>
      <p:ext uri="{BB962C8B-B14F-4D97-AF65-F5344CB8AC3E}">
        <p14:creationId xmlns:p14="http://schemas.microsoft.com/office/powerpoint/2010/main" val="877691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CCB0409F-091E-44DF-80DC-556D37A4CB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10E1B8-96F3-4E66-B4A0-C321DFC74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0437" y="430306"/>
            <a:ext cx="5685563" cy="5522258"/>
          </a:xfrm>
          <a:solidFill>
            <a:schemeClr val="tx2">
              <a:lumMod val="50000"/>
              <a:alpha val="69804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pt-BR" dirty="0"/>
              <a:t>Aqueles que vivem em segurança são os que temem se afastar de sua zona de conforto e não buscam o pleno conhecimento da verdade.</a:t>
            </a:r>
          </a:p>
        </p:txBody>
      </p:sp>
    </p:spTree>
    <p:extLst>
      <p:ext uri="{BB962C8B-B14F-4D97-AF65-F5344CB8AC3E}">
        <p14:creationId xmlns:p14="http://schemas.microsoft.com/office/powerpoint/2010/main" val="3988642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9DD73F-2684-4FFE-8701-D9838CCD5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 conhecereis a verdade, e a verdade vos libertará.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DB20806-56F8-41FC-919F-1D9212C7AF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 dirty="0"/>
              <a:t>João 8:32</a:t>
            </a:r>
          </a:p>
        </p:txBody>
      </p:sp>
    </p:spTree>
    <p:extLst>
      <p:ext uri="{BB962C8B-B14F-4D97-AF65-F5344CB8AC3E}">
        <p14:creationId xmlns:p14="http://schemas.microsoft.com/office/powerpoint/2010/main" val="1605825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DE44C19-EA6D-4C10-B53F-4D22A7FB66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1982BF-5A0D-4FED-876C-3406DACC7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8793"/>
            <a:ext cx="4894082" cy="4860412"/>
          </a:xfrm>
          <a:solidFill>
            <a:srgbClr val="0070C0">
              <a:alpha val="69804"/>
            </a:srgbClr>
          </a:solidFill>
        </p:spPr>
        <p:txBody>
          <a:bodyPr>
            <a:normAutofit fontScale="85000" lnSpcReduction="10000"/>
          </a:bodyPr>
          <a:lstStyle/>
          <a:p>
            <a:r>
              <a:rPr lang="pt-BR" dirty="0"/>
              <a:t>há um chifre pequeno nas duas visões, e eles praticam as mesmas ações.</a:t>
            </a:r>
          </a:p>
        </p:txBody>
      </p:sp>
    </p:spTree>
    <p:extLst>
      <p:ext uri="{BB962C8B-B14F-4D97-AF65-F5344CB8AC3E}">
        <p14:creationId xmlns:p14="http://schemas.microsoft.com/office/powerpoint/2010/main" val="3055246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3AC7E9C-E6F4-458D-A0DA-08A57132C8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3" r="2046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7B0612E-46EE-4666-A603-05DD7DA19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5694" y="568486"/>
            <a:ext cx="5558118" cy="5635089"/>
          </a:xfrm>
          <a:solidFill>
            <a:srgbClr val="FF0066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pt-BR" dirty="0"/>
              <a:t>Devemos nos ocupar das coisas do céu, do mundo espiritual</a:t>
            </a:r>
          </a:p>
        </p:txBody>
      </p:sp>
    </p:spTree>
    <p:extLst>
      <p:ext uri="{BB962C8B-B14F-4D97-AF65-F5344CB8AC3E}">
        <p14:creationId xmlns:p14="http://schemas.microsoft.com/office/powerpoint/2010/main" val="31196856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D88F227-CABE-4028-9026-DFBEE0D0A5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30B3A7-487B-4DEE-9021-EBDBE7029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0518" y="-166619"/>
            <a:ext cx="4551482" cy="4505536"/>
          </a:xfrm>
          <a:prstGeom prst="teardrop">
            <a:avLst/>
          </a:prstGeom>
          <a:solidFill>
            <a:schemeClr val="accent5">
              <a:alpha val="69804"/>
            </a:schemeClr>
          </a:solidFill>
        </p:spPr>
        <p:txBody>
          <a:bodyPr>
            <a:normAutofit lnSpcReduction="10000"/>
          </a:bodyPr>
          <a:lstStyle/>
          <a:p>
            <a:r>
              <a:rPr lang="pt-BR" dirty="0"/>
              <a:t>Nosso amado salvador está clamando.</a:t>
            </a:r>
          </a:p>
        </p:txBody>
      </p:sp>
    </p:spTree>
    <p:extLst>
      <p:ext uri="{BB962C8B-B14F-4D97-AF65-F5344CB8AC3E}">
        <p14:creationId xmlns:p14="http://schemas.microsoft.com/office/powerpoint/2010/main" val="1224832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10">
            <a:extLst>
              <a:ext uri="{FF2B5EF4-FFF2-40B4-BE49-F238E27FC236}">
                <a16:creationId xmlns:a16="http://schemas.microsoft.com/office/drawing/2014/main" id="{F18E4775-4388-4911-834B-82E1EB5084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7611" b="36139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14ACA0-9971-43C2-A19C-130748126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876800"/>
            <a:ext cx="12191999" cy="1524001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Se vivermos hoje despreocupadamente e em suposta segurança, seremos com certeza vítimas deste terrível vilão. </a:t>
            </a:r>
          </a:p>
        </p:txBody>
      </p:sp>
    </p:spTree>
    <p:extLst>
      <p:ext uri="{BB962C8B-B14F-4D97-AF65-F5344CB8AC3E}">
        <p14:creationId xmlns:p14="http://schemas.microsoft.com/office/powerpoint/2010/main" val="118645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233B79-1209-49B9-A942-AA883BA14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i="1" dirty="0"/>
              <a:t>Portanto, não vos inquieteis, dizendo: Que havemos de comer? ou: Que havemos de beber? ou: Com que nos havemos de vestir?</a:t>
            </a:r>
            <a:r>
              <a:rPr lang="pt-BR" dirty="0"/>
              <a:t> </a:t>
            </a:r>
            <a:r>
              <a:rPr lang="pt-BR" i="1" dirty="0"/>
              <a:t>Pois a todas estas coisas os gentios procuram. Porque vosso Pai celestial sabe que precisais de tudo isso.</a:t>
            </a:r>
            <a:r>
              <a:rPr lang="pt-BR" dirty="0"/>
              <a:t> </a:t>
            </a:r>
            <a:r>
              <a:rPr lang="pt-BR" i="1" dirty="0"/>
              <a:t>Mas buscai primeiro o seu reino e a sua justiça, e todas estas coisas vos serão acrescentadas.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DEBACD8-B746-4B22-A485-E415507BAA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Mateus 6:31-33</a:t>
            </a:r>
          </a:p>
        </p:txBody>
      </p:sp>
    </p:spTree>
    <p:extLst>
      <p:ext uri="{BB962C8B-B14F-4D97-AF65-F5344CB8AC3E}">
        <p14:creationId xmlns:p14="http://schemas.microsoft.com/office/powerpoint/2010/main" val="11714725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DCBE0B1-207A-43D9-8D79-997237CD1A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r="1203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8F9A89-254B-4607-A4E0-801BA4CE6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45015"/>
            <a:ext cx="4894082" cy="4860412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Outras coincidências são o uso de animais para representar as nações e um anjo que vem explicar as visões.</a:t>
            </a:r>
          </a:p>
        </p:txBody>
      </p:sp>
    </p:spTree>
    <p:extLst>
      <p:ext uri="{BB962C8B-B14F-4D97-AF65-F5344CB8AC3E}">
        <p14:creationId xmlns:p14="http://schemas.microsoft.com/office/powerpoint/2010/main" val="371356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26E14F2-C0CF-4E81-B146-2AF4DFB535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 b="770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FD5D46-2526-41B0-BDA5-6AB80262C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1753" y="1321522"/>
            <a:ext cx="4894082" cy="4860412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Faltando menos de uma década para a queda de Babilônia, Deus não colocou Babilônia na visão.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8418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F49F8D8-1845-4608-A98A-E9EB5B67F2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2" b="1246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0F107C-648F-40D1-9DD6-6ABBAA42E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648" y="1549815"/>
            <a:ext cx="5143004" cy="4860412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Esta visão é mais íntima e revela detalhes especialmente ao povo de Deus.</a:t>
            </a:r>
          </a:p>
        </p:txBody>
      </p:sp>
    </p:spTree>
    <p:extLst>
      <p:ext uri="{BB962C8B-B14F-4D97-AF65-F5344CB8AC3E}">
        <p14:creationId xmlns:p14="http://schemas.microsoft.com/office/powerpoint/2010/main" val="2137576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0A66EDF-0557-4F56-BF3D-DAC680E8D1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660E24-88AE-43FC-B938-BD81868B9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3754" y="796779"/>
            <a:ext cx="5553822" cy="4860412"/>
          </a:xfrm>
          <a:solidFill>
            <a:srgbClr val="4BACC6">
              <a:alpha val="69804"/>
            </a:srgbClr>
          </a:solidFill>
        </p:spPr>
        <p:txBody>
          <a:bodyPr>
            <a:normAutofit fontScale="85000" lnSpcReduction="10000"/>
          </a:bodyPr>
          <a:lstStyle/>
          <a:p>
            <a:r>
              <a:rPr lang="pt-BR" dirty="0"/>
              <a:t>Mostra o destino do povo de Deus, e particularmente de seu Rei, o Messias</a:t>
            </a:r>
          </a:p>
        </p:txBody>
      </p:sp>
    </p:spTree>
    <p:extLst>
      <p:ext uri="{BB962C8B-B14F-4D97-AF65-F5344CB8AC3E}">
        <p14:creationId xmlns:p14="http://schemas.microsoft.com/office/powerpoint/2010/main" val="2017894837"/>
      </p:ext>
    </p:extLst>
  </p:cSld>
  <p:clrMapOvr>
    <a:masterClrMapping/>
  </p:clrMapOvr>
</p:sld>
</file>

<file path=ppt/theme/theme1.xml><?xml version="1.0" encoding="utf-8"?>
<a:theme xmlns:a="http://schemas.openxmlformats.org/drawingml/2006/main" name="DES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" id="{4B4A0F73-2D30-4E8B-AAB8-10A98232D687}" vid="{624404BB-D316-479F-BA1D-1B36C6E944F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4">
    <wetp:webextensionref xmlns:r="http://schemas.openxmlformats.org/officeDocument/2006/relationships" r:id="rId2"/>
  </wetp:taskpane>
  <wetp:taskpane dockstate="right" visibility="0" width="525" row="6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01EC093D-F0F2-49AB-BBC8-006AFDD20272}">
  <we:reference id="wa104178141" version="3.1.2.16" store="pt-BR" storeType="OMEX"/>
  <we:alternateReferences>
    <we:reference id="wa104178141" version="3.1.2.16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31BE46F-EE5C-43F2-8B92-FED5BAF668F9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C8B8B6E0-0E85-4C2E-B548-BAA9CB6FA0BC}">
  <we:reference id="wa104380602" version="2.0.1.5" store="pt-BR" storeType="OMEX"/>
  <we:alternateReferences>
    <we:reference id="wa104380602" version="2.0.1.5" store="WA10438060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DES</Template>
  <TotalTime>7843</TotalTime>
  <Words>2571</Words>
  <Application>Microsoft Office PowerPoint</Application>
  <PresentationFormat>Widescreen</PresentationFormat>
  <Paragraphs>120</Paragraphs>
  <Slides>54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8" baseType="lpstr">
      <vt:lpstr>Calibri</vt:lpstr>
      <vt:lpstr>Century Gothic</vt:lpstr>
      <vt:lpstr>Arial</vt:lpstr>
      <vt:lpstr>DES</vt:lpstr>
      <vt:lpstr>Apresentação do PowerPoint</vt:lpstr>
      <vt:lpstr>Apresentação do PowerPoint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I. A Visão do Bode e do Carneiro. (Daniel 8:1-6)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II. O chifre pequeno. (Daniel 8:9-14)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III. O Príncipe do Exército e o Chifre Pequeno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Então o chifre pequeno: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DOMINGOS ESPECIAIS 2018</dc:subject>
  <dc:creator>Pr. MARCELO AUGUSTO DE CARVALHO</dc:creator>
  <cp:keywords>www.4tons.com.br</cp:keywords>
  <dc:description>COMÉRCIO PROIBIDO. USO PESSOAL</dc:description>
  <cp:lastModifiedBy>marcos aurelio gularte de castro</cp:lastModifiedBy>
  <cp:revision>266</cp:revision>
  <dcterms:created xsi:type="dcterms:W3CDTF">2018-03-06T19:09:33Z</dcterms:created>
  <dcterms:modified xsi:type="dcterms:W3CDTF">2018-03-25T19:27:33Z</dcterms:modified>
  <cp:category>SM-EVANGELISMO</cp:category>
</cp:coreProperties>
</file>