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7" r:id="rId1"/>
  </p:sldMasterIdLst>
  <p:notesMasterIdLst>
    <p:notesMasterId r:id="rId70"/>
  </p:notesMasterIdLst>
  <p:sldIdLst>
    <p:sldId id="256" r:id="rId2"/>
    <p:sldId id="257" r:id="rId3"/>
    <p:sldId id="258" r:id="rId4"/>
    <p:sldId id="359" r:id="rId5"/>
    <p:sldId id="360" r:id="rId6"/>
    <p:sldId id="361" r:id="rId7"/>
    <p:sldId id="362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5" r:id="rId26"/>
    <p:sldId id="382" r:id="rId27"/>
    <p:sldId id="383" r:id="rId28"/>
    <p:sldId id="381" r:id="rId29"/>
    <p:sldId id="384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07" r:id="rId52"/>
    <p:sldId id="408" r:id="rId53"/>
    <p:sldId id="409" r:id="rId54"/>
    <p:sldId id="410" r:id="rId55"/>
    <p:sldId id="411" r:id="rId56"/>
    <p:sldId id="412" r:id="rId57"/>
    <p:sldId id="413" r:id="rId58"/>
    <p:sldId id="414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358" r:id="rId69"/>
  </p:sldIdLst>
  <p:sldSz cx="12192000" cy="6858000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entury Gothic" panose="020B0502020202020204" pitchFamily="34" charset="0"/>
      <p:regular r:id="rId75"/>
      <p:bold r:id="rId76"/>
      <p:italic r:id="rId77"/>
      <p:boldItalic r:id="rId7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546"/>
    <a:srgbClr val="6298C6"/>
    <a:srgbClr val="9A0000"/>
    <a:srgbClr val="000000"/>
    <a:srgbClr val="FF0066"/>
    <a:srgbClr val="FF6600"/>
    <a:srgbClr val="CE1010"/>
    <a:srgbClr val="4BACC6"/>
    <a:srgbClr val="215968"/>
    <a:srgbClr val="D66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60" autoAdjust="0"/>
    <p:restoredTop sz="71713" autoAdjust="0"/>
  </p:normalViewPr>
  <p:slideViewPr>
    <p:cSldViewPr snapToGrid="0">
      <p:cViewPr varScale="1">
        <p:scale>
          <a:sx n="48" d="100"/>
          <a:sy n="48" d="100"/>
        </p:scale>
        <p:origin x="412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413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explícito em sua nova cruzada pós-emergência no Apocalipse, onde João diz "escrever às sete igrejas que estão na Ásia".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74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rei do Norte ou Babilônia literal já não existia no tempo de João, mas em sua revelação o arqui-inimigo do povo de Deus ainda é Babilônia, mas a Babilônia simbólica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14.8; 17.5, 18; 18.1 -4, etc.), etc. Assim como Apocalipse ilumina a revelação de Daniel;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438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mostra uma redução de informações históricas e um aumento de informações sobre o "tempo do fim".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81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confirmando que Daniel nestes capítulos não irá mostrar os reis e as suas batalhas, mas vai contar o que ouviu dos lábios de Gabriel. O advérbio "agora" conecta mais uma vez com essa revelação anterior em que Gabriel interveio, e deixa claro que a visão do capítulo 8 não está totalmente revelada, porque se diz assim: "agora eu vou lhe dizer a verdade", relata o anjo.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683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sua incumbência é acompanhar, e interpretar (unicamente) a Daniel 8; ou seja, explica o carneiro, o bode, a ponta pequena e as ações envolvendo essas potências.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71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capitulo 11 de Daniel é uma interpretação de Daniel 8, não através de animais ou bestas, mas através dos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persas, dos reis gregos,  rei do sul e rei do Norte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(desse último é que se deriva a ponta pequena).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627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diz quantos reis a Pérsia teria até se ocorrer tal batalha, e qual dos reis persas (a contar de Ciro) se voltaria contra o reino da Grécia (na batalha) na qual o rei grego venceria. (Dan. 11:2).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410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Depois da morte de Ciro (550-530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Veio: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Cambises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II, (530-522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a.E.C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Bardiya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impostor (chamado falso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Esmérdis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(522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Dario I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Hystaspes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(522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486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Xerxes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Assuero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(486-465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marido da rainha Ester.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848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Alexandre, o Grande, fundador do Império Greco-macedônio. (336a.C a 323a.C)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231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"se tenha levantado" e não quando se tenha envelhecido nem quando seja derrotado pela morte prematura e repentina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alexandre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03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perdeu tempo por confiar que conhecia o caminho e pegou uma estrada perigosa e engarrafada e perdeu o horário do compromisso agendado?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017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dominados pelos quatro generais de Alexandre e as dinastias que os sucederam.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280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Alexandre o grande morreu em junho de 323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aos 32 anos, seu irmão Filipe era retardado, e o único filho nascido depois de sua morte foi assassinado. Seu reino foi tomado por quatro de seus generais: Ptolomeu, Seleuco,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Cassandro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Lisímaco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598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975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Antíoco II deveria se casar com Berenice, filha de Ptolomeu II, mas teve que se divorciar de sua esposa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Laodice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Esta tentativa não deu certo. Depois que seu sogro, o rei Ptolomeu morreu, ele se divorciou de Berenice e voltou para sua mulher,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laodice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Laodice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sua parte envenenou Berenice e seu filho, garantindo desta maneira cruel, que seu filho Seleuco II subisse ao trono da Síria.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990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representada pelas pernas e pés da estatua do capitulo 2, pelo animal “terrível e espantoso “de Daniel capitulo 7 e o Chifre pequeno dos capítulos 7 e 8.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471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profecia esta falando aqui acerca de um poder político que se oporia ao governo de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751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aquele que faria uma firme aliança com muitos e seria morto “quebrantado ou destruído “. Tanto a morte de Cristo como a destruição de Jerusalém aconteceram debaixo do Império Romano. Mais uma prova que a Bíblia esta descrevendo a história.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942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é o antecessor imediato ("aqueles que deixam a santa aliança") vers. 31 começa anunciando "e tropas dele se levantarão", ele é o governante de Roma que já não é mais o imperador, mas o Papa.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888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apoiaram o papado.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741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O santuário terrestre já não existia no Séc. V e, embora ele estivesse vigente desde a morte do Messias, não tinha mais valor (Dan. 11.22), pois já se haviam encerrado os serviços do santuário terrenal (Dan. 9.27; Mat.27: 50-51) e o Messias ressuscitado havia inaugurado o santuário Celestial (Dan. 9.24;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8.1-2), de modo que o santuário profanado por estas tropas é o céu, onde Cristo intercede pelo seu povo. "A fortaleza" é o Monte Sião e o santuário ocupa o lugar de refúgio dos santos (Hebreus 12.18, 22-24;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14.1). Retirar o "contínuo" se refere a suplantar o ministério sacerdotal contínuo de Cristo, por um agente humano na terra, o papa.”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23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Inclusive com o passar dos anos redes sociais com GPS como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Waze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vem sendo usado por milhões de pessoas.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025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seja, a todos aqueles que violassem a Aliança do Senhor escrita na sua palavra.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459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507 suas tropas conquistaram os visigodos arianos em 508 e entregou uma coroa de ouro ao Papa, rendendo a vitória ao bispo de Roma. Nesse momento se começa a contar os 1.290 e 1.335 dias da profecia (Dan. 12.11-12).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563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Nenhum código de lei terrestre era mais abrangente ou permanente e se manteve como base do direito civil e eclesiástico da Europa, até que na Revolução Francesa foi interrompido e substituído com o Código de Napoleão”. Estes eventos deram começo com o período de supremacia papal (538-1798, Dan. 7.25; 12.7),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809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valdenses, os albigenses, e outros grupos cristãos que preferiram o exílio ou a morte a aceitar apostasia de um "evangelho" centrado no homem.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Dentre esses sábios existiam muitos monges, freiras e frades que desde dentro da Igreja Romana se opuseram aos enganos e trabalharam pelo reino dos céus.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038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representados aqui pelos "1260 dias" ou 3,5 tempos de Dan. 7.25, durante o período da Inquisição e as Cruzadas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9527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Satanás usa agora reis, reinos, impérios para executar seus planos de acorrentar o ser humano e desvirtuar a adoração ao Criador e sua palavra.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todas as tentativas são em vão. Cristo finalmente vencerá.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760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78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826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 casal usando o </a:t>
            </a:r>
            <a:r>
              <a:rPr lang="pt-BR" dirty="0" err="1"/>
              <a:t>Waze</a:t>
            </a:r>
            <a:r>
              <a:rPr lang="pt-BR" dirty="0"/>
              <a:t>, na cidade do Rio de Janeiro, o aplicativo os levou de forma equivocada para uma rua homónima dentro de um bairro extremamente perigoso, onde os dois foram assaltados e mortos.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71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Daniel 10 a 12 é uma mesma visão.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mar'eh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(visão de um ser ou aparição). A visão está associada ao Ser Celestial, Miguel, o Messias antes de sua encarnação e ao anjo Gabriel intérprete em Dan. Cap.10.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633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Daniel, portanto, não está vendo os reis do Norte e do Sul, apenas os ouve; o que os teólogos se referem a este capítulo como uma "audiência" ao invés de uma "visão".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842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exemplo, onde diz o "rei do Norte", deveríamos entender um "rei" literal e, literalmente que vem do "Norte".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Quando menciona anos deveríamos entender anos literais (Dan. 11.6, 8, 13).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495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frase "teu povo" já não é literal, mas espiritual; "rei do Norte" não é Babilônia nem Síria, mas a Babilônia espiritual. Tampouco o "rei do Sul" é o Egito literal, mas espiritual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11.7).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363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 mesma maneira acontece no livro Apocalipse, as sete igrejas devem ser entendidas neste contexto, devem começar com as igrejas e a situação histórica da época de João, mas deve ter progressão ininterrupta para acabar com a vinda do Filho do Homem nas nuvens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1.7) e a ressurreição que pode efetuar unicamente aquele que têm "as chaves da morte e 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1.18). Existe um paralelo claro entre Daniel 11 e a visão de Joao na visão das 7 igrejas.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08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C45B783B-74C4-4A13-BBE0-B5D5C16A0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7C254E-5D5A-4927-8FFD-9E6E2C7B98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52274" y="2825674"/>
            <a:ext cx="6487451" cy="924340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anchor="ctr">
            <a:noAutofit/>
          </a:bodyPr>
          <a:lstStyle>
            <a:lvl1pPr marL="0" indent="0" algn="ctr">
              <a:buNone/>
              <a:defRPr sz="6000" i="1" cap="none" baseline="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Capítulo</a:t>
            </a:r>
          </a:p>
        </p:txBody>
      </p:sp>
    </p:spTree>
    <p:extLst>
      <p:ext uri="{BB962C8B-B14F-4D97-AF65-F5344CB8AC3E}">
        <p14:creationId xmlns:p14="http://schemas.microsoft.com/office/powerpoint/2010/main" val="405692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8367" y="245611"/>
            <a:ext cx="7662398" cy="628716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327" y="5043198"/>
            <a:ext cx="2733774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8A03B50A-0BAE-42D8-B640-7CD0A412F3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920" y="1216707"/>
            <a:ext cx="3600450" cy="3581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03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7467600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9900" y="6018661"/>
            <a:ext cx="7556500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5209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4120577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8852" y="551350"/>
            <a:ext cx="7029739" cy="125204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8852" y="2304100"/>
            <a:ext cx="7029739" cy="4002550"/>
          </a:xfrm>
        </p:spPr>
        <p:txBody>
          <a:bodyPr anchor="ctr">
            <a:normAutofit/>
          </a:bodyPr>
          <a:lstStyle>
            <a:lvl1pPr marL="571500" indent="-571500" algn="l">
              <a:buFont typeface="Arial" panose="020B0604020202020204" pitchFamily="34" charset="0"/>
              <a:buChar char="•"/>
              <a:defRPr sz="44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0744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67301"/>
            <a:ext cx="12191999" cy="133350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70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67301"/>
            <a:ext cx="12191999" cy="1333500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0" cap="none" baseline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833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648" y="1549815"/>
            <a:ext cx="4894082" cy="4860412"/>
          </a:xfrm>
          <a:prstGeom prst="ellipse">
            <a:avLst/>
          </a:prstGeom>
          <a:solidFill>
            <a:srgbClr val="4BACC6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919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95969" y="2257349"/>
            <a:ext cx="4211732" cy="3956201"/>
          </a:xfrm>
          <a:prstGeom prst="ellipse">
            <a:avLst/>
          </a:prstGeom>
          <a:solidFill>
            <a:srgbClr val="CE1010">
              <a:alpha val="80000"/>
            </a:srgbClr>
          </a:solidFill>
          <a:ln w="571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0200" y="0"/>
            <a:ext cx="1736893" cy="1612900"/>
          </a:xfrm>
          <a:custGeom>
            <a:avLst/>
            <a:gdLst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2120900 h 2120900"/>
              <a:gd name="connsiteX4" fmla="*/ 0 w 2006600"/>
              <a:gd name="connsiteY4" fmla="*/ 0 h 2120900"/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2120900 h 2120900"/>
              <a:gd name="connsiteX4" fmla="*/ 0 w 2006600"/>
              <a:gd name="connsiteY4" fmla="*/ 0 h 2120900"/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0 h 2120900"/>
              <a:gd name="connsiteX0" fmla="*/ 0 w 2006600"/>
              <a:gd name="connsiteY0" fmla="*/ 0 h 1743828"/>
              <a:gd name="connsiteX1" fmla="*/ 2006600 w 2006600"/>
              <a:gd name="connsiteY1" fmla="*/ 0 h 1743828"/>
              <a:gd name="connsiteX2" fmla="*/ 1987746 w 2006600"/>
              <a:gd name="connsiteY2" fmla="*/ 1743828 h 1743828"/>
              <a:gd name="connsiteX3" fmla="*/ 0 w 2006600"/>
              <a:gd name="connsiteY3" fmla="*/ 0 h 1743828"/>
              <a:gd name="connsiteX0" fmla="*/ 0 w 2048724"/>
              <a:gd name="connsiteY0" fmla="*/ 0 h 1715702"/>
              <a:gd name="connsiteX1" fmla="*/ 2006600 w 2048724"/>
              <a:gd name="connsiteY1" fmla="*/ 0 h 1715702"/>
              <a:gd name="connsiteX2" fmla="*/ 2048724 w 2048724"/>
              <a:gd name="connsiteY2" fmla="*/ 1715702 h 1715702"/>
              <a:gd name="connsiteX3" fmla="*/ 0 w 2048724"/>
              <a:gd name="connsiteY3" fmla="*/ 0 h 171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8724" h="1715702">
                <a:moveTo>
                  <a:pt x="0" y="0"/>
                </a:moveTo>
                <a:lnTo>
                  <a:pt x="2006600" y="0"/>
                </a:lnTo>
                <a:lnTo>
                  <a:pt x="2048724" y="1715702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rIns="216000">
            <a:normAutofit/>
          </a:bodyPr>
          <a:lstStyle>
            <a:lvl1pPr marL="0" indent="0" algn="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3339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17" y="405794"/>
            <a:ext cx="10604566" cy="82356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 i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211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Em branc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0715" y="174492"/>
            <a:ext cx="6755641" cy="52021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1533" y="5403712"/>
            <a:ext cx="6864823" cy="5118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28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26/03/2018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351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Em branc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11654885" cy="340182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11654885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1215104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Em branco"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5440" y="245612"/>
            <a:ext cx="6375325" cy="546430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6880" y="5892800"/>
            <a:ext cx="6283885" cy="64008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916390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Em branc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AB453E4-1CF6-4F41-A4F0-25CFAEADF3F1}"/>
              </a:ext>
            </a:extLst>
          </p:cNvPr>
          <p:cNvSpPr/>
          <p:nvPr userDrawn="1"/>
        </p:nvSpPr>
        <p:spPr>
          <a:xfrm>
            <a:off x="0" y="0"/>
            <a:ext cx="12116634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9000">
                <a:schemeClr val="bg1">
                  <a:alpha val="7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6" y="255165"/>
            <a:ext cx="6755641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44" y="5967861"/>
            <a:ext cx="6864823" cy="5118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4294277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680" y="163724"/>
            <a:ext cx="5354320" cy="549539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680" y="5979994"/>
            <a:ext cx="5547360" cy="5224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737981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1" y="5191761"/>
            <a:ext cx="10906759" cy="109727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552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98212B-6627-461B-992E-8AC39DBE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2900" y="0"/>
            <a:ext cx="9309100" cy="6858000"/>
          </a:xfrm>
          <a:prstGeom prst="parallelogram">
            <a:avLst/>
          </a:prstGeom>
          <a:solidFill>
            <a:srgbClr val="450F39">
              <a:alpha val="69000"/>
            </a:srgbClr>
          </a:solidFill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239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089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3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169" y="245612"/>
            <a:ext cx="10769731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169" y="6100548"/>
            <a:ext cx="1076973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5481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3759200"/>
            <a:ext cx="10960100" cy="20574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6196084"/>
            <a:ext cx="10960099" cy="382516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520263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97183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9041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711" r:id="rId10"/>
    <p:sldLayoutId id="2147483697" r:id="rId11"/>
    <p:sldLayoutId id="2147483698" r:id="rId12"/>
    <p:sldLayoutId id="2147483699" r:id="rId13"/>
    <p:sldLayoutId id="2147483700" r:id="rId14"/>
    <p:sldLayoutId id="2147483712" r:id="rId15"/>
    <p:sldLayoutId id="2147483701" r:id="rId16"/>
    <p:sldLayoutId id="2147483702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 cap="all" baseline="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A16AC040-0498-47CF-93B2-55DCB81801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791" b="779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E73B09-E45F-4BA8-AABC-4627D0C3C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4748" y="533815"/>
            <a:ext cx="4894082" cy="4860412"/>
          </a:xfrm>
          <a:solidFill>
            <a:schemeClr val="accent6">
              <a:alpha val="69804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pt-BR"/>
              <a:t>Cristo fez uma nova aliança com um povo novo, o Israel espiritual, devemos entender as expressões “Norte”, “Sul”, “reis” e “tempos” especialmente na forma espiritual ou simbólica.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547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030E1C0-C532-45FF-956F-FAD2355026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0E0143-BEB3-4530-A654-7C10B9002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7948" y="1727615"/>
            <a:ext cx="4894082" cy="4860412"/>
          </a:xfrm>
          <a:prstGeom prst="round2DiagRect">
            <a:avLst/>
          </a:prstGeom>
          <a:solidFill>
            <a:srgbClr val="FFC000">
              <a:alpha val="69804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Há uma progressão histórica que o leva desde os reis da Pérsia em seu tempo, até a vinda de Miguel, a ressurreição e o reino eterno de Deus. </a:t>
            </a:r>
          </a:p>
        </p:txBody>
      </p:sp>
    </p:spTree>
    <p:extLst>
      <p:ext uri="{BB962C8B-B14F-4D97-AF65-F5344CB8AC3E}">
        <p14:creationId xmlns:p14="http://schemas.microsoft.com/office/powerpoint/2010/main" val="172788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683F766-7C1D-4CC4-81D3-B23E6DB0C2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381CA5-5197-4CA2-A22C-D8B6AAF18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381500"/>
            <a:ext cx="12191999" cy="2019301"/>
          </a:xfrm>
          <a:solidFill>
            <a:srgbClr val="CE1010">
              <a:alpha val="63000"/>
            </a:srgbClr>
          </a:solidFill>
        </p:spPr>
        <p:txBody>
          <a:bodyPr>
            <a:normAutofit lnSpcReduction="10000"/>
          </a:bodyPr>
          <a:lstStyle/>
          <a:p>
            <a:r>
              <a:rPr lang="pt-BR" sz="3200" dirty="0"/>
              <a:t>Nesses grandes conflitos históricos Daniel só vê este Ser glorioso e triunfante vestido de linho, como o sumo sacerdote que intercede por seu povo em todos os momentos. </a:t>
            </a:r>
          </a:p>
        </p:txBody>
      </p:sp>
    </p:spTree>
    <p:extLst>
      <p:ext uri="{BB962C8B-B14F-4D97-AF65-F5344CB8AC3E}">
        <p14:creationId xmlns:p14="http://schemas.microsoft.com/office/powerpoint/2010/main" val="256429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44BC080-CC50-4273-833E-2E290C60DF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5E4B19-2407-4F46-ACE3-7CA031869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Começa revelando o destino do Israel literal e muda depois da cruz para o Israel espiritual, a Igreja Cristã</a:t>
            </a:r>
          </a:p>
        </p:txBody>
      </p:sp>
    </p:spTree>
    <p:extLst>
      <p:ext uri="{BB962C8B-B14F-4D97-AF65-F5344CB8AC3E}">
        <p14:creationId xmlns:p14="http://schemas.microsoft.com/office/powerpoint/2010/main" val="319869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B607A6-409C-4C80-91D4-85F149F768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77ADA8-8304-41E1-B249-689F781FB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7918" y="0"/>
            <a:ext cx="4894082" cy="4860412"/>
          </a:xfrm>
          <a:prstGeom prst="teardrop">
            <a:avLst/>
          </a:prstGeom>
          <a:solidFill>
            <a:schemeClr val="bg2">
              <a:lumMod val="50000"/>
              <a:alpha val="69804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Apocalipse confirma o princípio hermenêutico de que a Bíblia interpreta a si mesma.</a:t>
            </a:r>
          </a:p>
        </p:txBody>
      </p:sp>
    </p:spTree>
    <p:extLst>
      <p:ext uri="{BB962C8B-B14F-4D97-AF65-F5344CB8AC3E}">
        <p14:creationId xmlns:p14="http://schemas.microsoft.com/office/powerpoint/2010/main" val="160418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BCBD9D7-9390-476B-ACA4-68EF005102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b="1285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61ED01-581C-453E-A1D7-E1FF91ADE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7948" y="1156115"/>
            <a:ext cx="4894082" cy="4860412"/>
          </a:xfrm>
          <a:solidFill>
            <a:schemeClr val="accent6">
              <a:lumMod val="75000"/>
              <a:alpha val="69804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pt-BR" dirty="0"/>
              <a:t>Não podemos começar a estudar Apocalipse sem levar em conta o Sumo Sacerdote celestial que apareceu ao final de Daniel.  </a:t>
            </a:r>
          </a:p>
        </p:txBody>
      </p:sp>
    </p:spTree>
    <p:extLst>
      <p:ext uri="{BB962C8B-B14F-4D97-AF65-F5344CB8AC3E}">
        <p14:creationId xmlns:p14="http://schemas.microsoft.com/office/powerpoint/2010/main" val="136077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FE14154-D191-42BC-86FE-E819A6104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I. Os Reis da Pérsia (Daniel 11:2)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233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D94060-EAB4-45C7-A65B-306CCBE9B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"Agora, pois, vou anunciar a você a verdade: Outros três reis aparecerão na Pérsia, e depois virá um quarto rei, que será bem mais rico do que os anteriores. Depois de conquistar o poder com sua riqueza, instigará todos contra o reino da Grécia.”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CE01DDC-181D-47DF-B307-C52102253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Daniel 11:2</a:t>
            </a:r>
          </a:p>
        </p:txBody>
      </p:sp>
    </p:spTree>
    <p:extLst>
      <p:ext uri="{BB962C8B-B14F-4D97-AF65-F5344CB8AC3E}">
        <p14:creationId xmlns:p14="http://schemas.microsoft.com/office/powerpoint/2010/main" val="386434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0B6E007-EE17-4CDC-9EA6-E2D5802230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97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12114D-7908-4E0D-AD49-444CA5ED8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4848" y="1257715"/>
            <a:ext cx="4894082" cy="4860412"/>
          </a:xfrm>
          <a:solidFill>
            <a:srgbClr val="FF6600">
              <a:alpha val="69804"/>
            </a:srgbClr>
          </a:solidFill>
        </p:spPr>
        <p:txBody>
          <a:bodyPr>
            <a:normAutofit fontScale="85000" lnSpcReduction="20000"/>
          </a:bodyPr>
          <a:lstStyle/>
          <a:p>
            <a:r>
              <a:rPr lang="pt-BR" dirty="0"/>
              <a:t>Apenas um versículo é usado neste longo capítulo para discutir a Pérsia.</a:t>
            </a:r>
          </a:p>
        </p:txBody>
      </p:sp>
    </p:spTree>
    <p:extLst>
      <p:ext uri="{BB962C8B-B14F-4D97-AF65-F5344CB8AC3E}">
        <p14:creationId xmlns:p14="http://schemas.microsoft.com/office/powerpoint/2010/main" val="11388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FA167E4-6217-4089-9BA8-2A1D321FF8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" b="79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0A8142-CE18-40A9-89B9-43050DF10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3448" y="998793"/>
            <a:ext cx="4894082" cy="4860412"/>
          </a:xfrm>
          <a:noFill/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pt-BR" dirty="0">
                <a:solidFill>
                  <a:schemeClr val="tx1"/>
                </a:solidFill>
              </a:rPr>
              <a:t>A declaração "Agora eu vou lhe mostrar a verdade" Dan. 11.2, no original diz: "Eu declaro“. </a:t>
            </a:r>
          </a:p>
        </p:txBody>
      </p:sp>
    </p:spTree>
    <p:extLst>
      <p:ext uri="{BB962C8B-B14F-4D97-AF65-F5344CB8AC3E}">
        <p14:creationId xmlns:p14="http://schemas.microsoft.com/office/powerpoint/2010/main" val="149060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ço Reservado para Imagem 28">
            <a:extLst>
              <a:ext uri="{FF2B5EF4-FFF2-40B4-BE49-F238E27FC236}">
                <a16:creationId xmlns:a16="http://schemas.microsoft.com/office/drawing/2014/main" id="{EBA1C86F-DF33-48C8-96AC-86E5651F87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014D0682-875F-4D59-8F6E-5D5AEA27E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1899" y="1390598"/>
            <a:ext cx="3771901" cy="924340"/>
          </a:xfrm>
          <a:noFill/>
          <a:ln>
            <a:noFill/>
          </a:ln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Daniel 11</a:t>
            </a:r>
            <a:endParaRPr lang="pt-BR" sz="3200" i="0" dirty="0">
              <a:solidFill>
                <a:schemeClr val="tx1"/>
              </a:solidFill>
            </a:endParaRPr>
          </a:p>
        </p:txBody>
      </p:sp>
      <p:sp>
        <p:nvSpPr>
          <p:cNvPr id="18" name="Forma em L 17">
            <a:extLst>
              <a:ext uri="{FF2B5EF4-FFF2-40B4-BE49-F238E27FC236}">
                <a16:creationId xmlns:a16="http://schemas.microsoft.com/office/drawing/2014/main" id="{D8532957-CDD0-4EB4-A924-7596981585E1}"/>
              </a:ext>
            </a:extLst>
          </p:cNvPr>
          <p:cNvSpPr/>
          <p:nvPr/>
        </p:nvSpPr>
        <p:spPr>
          <a:xfrm rot="5400000">
            <a:off x="4991098" y="-145776"/>
            <a:ext cx="2209804" cy="4648200"/>
          </a:xfrm>
          <a:prstGeom prst="corner">
            <a:avLst>
              <a:gd name="adj1" fmla="val 1571"/>
              <a:gd name="adj2" fmla="val 17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9" name="Forma em L 18">
            <a:extLst>
              <a:ext uri="{FF2B5EF4-FFF2-40B4-BE49-F238E27FC236}">
                <a16:creationId xmlns:a16="http://schemas.microsoft.com/office/drawing/2014/main" id="{DEF0F1C0-F9CF-4F01-8235-27C4C39A3C35}"/>
              </a:ext>
            </a:extLst>
          </p:cNvPr>
          <p:cNvSpPr/>
          <p:nvPr/>
        </p:nvSpPr>
        <p:spPr>
          <a:xfrm rot="16200000">
            <a:off x="4592732" y="-611019"/>
            <a:ext cx="2014335" cy="4087800"/>
          </a:xfrm>
          <a:prstGeom prst="corner">
            <a:avLst>
              <a:gd name="adj1" fmla="val 2080"/>
              <a:gd name="adj2" fmla="val 160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A2EA7AC-B6CA-4F09-8CFA-576E097CA6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C0F0A5-0AF9-4C10-8608-93696C661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647" y="1210479"/>
            <a:ext cx="5235769" cy="5199748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 visão de Daniel 11 é uma explicação (de Daniel 8) e ela ocorre no 3º ano do rei da Pérsia, Ciro. </a:t>
            </a:r>
          </a:p>
        </p:txBody>
      </p:sp>
    </p:spTree>
    <p:extLst>
      <p:ext uri="{BB962C8B-B14F-4D97-AF65-F5344CB8AC3E}">
        <p14:creationId xmlns:p14="http://schemas.microsoft.com/office/powerpoint/2010/main" val="303791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C02E571-3558-4F71-A013-9BA6FC4810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739" b="873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E6D208-0B6F-47B5-B903-048AA7769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737100"/>
            <a:ext cx="12191999" cy="1663701"/>
          </a:xfrm>
        </p:spPr>
        <p:txBody>
          <a:bodyPr>
            <a:normAutofit/>
          </a:bodyPr>
          <a:lstStyle/>
          <a:p>
            <a:r>
              <a:rPr lang="pt-BR" dirty="0"/>
              <a:t>Daniel 8 seria o roteiro; e Daniel 11 a história desmembrada desse roteiro. </a:t>
            </a:r>
          </a:p>
        </p:txBody>
      </p:sp>
    </p:spTree>
    <p:extLst>
      <p:ext uri="{BB962C8B-B14F-4D97-AF65-F5344CB8AC3E}">
        <p14:creationId xmlns:p14="http://schemas.microsoft.com/office/powerpoint/2010/main" val="427865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43A43AA-78E6-4AB9-B574-30A3C6FD4D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16237-02FD-488E-88E5-231D3D004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7300" y="0"/>
            <a:ext cx="4584700" cy="4495800"/>
          </a:xfrm>
          <a:prstGeom prst="teardrop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pt-BR" dirty="0"/>
              <a:t>Daniel 11 esmiúça a mesma batalha (vista em Daniel 8) entre o carneiro e o bode, acrescentando detalhes.</a:t>
            </a:r>
          </a:p>
        </p:txBody>
      </p:sp>
    </p:spTree>
    <p:extLst>
      <p:ext uri="{BB962C8B-B14F-4D97-AF65-F5344CB8AC3E}">
        <p14:creationId xmlns:p14="http://schemas.microsoft.com/office/powerpoint/2010/main" val="409202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08CA3A7A-FCEC-4102-A640-195534F321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791" b="779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D1A207-E927-40F3-8B34-16C92313D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0718" y="1398843"/>
            <a:ext cx="4894082" cy="4060312"/>
          </a:xfrm>
          <a:prstGeom prst="snip2Diag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pt-BR" dirty="0"/>
              <a:t>"três reis na Pérsia, e o quarto", que "seria muito mais rico do que todos eles" e levantaria "todos contra o reino da Grécia." </a:t>
            </a:r>
          </a:p>
        </p:txBody>
      </p:sp>
    </p:spTree>
    <p:extLst>
      <p:ext uri="{BB962C8B-B14F-4D97-AF65-F5344CB8AC3E}">
        <p14:creationId xmlns:p14="http://schemas.microsoft.com/office/powerpoint/2010/main" val="113765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C2A430-30A9-4F98-9D6E-BBC3A694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II. O Grande Rei da Grécia ( Daniel 11:3,4)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725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39EFEF-86F2-47D5-8021-66B8267F65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fontAlgn="base"/>
            <a:r>
              <a:rPr lang="pt-BR" dirty="0"/>
              <a:t> Depois, se levantará um rei poderoso, que reinará com grande domínio e fará o que lhe aprouver.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263460-B72B-4286-96DB-C4DC8143F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Daniel 11:3</a:t>
            </a:r>
          </a:p>
        </p:txBody>
      </p:sp>
    </p:spTree>
    <p:extLst>
      <p:ext uri="{BB962C8B-B14F-4D97-AF65-F5344CB8AC3E}">
        <p14:creationId xmlns:p14="http://schemas.microsoft.com/office/powerpoint/2010/main" val="272903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45FD4327-C7F6-4E04-B531-ACAB7B04FB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4FE52FE-68F8-4731-AFF4-511197166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2388" y="211346"/>
            <a:ext cx="4894082" cy="4860412"/>
          </a:xfr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Anuncia a vitória Grega</a:t>
            </a:r>
          </a:p>
        </p:txBody>
      </p:sp>
    </p:spTree>
    <p:extLst>
      <p:ext uri="{BB962C8B-B14F-4D97-AF65-F5344CB8AC3E}">
        <p14:creationId xmlns:p14="http://schemas.microsoft.com/office/powerpoint/2010/main" val="375441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59F4634-ADAD-45EB-8B54-64DBF3F35A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2B0123-DE24-48F0-9D86-9E87E7D13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6348" y="1435515"/>
            <a:ext cx="4894082" cy="4860412"/>
          </a:xfrm>
          <a:solidFill>
            <a:srgbClr val="7030A0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pt-BR" dirty="0"/>
              <a:t>O "rei valente” é Alexandre, o Grande.</a:t>
            </a:r>
          </a:p>
        </p:txBody>
      </p:sp>
    </p:spTree>
    <p:extLst>
      <p:ext uri="{BB962C8B-B14F-4D97-AF65-F5344CB8AC3E}">
        <p14:creationId xmlns:p14="http://schemas.microsoft.com/office/powerpoint/2010/main" val="57447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39EFEF-86F2-47D5-8021-66B8267F65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fontAlgn="base"/>
            <a:r>
              <a:rPr lang="pt-BR" dirty="0"/>
              <a:t>Mas, no auge, o seu reino será quebrado e repartido para os quatro ventos do céu...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263460-B72B-4286-96DB-C4DC8143F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Daniel 11:4</a:t>
            </a:r>
          </a:p>
        </p:txBody>
      </p:sp>
    </p:spTree>
    <p:extLst>
      <p:ext uri="{BB962C8B-B14F-4D97-AF65-F5344CB8AC3E}">
        <p14:creationId xmlns:p14="http://schemas.microsoft.com/office/powerpoint/2010/main" val="428392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1068357-AD56-45D3-96F8-8EE543F0E0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726" b="772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6B20B0-3900-466E-9322-A99F0EE99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É preciso destacar o detalhe que seu reino será "quebrado e dividido” </a:t>
            </a:r>
          </a:p>
        </p:txBody>
      </p:sp>
    </p:spTree>
    <p:extLst>
      <p:ext uri="{BB962C8B-B14F-4D97-AF65-F5344CB8AC3E}">
        <p14:creationId xmlns:p14="http://schemas.microsoft.com/office/powerpoint/2010/main" val="409664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0889DC8-2380-4360-8DE4-3F1EFAB4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0"/>
            <a:ext cx="9410700" cy="6858000"/>
          </a:xfrm>
        </p:spPr>
        <p:txBody>
          <a:bodyPr/>
          <a:lstStyle/>
          <a:p>
            <a:r>
              <a:rPr lang="pt-BR" sz="6000" dirty="0"/>
              <a:t>Introdução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94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334E12D-628E-44EB-A391-0BDAEC01D6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596" b="7596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6A9A1F-443D-4D62-8A93-FB47E39BD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3118" y="1765715"/>
            <a:ext cx="4894082" cy="4860412"/>
          </a:xfrm>
          <a:noFill/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pt-BR" dirty="0">
                <a:solidFill>
                  <a:schemeClr val="tx1"/>
                </a:solidFill>
              </a:rPr>
              <a:t>Os quatro ventos do céu são os quatro pontos cardeais onde se instalaram: Macedônia, Trácia, Síria e Egito</a:t>
            </a:r>
          </a:p>
        </p:txBody>
      </p:sp>
    </p:spTree>
    <p:extLst>
      <p:ext uri="{BB962C8B-B14F-4D97-AF65-F5344CB8AC3E}">
        <p14:creationId xmlns:p14="http://schemas.microsoft.com/office/powerpoint/2010/main" val="361464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F2ACBA4-2D2D-48A7-8E68-762D180BD0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C15C66-326B-4DFD-8472-860BFECC6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Mais detalhes são acrescentados em Daniel 11 que impressionam por sua precisão</a:t>
            </a:r>
          </a:p>
        </p:txBody>
      </p:sp>
    </p:spTree>
    <p:extLst>
      <p:ext uri="{BB962C8B-B14F-4D97-AF65-F5344CB8AC3E}">
        <p14:creationId xmlns:p14="http://schemas.microsoft.com/office/powerpoint/2010/main" val="391646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39EFEF-86F2-47D5-8021-66B8267F65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fontAlgn="base"/>
            <a:r>
              <a:rPr lang="pt-BR" dirty="0"/>
              <a:t>mas não para a sua posteridade, nem tampouco segundo o poder com que reinou, porque o seu reino será arrancado e passará a outros fora de seus descendentes.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263460-B72B-4286-96DB-C4DC8143F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Daniel 11:4</a:t>
            </a:r>
          </a:p>
        </p:txBody>
      </p:sp>
    </p:spTree>
    <p:extLst>
      <p:ext uri="{BB962C8B-B14F-4D97-AF65-F5344CB8AC3E}">
        <p14:creationId xmlns:p14="http://schemas.microsoft.com/office/powerpoint/2010/main" val="412716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E0FAC51-97CA-434F-8D1C-E8C6833F4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"O rei do Sul se tornará forte, mas um dos seus príncipes se tornará ainda mais forte que ele e governará o seu próprio reino com grande poder.  Depois de alguns anos, eles se tornarão aliados. A filha do rei do Sul fará um tratado com o rei do Norte, mas ela não manterá o seu poder, tampouco ele conservará o dele. Naqueles dias ela será entregue à morte, com sua escolta real e com seu pai e com aquele que a apoiou”.</a:t>
            </a:r>
          </a:p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297781-2DF0-40AF-A3EA-1A800D9512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 dirty="0"/>
              <a:t>Daniel 11:5,6 </a:t>
            </a:r>
          </a:p>
        </p:txBody>
      </p:sp>
    </p:spTree>
    <p:extLst>
      <p:ext uri="{BB962C8B-B14F-4D97-AF65-F5344CB8AC3E}">
        <p14:creationId xmlns:p14="http://schemas.microsoft.com/office/powerpoint/2010/main" val="19770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72A9EE8B-C08C-41D1-889D-C3FCC9AB1F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197" r="3197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B66B35E-3EC2-480C-A5A6-42B52B4DD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130715"/>
            <a:ext cx="4894082" cy="486041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Ptolomeu dominou o Egito, o reino do Sul que representa o ateísmo. </a:t>
            </a:r>
          </a:p>
        </p:txBody>
      </p:sp>
    </p:spTree>
    <p:extLst>
      <p:ext uri="{BB962C8B-B14F-4D97-AF65-F5344CB8AC3E}">
        <p14:creationId xmlns:p14="http://schemas.microsoft.com/office/powerpoint/2010/main" val="322551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F244BF4-F06F-4F3F-92CD-0B071EEB42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663" b="666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EA0575-419C-479A-B1D2-C7BD1914F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60648" y="998793"/>
            <a:ext cx="4894082" cy="4860412"/>
          </a:xfrm>
          <a:solidFill>
            <a:schemeClr val="accent4">
              <a:lumMod val="75000"/>
              <a:alpha val="69804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pt-BR"/>
              <a:t>Inclusive Ptolomeu II e o rei Antíoco II, tentaram estabelecer paz entre seus respectivos países através de um casamento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447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8E2BC15-E0C3-4D46-8811-F61266A74B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44974A-0491-4AA0-887B-7E6CD451D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559300"/>
            <a:ext cx="12191999" cy="1841501"/>
          </a:xfrm>
          <a:solidFill>
            <a:srgbClr val="FF0066">
              <a:alpha val="6300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O esboço profético muda para os Ptolomeu e Selêucidas, generais de Alexandre que se desenvolveram a partir da desintegração do Império. </a:t>
            </a:r>
          </a:p>
        </p:txBody>
      </p:sp>
    </p:spTree>
    <p:extLst>
      <p:ext uri="{BB962C8B-B14F-4D97-AF65-F5344CB8AC3E}">
        <p14:creationId xmlns:p14="http://schemas.microsoft.com/office/powerpoint/2010/main" val="90319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06BAFED2-0E99-4DDE-A4A3-400C46D8CA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55232A-F66B-4691-A3E5-690AE7112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6500" y="4648200"/>
            <a:ext cx="9778999" cy="1612899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sz="3200" b="1" dirty="0"/>
              <a:t>A Babilônia, representada pelo Reino do Norte, simboliza a falsa religião ou a falsa adoração. </a:t>
            </a:r>
          </a:p>
        </p:txBody>
      </p:sp>
    </p:spTree>
    <p:extLst>
      <p:ext uri="{BB962C8B-B14F-4D97-AF65-F5344CB8AC3E}">
        <p14:creationId xmlns:p14="http://schemas.microsoft.com/office/powerpoint/2010/main" val="43908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AA23E0E-DC31-464F-9FED-754613C0D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III. O reinado de Roma (Daniel 11:21, 22, 28, 31, 33, 36)</a:t>
            </a:r>
          </a:p>
        </p:txBody>
      </p:sp>
    </p:spTree>
    <p:extLst>
      <p:ext uri="{BB962C8B-B14F-4D97-AF65-F5344CB8AC3E}">
        <p14:creationId xmlns:p14="http://schemas.microsoft.com/office/powerpoint/2010/main" val="173548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7D56AA0-24F1-439B-B9B0-B42E33BA63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791" b="7791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94CCFD-AFE4-4167-9EA4-D4F67434E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o livro foca sua atenção sobre Roma Pagã e Roma papal</a:t>
            </a:r>
          </a:p>
        </p:txBody>
      </p:sp>
    </p:spTree>
    <p:extLst>
      <p:ext uri="{BB962C8B-B14F-4D97-AF65-F5344CB8AC3E}">
        <p14:creationId xmlns:p14="http://schemas.microsoft.com/office/powerpoint/2010/main" val="228626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A5FF020-A164-46EE-B5D0-E95502B27F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347" b="9347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42FA33B-6689-4756-B262-40FDCC2CE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2">
              <a:lumMod val="75000"/>
              <a:alpha val="63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pt-BR" dirty="0"/>
              <a:t>Quem alguma vez não ficou perdido no meio de uma estrada que não conhecia?</a:t>
            </a:r>
          </a:p>
        </p:txBody>
      </p:sp>
    </p:spTree>
    <p:extLst>
      <p:ext uri="{BB962C8B-B14F-4D97-AF65-F5344CB8AC3E}">
        <p14:creationId xmlns:p14="http://schemas.microsoft.com/office/powerpoint/2010/main" val="335780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E62A6A-96AE-4C54-8DF1-CDD01A9261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/>
              <a:t>"Seu sucessor enviará um cobrador de impostos para manter o esplendor real. Contu­do, em poucos anos ele será destruído, sem necessidade de ira nem de combate.” 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E7C36D-C71C-45CF-B482-CE8740ADB7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Dan 11:20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64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FD44D2AD-CD71-4EA5-84EB-3E1F6B9E3E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91" b="779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4E49C1-59A6-40F4-95BE-86C941DB8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2301" y="0"/>
            <a:ext cx="7161840" cy="6857999"/>
          </a:xfrm>
          <a:prstGeom prst="parallelogram">
            <a:avLst/>
          </a:prstGeom>
          <a:solidFill>
            <a:srgbClr val="FF0066">
              <a:alpha val="69804"/>
            </a:srgbClr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pt-BR" dirty="0"/>
              <a:t>Qual foi a nação que surgiu depois da Medo-Pérsia e Grécia, cujo rei era cobrador de impostos? </a:t>
            </a:r>
          </a:p>
        </p:txBody>
      </p:sp>
    </p:spTree>
    <p:extLst>
      <p:ext uri="{BB962C8B-B14F-4D97-AF65-F5344CB8AC3E}">
        <p14:creationId xmlns:p14="http://schemas.microsoft.com/office/powerpoint/2010/main" val="287164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183D2B7-122D-4916-9A5F-E0E7F0466C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F77F70-3407-46B8-B125-74CCC7F50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Cesar Augusto, imperador Romano. </a:t>
            </a:r>
          </a:p>
        </p:txBody>
      </p:sp>
    </p:spTree>
    <p:extLst>
      <p:ext uri="{BB962C8B-B14F-4D97-AF65-F5344CB8AC3E}">
        <p14:creationId xmlns:p14="http://schemas.microsoft.com/office/powerpoint/2010/main" val="375881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ED5ED2-F3D4-4208-9CA2-409C139C1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3931478"/>
            <a:ext cx="10960100" cy="2057400"/>
          </a:xfrm>
        </p:spPr>
        <p:txBody>
          <a:bodyPr>
            <a:normAutofit fontScale="70000" lnSpcReduction="20000"/>
          </a:bodyPr>
          <a:lstStyle/>
          <a:p>
            <a:r>
              <a:rPr lang="pt-BR"/>
              <a:t>"Ele será sucedido por um ser desprezí­vel, a quem não tinha sido dada a honra da realeza. Este invadirá o reino quando o povo se sentir seguro e se apoderará do reino por meio de intrigas.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C4365FF-906A-45FE-8636-11C712923E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/>
              <a:t>Daniel 11:21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936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DE00024-EC9D-4677-97B0-5B42284C93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0E7E213-F2DF-4EF1-8A5C-568628D50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148" y="864015"/>
            <a:ext cx="4894082" cy="4860412"/>
          </a:xfrm>
          <a:solidFill>
            <a:srgbClr val="002060">
              <a:alpha val="69804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Depois da Morte de Cesar Augusto quem o sucedeu no cargo foi Tibério Cesar.</a:t>
            </a:r>
          </a:p>
        </p:txBody>
      </p:sp>
    </p:spTree>
    <p:extLst>
      <p:ext uri="{BB962C8B-B14F-4D97-AF65-F5344CB8AC3E}">
        <p14:creationId xmlns:p14="http://schemas.microsoft.com/office/powerpoint/2010/main" val="264773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87826F9-0B66-46D6-94D7-2C25D1E814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/>
              <a:t>“Então um exército avassala­dor será arrasado diante dele; tanto o exército como um príncipe da aliança serão destruídos. “ 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D246263-C1A3-410D-A946-3F6BF0ED2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Daniel 11:22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512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6EDF3130-51A8-4782-B357-596F9FBED6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075974-ED10-42DB-8B0A-992A5C02A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248" y="1308515"/>
            <a:ext cx="4894082" cy="4860412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O termo príncipe, “Nagib “em hebraico, aparece mencionado no capitulo 9 de Daniel e se refere unicamente a Jesus </a:t>
            </a:r>
          </a:p>
        </p:txBody>
      </p:sp>
    </p:spTree>
    <p:extLst>
      <p:ext uri="{BB962C8B-B14F-4D97-AF65-F5344CB8AC3E}">
        <p14:creationId xmlns:p14="http://schemas.microsoft.com/office/powerpoint/2010/main" val="357233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5D3AFB-E9C2-4C90-B085-F6355A94C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/>
              <a:t>"Suas forças armadas se levantarão para profanar a fortaleza e o templo, acabarão com o sacrifício diário e colocarão no templo o sacrilégio terrível. 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0C46F6A-994C-453A-871C-6316C163A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Daniel 11:31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191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178FC51-2D1F-463B-828D-BAB9E0DBBF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791" b="779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11B084-0827-4CE3-B5F7-6E05368C7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4900" y="0"/>
            <a:ext cx="4737100" cy="4775200"/>
          </a:xfrm>
          <a:prstGeom prst="teardrop">
            <a:avLst/>
          </a:prstGeom>
          <a:solidFill>
            <a:srgbClr val="002060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pt-BR" dirty="0"/>
              <a:t>O vers. 31 descreve as ações do poder apóstata.</a:t>
            </a:r>
          </a:p>
        </p:txBody>
      </p:sp>
    </p:spTree>
    <p:extLst>
      <p:ext uri="{BB962C8B-B14F-4D97-AF65-F5344CB8AC3E}">
        <p14:creationId xmlns:p14="http://schemas.microsoft.com/office/powerpoint/2010/main" val="145346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2DFE3B8-45E7-41A3-A181-4098B4F3B4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8342B4-B16E-4E43-AE4F-C2A747A08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1486315"/>
            <a:ext cx="4894082" cy="4860412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As tropas aqui mencionadas se referem às de Clóvis I, rei dos francos (481-511)</a:t>
            </a:r>
          </a:p>
        </p:txBody>
      </p:sp>
    </p:spTree>
    <p:extLst>
      <p:ext uri="{BB962C8B-B14F-4D97-AF65-F5344CB8AC3E}">
        <p14:creationId xmlns:p14="http://schemas.microsoft.com/office/powerpoint/2010/main" val="48656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FF0C9017-B526-40F3-BFEB-DB01750E84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8" b="6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811817-8F39-4D9D-A857-C9B422C08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0143" y="728180"/>
            <a:ext cx="4894082" cy="4860412"/>
          </a:xfrm>
          <a:solidFill>
            <a:srgbClr val="FF0066">
              <a:alpha val="69804"/>
            </a:srgbClr>
          </a:solidFill>
        </p:spPr>
        <p:txBody>
          <a:bodyPr>
            <a:normAutofit fontScale="62500" lnSpcReduction="20000"/>
          </a:bodyPr>
          <a:lstStyle/>
          <a:p>
            <a:r>
              <a:rPr lang="pt-BR" dirty="0"/>
              <a:t>Hoje com o GPS moveis diminuímos bastante essa tensão de não achar o caminho para chegar num determinado lugar. </a:t>
            </a:r>
          </a:p>
        </p:txBody>
      </p:sp>
    </p:spTree>
    <p:extLst>
      <p:ext uri="{BB962C8B-B14F-4D97-AF65-F5344CB8AC3E}">
        <p14:creationId xmlns:p14="http://schemas.microsoft.com/office/powerpoint/2010/main" val="299983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4C36CA6-7CD8-47F0-8977-BEF9531A03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b="775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4C25C4-7334-4410-B40A-68A299945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 Justiniano I, imperador</a:t>
            </a:r>
            <a:br>
              <a:rPr lang="pt-BR" dirty="0"/>
            </a:br>
            <a:r>
              <a:rPr lang="pt-BR" dirty="0"/>
              <a:t> do Leste de Roma (527-565)</a:t>
            </a:r>
          </a:p>
        </p:txBody>
      </p:sp>
    </p:spTree>
    <p:extLst>
      <p:ext uri="{BB962C8B-B14F-4D97-AF65-F5344CB8AC3E}">
        <p14:creationId xmlns:p14="http://schemas.microsoft.com/office/powerpoint/2010/main" val="302291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B08E868-A72C-486A-AABE-1F5817A844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29EE6F-767E-40D8-80DC-D3F39942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48" y="673515"/>
            <a:ext cx="4894082" cy="4860412"/>
          </a:xfrm>
          <a:solidFill>
            <a:srgbClr val="000000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pt-BR" dirty="0"/>
              <a:t>Estas tropas "profanaram o santuário, a fortaleza, tiraram o contínuo e colocaram a abominação da desolação". </a:t>
            </a:r>
          </a:p>
        </p:txBody>
      </p:sp>
    </p:spTree>
    <p:extLst>
      <p:ext uri="{BB962C8B-B14F-4D97-AF65-F5344CB8AC3E}">
        <p14:creationId xmlns:p14="http://schemas.microsoft.com/office/powerpoint/2010/main" val="340564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BF15F1-C3F2-41CF-8ED1-39C005CB6C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/>
              <a:t>“Com lisonjas corromperá aqueles que tiverem violado a aliança, mas o povo que conhece o seu Deus resistirá com firmeza.” 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A9C641-8ED5-42C0-A731-E51913BB1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Daniel 11:32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039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7D4C1677-6869-4811-9AEF-090BA0AD14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661" b="7661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BC725C-6967-463B-87C7-7262B7066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48959" y="998793"/>
            <a:ext cx="4894082" cy="4860412"/>
          </a:xfrm>
          <a:solidFill>
            <a:srgbClr val="9A0000">
              <a:alpha val="69804"/>
            </a:srgbClr>
          </a:solidFill>
        </p:spPr>
        <p:txBody>
          <a:bodyPr>
            <a:normAutofit fontScale="62500" lnSpcReduction="20000"/>
          </a:bodyPr>
          <a:lstStyle/>
          <a:p>
            <a:r>
              <a:rPr lang="pt-BR" dirty="0"/>
              <a:t>Este poder corromperia e compraria os governantes que estivesses dispostos a violar a lei de Deus por meio de leis civis. </a:t>
            </a:r>
          </a:p>
        </p:txBody>
      </p:sp>
    </p:spTree>
    <p:extLst>
      <p:ext uri="{BB962C8B-B14F-4D97-AF65-F5344CB8AC3E}">
        <p14:creationId xmlns:p14="http://schemas.microsoft.com/office/powerpoint/2010/main" val="315146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3341043-1FC5-46F6-94AF-8A2E1AFBDA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E9D02E-DFEE-477E-9615-BC3B23C0F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Clóvis é o primeiro rei alemão convertido ao catolicismo em 496, ele foi a partir desde esse momento, o protetor da Igreja.</a:t>
            </a:r>
          </a:p>
        </p:txBody>
      </p:sp>
    </p:spTree>
    <p:extLst>
      <p:ext uri="{BB962C8B-B14F-4D97-AF65-F5344CB8AC3E}">
        <p14:creationId xmlns:p14="http://schemas.microsoft.com/office/powerpoint/2010/main" val="183936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A228BBA-6BAF-407D-8016-E3E23704EF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r="848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2B6AD7-F85B-4FFE-947E-0AD352A9B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405" y="998793"/>
            <a:ext cx="4894082" cy="4860412"/>
          </a:xfrm>
          <a:solidFill>
            <a:srgbClr val="9A0000">
              <a:alpha val="69804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"O código [de Justiniano] tornou-se o fundamento da jurisprudência de todos os estados da cristandade.</a:t>
            </a:r>
          </a:p>
        </p:txBody>
      </p:sp>
    </p:spTree>
    <p:extLst>
      <p:ext uri="{BB962C8B-B14F-4D97-AF65-F5344CB8AC3E}">
        <p14:creationId xmlns:p14="http://schemas.microsoft.com/office/powerpoint/2010/main" val="10355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0D0A524-2657-419E-9DDA-12F8B0163C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85E7F2-E33C-41DF-B373-0FE80F3E8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Que faria este poder com àqueles que permanecessem fieis à aliança ( Lei de Deus )?</a:t>
            </a:r>
          </a:p>
        </p:txBody>
      </p:sp>
    </p:spTree>
    <p:extLst>
      <p:ext uri="{BB962C8B-B14F-4D97-AF65-F5344CB8AC3E}">
        <p14:creationId xmlns:p14="http://schemas.microsoft.com/office/powerpoint/2010/main" val="78129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FF71B1-7326-4C91-A4FB-2AFCE1E078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/>
              <a:t>"Aqueles que são sábios instruirão a muitos, mas por certo período cairão à espa­da e serão queimados, capturados e saqueados”. 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3760902-F4D0-4265-A9F2-934F384E8B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Daniel 11:33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766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90CDE82-25A9-4843-A846-7B00452B98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B686203-F8AF-4973-B6AD-C0F687B26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7918" y="0"/>
            <a:ext cx="4894082" cy="4860412"/>
          </a:xfrm>
          <a:prstGeom prst="teardrop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pt-BR" dirty="0"/>
              <a:t>Aqui estão todos os fieis cristãos da aliança feita com o sangue do Messias.</a:t>
            </a:r>
          </a:p>
        </p:txBody>
      </p:sp>
    </p:spTree>
    <p:extLst>
      <p:ext uri="{BB962C8B-B14F-4D97-AF65-F5344CB8AC3E}">
        <p14:creationId xmlns:p14="http://schemas.microsoft.com/office/powerpoint/2010/main" val="424547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6">
            <a:extLst>
              <a:ext uri="{FF2B5EF4-FFF2-40B4-BE49-F238E27FC236}">
                <a16:creationId xmlns:a16="http://schemas.microsoft.com/office/drawing/2014/main" id="{8953C8BC-C61C-4978-8682-F5433AEC8B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" b="114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835E8B-3A1B-4039-8CEB-95890BAE8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"por alguns dias cairão pela espada e pelo fogo, em cativeiro e despojo"</a:t>
            </a:r>
          </a:p>
        </p:txBody>
      </p:sp>
    </p:spTree>
    <p:extLst>
      <p:ext uri="{BB962C8B-B14F-4D97-AF65-F5344CB8AC3E}">
        <p14:creationId xmlns:p14="http://schemas.microsoft.com/office/powerpoint/2010/main" val="171242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52D32F8-188B-4F8A-962F-C8976982C7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9748" b="2974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51693C-6D01-4E86-AAC5-FEBCD08E7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7205" y="423380"/>
            <a:ext cx="4894082" cy="4860412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pt-BR" dirty="0"/>
              <a:t>Porém, mesmo usando os GPS modernos podemos correr alguns riscos. </a:t>
            </a:r>
          </a:p>
        </p:txBody>
      </p:sp>
    </p:spTree>
    <p:extLst>
      <p:ext uri="{BB962C8B-B14F-4D97-AF65-F5344CB8AC3E}">
        <p14:creationId xmlns:p14="http://schemas.microsoft.com/office/powerpoint/2010/main" val="61927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7D130AC-378C-4A97-9CA5-0287E6D46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181714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0B65EE0D-5DF7-4695-B2AE-1A6FA13032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000" b="50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D86051-6DC4-4C61-AC7F-671C07286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Neste capitulo, encontramos os poderes do mal lutando contra o reino de Deus. </a:t>
            </a:r>
          </a:p>
        </p:txBody>
      </p:sp>
    </p:spTree>
    <p:extLst>
      <p:ext uri="{BB962C8B-B14F-4D97-AF65-F5344CB8AC3E}">
        <p14:creationId xmlns:p14="http://schemas.microsoft.com/office/powerpoint/2010/main" val="31910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66D566-1AD3-4BC3-9F0F-7B1D1629C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“Mas informa­ções provenientes do Leste e do Norte o deixarão alarmado, e irado partirá para destruir e aniqui­lar muito povo. Armará suas tendas reais entre os mares, no belo e santo Monte. No entanto, ele chegará ao seu fim, e ninguém o socorrerá. “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4063713-8D53-4640-A555-1A961A1D4F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Daniel 11:44,45.</a:t>
            </a:r>
          </a:p>
        </p:txBody>
      </p:sp>
    </p:spTree>
    <p:extLst>
      <p:ext uri="{BB962C8B-B14F-4D97-AF65-F5344CB8AC3E}">
        <p14:creationId xmlns:p14="http://schemas.microsoft.com/office/powerpoint/2010/main" val="428700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F7D82C4-24D2-41DC-B6E5-7ECB9EB3E8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r="390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08727C-12F3-4E43-A520-2220669B0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Bíblia garante que Jesus se levantará, Miguel o Grande príncipe Virá a libertar a seus filhos. </a:t>
            </a:r>
          </a:p>
        </p:txBody>
      </p:sp>
    </p:spTree>
    <p:extLst>
      <p:ext uri="{BB962C8B-B14F-4D97-AF65-F5344CB8AC3E}">
        <p14:creationId xmlns:p14="http://schemas.microsoft.com/office/powerpoint/2010/main" val="174935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7F5A380-213B-4619-A79C-8A6C0020E5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44FD64-CD10-4BBD-8B8D-F42A4A87A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rgbClr val="B48546">
              <a:alpha val="76078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VOLTA DE JESUS É O CLÍMAX DA REDENÇÃO DE TODAS AS ERAS E DE TODOS OS TEMPOS.</a:t>
            </a:r>
          </a:p>
        </p:txBody>
      </p:sp>
    </p:spTree>
    <p:extLst>
      <p:ext uri="{BB962C8B-B14F-4D97-AF65-F5344CB8AC3E}">
        <p14:creationId xmlns:p14="http://schemas.microsoft.com/office/powerpoint/2010/main" val="263939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DF50AE1-39CD-4968-BD34-AFD7D73871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5C9EE3-784A-4C7D-8AEB-CCA3C5995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O mais importante é que hoje você pode aceitar esse Rei maravilhoso em sua vida e começar desde agora a vivenciar o seu reino. </a:t>
            </a:r>
          </a:p>
        </p:txBody>
      </p:sp>
    </p:spTree>
    <p:extLst>
      <p:ext uri="{BB962C8B-B14F-4D97-AF65-F5344CB8AC3E}">
        <p14:creationId xmlns:p14="http://schemas.microsoft.com/office/powerpoint/2010/main" val="191079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CD13D5C-69C5-4DC0-A516-FA6726DB0F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88FAEF-A165-4A9C-881C-0C08CBAC1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2317" y="569843"/>
            <a:ext cx="5907530" cy="5866888"/>
          </a:xfrm>
          <a:solidFill>
            <a:schemeClr val="accent5">
              <a:lumMod val="75000"/>
              <a:alpha val="69804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pt-BR" dirty="0"/>
              <a:t>Não desista, nem pense que tudo está perdido quando ver as forças do mal se arregimentando, pois Deus sempre cumpre seus propósitos e ele é soberano neste vasto universo. </a:t>
            </a:r>
          </a:p>
        </p:txBody>
      </p:sp>
    </p:spTree>
    <p:extLst>
      <p:ext uri="{BB962C8B-B14F-4D97-AF65-F5344CB8AC3E}">
        <p14:creationId xmlns:p14="http://schemas.microsoft.com/office/powerpoint/2010/main" val="374842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0C31415-2D0C-4EF0-A223-03E8249A96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b="96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8AC67B-7B03-4478-8730-33890FFF2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67301"/>
            <a:ext cx="12191999" cy="1790698"/>
          </a:xfrm>
          <a:solidFill>
            <a:schemeClr val="accent4">
              <a:lumMod val="75000"/>
              <a:alpha val="63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pt-BR" dirty="0"/>
              <a:t>Gostaria de aceitar o convite para aceitar a Cristo como seu salvador, caminhar com ele até quando ele voltar para lhe buscar ? </a:t>
            </a:r>
          </a:p>
        </p:txBody>
      </p:sp>
    </p:spTree>
    <p:extLst>
      <p:ext uri="{BB962C8B-B14F-4D97-AF65-F5344CB8AC3E}">
        <p14:creationId xmlns:p14="http://schemas.microsoft.com/office/powerpoint/2010/main" val="239674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2DF1929-C496-4103-B111-9B04F036D7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799" b="1479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676DF4-02EA-45EE-8770-FFB554205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no âmbito espiritual e profético existem muitas pessoas que estão absolutamente perdidas </a:t>
            </a:r>
          </a:p>
        </p:txBody>
      </p:sp>
    </p:spTree>
    <p:extLst>
      <p:ext uri="{BB962C8B-B14F-4D97-AF65-F5344CB8AC3E}">
        <p14:creationId xmlns:p14="http://schemas.microsoft.com/office/powerpoint/2010/main" val="2328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50770B0-8B7B-4F57-AEF1-81435DD10E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r="117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3072CF-139B-4B85-806B-41A97F184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0214" y="1655833"/>
            <a:ext cx="4894082" cy="4860412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Todo o Capítulo 11 é narrado pelo anjo que está na presença de Miguel.</a:t>
            </a:r>
          </a:p>
        </p:txBody>
      </p:sp>
    </p:spTree>
    <p:extLst>
      <p:ext uri="{BB962C8B-B14F-4D97-AF65-F5344CB8AC3E}">
        <p14:creationId xmlns:p14="http://schemas.microsoft.com/office/powerpoint/2010/main" val="249840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605FA34-2A49-402E-8948-DAF2ABFC86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791" b="779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B5CACC-BB25-46CC-AB29-8282B5081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Aparentemente, por não ser uma visão simbólica, a linguagem deveria ser literal</a:t>
            </a:r>
          </a:p>
        </p:txBody>
      </p:sp>
    </p:spTree>
    <p:extLst>
      <p:ext uri="{BB962C8B-B14F-4D97-AF65-F5344CB8AC3E}">
        <p14:creationId xmlns:p14="http://schemas.microsoft.com/office/powerpoint/2010/main" val="130203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DES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" id="{4B4A0F73-2D30-4E8B-AAB8-10A98232D687}" vid="{624404BB-D316-479F-BA1D-1B36C6E944F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3">
    <wetp:webextensionref xmlns:r="http://schemas.openxmlformats.org/officeDocument/2006/relationships" r:id="rId1"/>
  </wetp:taskpane>
  <wetp:taskpane dockstate="right" visibility="0" width="525" row="4">
    <wetp:webextensionref xmlns:r="http://schemas.openxmlformats.org/officeDocument/2006/relationships" r:id="rId2"/>
  </wetp:taskpane>
  <wetp:taskpane dockstate="right" visibility="0" width="525" row="6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01EC093D-F0F2-49AB-BBC8-006AFDD20272}">
  <we:reference id="wa104178141" version="3.1.2.16" store="pt-BR" storeType="OMEX"/>
  <we:alternateReferences>
    <we:reference id="wa104178141" version="3.1.2.16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31BE46F-EE5C-43F2-8B92-FED5BAF668F9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C8B8B6E0-0E85-4C2E-B548-BAA9CB6FA0BC}">
  <we:reference id="wa104380602" version="2.0.1.5" store="pt-BR" storeType="OMEX"/>
  <we:alternateReferences>
    <we:reference id="wa104380602" version="2.0.1.5" store="WA10438060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DES</Template>
  <TotalTime>8846</TotalTime>
  <Words>2642</Words>
  <Application>Microsoft Office PowerPoint</Application>
  <PresentationFormat>Widescreen</PresentationFormat>
  <Paragraphs>151</Paragraphs>
  <Slides>68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2" baseType="lpstr">
      <vt:lpstr>Calibri</vt:lpstr>
      <vt:lpstr>Century Gothic</vt:lpstr>
      <vt:lpstr>Arial</vt:lpstr>
      <vt:lpstr>DES</vt:lpstr>
      <vt:lpstr>Apresentação do PowerPoint</vt:lpstr>
      <vt:lpstr>Apresentação do PowerPoint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I. Os Reis da Pérsia (Daniel 11:2)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II. O Grande Rei da Grécia ( Daniel 11:3,4)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III. O reinado de Roma (Daniel 11:21, 22, 28, 31, 33, 36)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 2018</dc:subject>
  <dc:creator>Pr. MARCELO AUGUSTO DE CARVALHO</dc:creator>
  <cp:keywords>www.4tons.com.br</cp:keywords>
  <dc:description>COMÉRCIO PROIBIDO. USO PESSOAL</dc:description>
  <cp:lastModifiedBy>marcos aurelio gularte de castro</cp:lastModifiedBy>
  <cp:revision>369</cp:revision>
  <dcterms:created xsi:type="dcterms:W3CDTF">2018-03-06T19:09:33Z</dcterms:created>
  <dcterms:modified xsi:type="dcterms:W3CDTF">2018-03-26T22:43:04Z</dcterms:modified>
  <cp:category>SM-EVANGELISMO</cp:category>
</cp:coreProperties>
</file>