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80" r:id="rId4"/>
    <p:sldId id="260" r:id="rId5"/>
    <p:sldId id="258" r:id="rId6"/>
    <p:sldId id="262" r:id="rId7"/>
    <p:sldId id="259" r:id="rId8"/>
    <p:sldId id="267" r:id="rId9"/>
    <p:sldId id="281" r:id="rId10"/>
    <p:sldId id="282" r:id="rId11"/>
    <p:sldId id="283" r:id="rId12"/>
    <p:sldId id="284" r:id="rId13"/>
    <p:sldId id="285" r:id="rId14"/>
    <p:sldId id="286" r:id="rId15"/>
    <p:sldId id="287" r:id="rId16"/>
    <p:sldId id="288" r:id="rId17"/>
    <p:sldId id="300"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A5F"/>
    <a:srgbClr val="009181"/>
    <a:srgbClr val="038991"/>
    <a:srgbClr val="007F72"/>
    <a:srgbClr val="884B29"/>
    <a:srgbClr val="AC7D4E"/>
    <a:srgbClr val="DC6325"/>
    <a:srgbClr val="4A2917"/>
    <a:srgbClr val="E3C9B7"/>
    <a:srgbClr val="4523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6"/>
    <p:restoredTop sz="94674"/>
  </p:normalViewPr>
  <p:slideViewPr>
    <p:cSldViewPr snapToGrid="0" snapToObjects="1">
      <p:cViewPr varScale="1">
        <p:scale>
          <a:sx n="118" d="100"/>
          <a:sy n="118" d="100"/>
        </p:scale>
        <p:origin x="240"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A1FFE-E884-E046-A59E-012FD5CC670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B1A39EB-BA95-8840-B233-3EE22A86D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05C7CBB-29E7-D441-9F13-26F0E942097D}"/>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84D6849E-BCDD-EA44-97AF-2E8507855B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A5F95E0-070A-444D-893F-A85B0CBA3094}"/>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42184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282FC3-7177-8942-BD39-B7E6FB5196D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0B46831-AD54-1A4A-A3D7-0A71388BA55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77FA98-9B46-5D4A-AD76-256796FBE9CA}"/>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20EC9001-562E-4745-AE6D-FEED79E0811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B8267C7-D144-6E47-8835-91720D45CC45}"/>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76346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0F68060-EBE0-2C4D-9641-9A38FF2319A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A4F28EB-7B4B-554A-989C-D131E112D52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BAB86F9-FB82-BD43-B409-6B78E8EC01E9}"/>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AAF8B641-C36C-8F45-ABD6-5A071CC04FC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5BD13A1-B2CC-CE4B-A918-45D10C83B0C3}"/>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56286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AB569B-73DB-4748-BF1E-3BC44AA496E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6C1F64A-5556-0146-957D-88527BD44DC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0B7D6EC-A78B-3048-8327-E6E8017E39EB}"/>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FCD148A8-AA7B-3044-A482-93802EA3DA9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5934F7B-D820-CF4D-AB5B-12C2C5D51729}"/>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416743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413C7-966D-EA40-8D21-B6A12CC2966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DF74380-A843-4B4E-AB07-B364CAF14F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2EA54BA-40A5-D44F-82AA-BD43D680FD2F}"/>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E234BDA7-5482-5F47-A068-7DC6339CA7B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B58983B-2820-EA44-ACDC-B6623940721F}"/>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059075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A0EC2-2317-6949-BDB9-4D2D0CDAEB7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6EA8AC2-ECE1-3244-870E-2EC869F6D905}"/>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D41DF2A-C2D6-0B4C-87B7-FC6A3F15E35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5486E2D-1116-CB4F-92A4-6C43ECFDD528}"/>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6" name="Espaço Reservado para Rodapé 5">
            <a:extLst>
              <a:ext uri="{FF2B5EF4-FFF2-40B4-BE49-F238E27FC236}">
                <a16:creationId xmlns:a16="http://schemas.microsoft.com/office/drawing/2014/main" id="{5B4208CC-5D84-4E46-8430-F1CCF14D399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46DB7DB-2F2F-9B45-8792-E6DB4BCB0CF4}"/>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3481328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B46A8-5A64-3346-95BC-37D098B30FB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2671B68-E1DA-EC4F-8111-AD8BFB5A6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CB6FC32-BD66-5B40-824D-611A5C79E23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99A717C-1194-9D42-A5B0-C62C1B9E9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B3A535E-471F-4F4E-AF77-BB3760ED8A7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FA1F908-5FF9-C947-9CFA-5B0340524211}"/>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8" name="Espaço Reservado para Rodapé 7">
            <a:extLst>
              <a:ext uri="{FF2B5EF4-FFF2-40B4-BE49-F238E27FC236}">
                <a16:creationId xmlns:a16="http://schemas.microsoft.com/office/drawing/2014/main" id="{2014A263-41B9-EE4D-BA51-55D547A4762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22B4BF2-5E35-B749-879B-DD80B9E6C82D}"/>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315845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FA35B9-D5D2-E147-8762-390AC4A773E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A984C7C-568B-C040-B957-C804F7CE8B9C}"/>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4" name="Espaço Reservado para Rodapé 3">
            <a:extLst>
              <a:ext uri="{FF2B5EF4-FFF2-40B4-BE49-F238E27FC236}">
                <a16:creationId xmlns:a16="http://schemas.microsoft.com/office/drawing/2014/main" id="{30A1B123-B202-064C-8EBC-543E4C4E7D5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B5460924-2C49-3C4E-9D3B-45B358A6A992}"/>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58102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F36D122-D5D3-FF41-81C0-D1FD6967C682}"/>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3" name="Espaço Reservado para Rodapé 2">
            <a:extLst>
              <a:ext uri="{FF2B5EF4-FFF2-40B4-BE49-F238E27FC236}">
                <a16:creationId xmlns:a16="http://schemas.microsoft.com/office/drawing/2014/main" id="{EDBD696B-EEB5-1749-852A-1E8E3EB355D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1D10A37-5CDD-814C-8B0D-2DB10DF5B710}"/>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1260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7DD9F-FE75-844E-95CF-CF6500D4989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DF0BD36-11BC-5847-9CC1-79C0F5B1B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1A39FFE-B57D-CC4E-96E2-BA9088912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D46703D-2FB2-D74F-A474-A9C63596B62F}"/>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6" name="Espaço Reservado para Rodapé 5">
            <a:extLst>
              <a:ext uri="{FF2B5EF4-FFF2-40B4-BE49-F238E27FC236}">
                <a16:creationId xmlns:a16="http://schemas.microsoft.com/office/drawing/2014/main" id="{F135E5ED-B5B7-6342-933E-66CAC6E32AA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D548BAC-37F7-B14D-A04F-FBC2A2514EC3}"/>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81032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315AE-F452-C343-82EA-087F47295E0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0176446-FFFC-4443-B6A7-60E79F46F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BAAF183-66C8-9A4A-BA79-03503EFC3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9D3884E-CA35-BF40-97B2-4B438B5B7A97}"/>
              </a:ext>
            </a:extLst>
          </p:cNvPr>
          <p:cNvSpPr>
            <a:spLocks noGrp="1"/>
          </p:cNvSpPr>
          <p:nvPr>
            <p:ph type="dt" sz="half" idx="10"/>
          </p:nvPr>
        </p:nvSpPr>
        <p:spPr/>
        <p:txBody>
          <a:bodyPr/>
          <a:lstStyle/>
          <a:p>
            <a:fld id="{FA771EAC-28CE-EA4C-BE10-5A98B2502C2F}" type="datetimeFigureOut">
              <a:rPr lang="pt-BR" smtClean="0"/>
              <a:t>09/09/2020</a:t>
            </a:fld>
            <a:endParaRPr lang="pt-BR"/>
          </a:p>
        </p:txBody>
      </p:sp>
      <p:sp>
        <p:nvSpPr>
          <p:cNvPr id="6" name="Espaço Reservado para Rodapé 5">
            <a:extLst>
              <a:ext uri="{FF2B5EF4-FFF2-40B4-BE49-F238E27FC236}">
                <a16:creationId xmlns:a16="http://schemas.microsoft.com/office/drawing/2014/main" id="{BA5F8355-6DF0-4E4B-BA8F-838E6037236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EBA866-802D-BF48-AB4C-24BFFF2551D1}"/>
              </a:ext>
            </a:extLst>
          </p:cNvPr>
          <p:cNvSpPr>
            <a:spLocks noGrp="1"/>
          </p:cNvSpPr>
          <p:nvPr>
            <p:ph type="sldNum" sz="quarter" idx="12"/>
          </p:nvPr>
        </p:nvSpPr>
        <p:spPr/>
        <p:txBody>
          <a:bodyPr/>
          <a:lstStyle/>
          <a:p>
            <a:fld id="{F0989D45-E3D2-8048-A124-5284334EC070}" type="slidenum">
              <a:rPr lang="pt-BR" smtClean="0"/>
              <a:t>‹nº›</a:t>
            </a:fld>
            <a:endParaRPr lang="pt-BR"/>
          </a:p>
        </p:txBody>
      </p:sp>
    </p:spTree>
    <p:extLst>
      <p:ext uri="{BB962C8B-B14F-4D97-AF65-F5344CB8AC3E}">
        <p14:creationId xmlns:p14="http://schemas.microsoft.com/office/powerpoint/2010/main" val="103959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D887EA3-44C9-484F-B88B-AF4E02B5B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50DDFD7-2851-5B40-8C50-62F78E72E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6329E00-2A8E-8C40-A7A2-8394E5138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71EAC-28CE-EA4C-BE10-5A98B2502C2F}" type="datetimeFigureOut">
              <a:rPr lang="pt-BR" smtClean="0"/>
              <a:t>09/09/2020</a:t>
            </a:fld>
            <a:endParaRPr lang="pt-BR"/>
          </a:p>
        </p:txBody>
      </p:sp>
      <p:sp>
        <p:nvSpPr>
          <p:cNvPr id="5" name="Espaço Reservado para Rodapé 4">
            <a:extLst>
              <a:ext uri="{FF2B5EF4-FFF2-40B4-BE49-F238E27FC236}">
                <a16:creationId xmlns:a16="http://schemas.microsoft.com/office/drawing/2014/main" id="{18B32D10-334A-C146-B1AA-B05A91292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0E24437-99E2-164D-8677-81369C53D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989D45-E3D2-8048-A124-5284334EC070}" type="slidenum">
              <a:rPr lang="pt-BR" smtClean="0"/>
              <a:t>‹nº›</a:t>
            </a:fld>
            <a:endParaRPr lang="pt-BR"/>
          </a:p>
        </p:txBody>
      </p:sp>
    </p:spTree>
    <p:extLst>
      <p:ext uri="{BB962C8B-B14F-4D97-AF65-F5344CB8AC3E}">
        <p14:creationId xmlns:p14="http://schemas.microsoft.com/office/powerpoint/2010/main" val="1857995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descr="Imagem">
            <a:extLst>
              <a:ext uri="{FF2B5EF4-FFF2-40B4-BE49-F238E27FC236}">
                <a16:creationId xmlns:a16="http://schemas.microsoft.com/office/drawing/2014/main" id="{91196E93-F1A7-C94E-A6B8-AC5DFBEB7EF0}"/>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pic>
        <p:nvPicPr>
          <p:cNvPr id="3" name="Imagem 2" descr="Uma imagem contendo fogo, mulher&#10;&#10;Descrição gerada automaticamente">
            <a:extLst>
              <a:ext uri="{FF2B5EF4-FFF2-40B4-BE49-F238E27FC236}">
                <a16:creationId xmlns:a16="http://schemas.microsoft.com/office/drawing/2014/main" id="{3AF9B00A-6F83-0249-B1E6-0E7959A9EB7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1582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m 14" descr="Foto em preto e branco de pessoa olhando para a câmera&#10;&#10;Descrição gerada automaticamente">
            <a:extLst>
              <a:ext uri="{FF2B5EF4-FFF2-40B4-BE49-F238E27FC236}">
                <a16:creationId xmlns:a16="http://schemas.microsoft.com/office/drawing/2014/main" id="{DF0BEE45-AA0E-1D4F-A2D3-D9A9A8AA0C55}"/>
              </a:ext>
            </a:extLst>
          </p:cNvPr>
          <p:cNvPicPr>
            <a:picLocks noChangeAspect="1"/>
          </p:cNvPicPr>
          <p:nvPr/>
        </p:nvPicPr>
        <p:blipFill rotWithShape="1">
          <a:blip r:embed="rId2"/>
          <a:srcRect l="4649" b="6017"/>
          <a:stretch/>
        </p:blipFill>
        <p:spPr>
          <a:xfrm>
            <a:off x="-180170"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7194479" y="2404352"/>
            <a:ext cx="4301066" cy="2677656"/>
          </a:xfrm>
          <a:prstGeom prst="rect">
            <a:avLst/>
          </a:prstGeom>
          <a:noFill/>
        </p:spPr>
        <p:txBody>
          <a:bodyPr wrap="square" rtlCol="0">
            <a:spAutoFit/>
          </a:bodyPr>
          <a:lstStyle/>
          <a:p>
            <a:r>
              <a:rPr lang="pt-BR" sz="2800" b="1" spc="300" dirty="0">
                <a:solidFill>
                  <a:schemeClr val="tx1">
                    <a:lumMod val="75000"/>
                    <a:lumOff val="25000"/>
                  </a:schemeClr>
                </a:solidFill>
                <a:latin typeface="Arial" panose="020B0604020202020204" pitchFamily="34" charset="0"/>
                <a:cs typeface="Arial" panose="020B0604020202020204" pitchFamily="34" charset="0"/>
              </a:rPr>
              <a:t>ELLEN WHITE </a:t>
            </a:r>
            <a:r>
              <a:rPr lang="pt-BR" sz="2800" spc="300" dirty="0">
                <a:solidFill>
                  <a:schemeClr val="tx1">
                    <a:lumMod val="75000"/>
                    <a:lumOff val="25000"/>
                  </a:schemeClr>
                </a:solidFill>
                <a:latin typeface="Arial" panose="020B0604020202020204" pitchFamily="34" charset="0"/>
                <a:cs typeface="Arial" panose="020B0604020202020204" pitchFamily="34" charset="0"/>
              </a:rPr>
              <a:t>PREENCHE AS CONDIÇÕES COMO MENSAGEIRA DE DEUS PARA OS TEMPOS ATUAIS?</a:t>
            </a:r>
          </a:p>
        </p:txBody>
      </p:sp>
    </p:spTree>
    <p:extLst>
      <p:ext uri="{BB962C8B-B14F-4D97-AF65-F5344CB8AC3E}">
        <p14:creationId xmlns:p14="http://schemas.microsoft.com/office/powerpoint/2010/main" val="1045657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0170"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919701" y="1301703"/>
            <a:ext cx="4845121" cy="1569660"/>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OS ENSINOS DE ELLEN WHITE ESTÃO TOTALMENTE EM HARMONIA COM A BÍBLIA</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919701" y="3090334"/>
            <a:ext cx="4688878" cy="2104822"/>
          </a:xfrm>
        </p:spPr>
        <p:txBody>
          <a:bodyPr vert="horz" lIns="91440" tIns="45720" rIns="91440" bIns="45720" rtlCol="0" anchor="t">
            <a:noAutofit/>
          </a:bodyPr>
          <a:lstStyle/>
          <a:p>
            <a:pPr>
              <a:lnSpc>
                <a:spcPct val="100000"/>
              </a:lnSpc>
            </a:pPr>
            <a:r>
              <a:rPr lang="pt-BR" sz="2200" i="1" dirty="0">
                <a:solidFill>
                  <a:schemeClr val="tx1">
                    <a:lumMod val="75000"/>
                    <a:lumOff val="25000"/>
                  </a:schemeClr>
                </a:solidFill>
                <a:latin typeface="Arial" panose="020B0604020202020204" pitchFamily="34" charset="0"/>
                <a:cs typeface="Arial" panose="020B0604020202020204" pitchFamily="34" charset="0"/>
              </a:rPr>
              <a:t>“O Senhor deseja que estudem a Bíblia. Ele não deu alguma luz adicional para tomar o lugar de Sua Palavra. Esta luz [o próprio ministério dela] deve conduzir as mentes confusas à Sua Palavra, a qual, se for comida e assimilada, é como sangue que dá vida à alma”.</a:t>
            </a:r>
            <a:endParaRPr lang="en-US" sz="2200" i="1"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99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919702" y="1545937"/>
            <a:ext cx="3206431" cy="830997"/>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EXATIDÃO DAS PREDIÇÕES</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919701" y="2870115"/>
            <a:ext cx="4688878" cy="3280314"/>
          </a:xfrm>
        </p:spPr>
        <p:txBody>
          <a:bodyPr vert="horz" lIns="91440" tIns="45720" rIns="91440" bIns="45720" rtlCol="0" anchor="t">
            <a:noAutofit/>
          </a:bodyPr>
          <a:lstStyle/>
          <a:p>
            <a:pPr>
              <a:lnSpc>
                <a:spcPct val="100000"/>
              </a:lnSpc>
            </a:pPr>
            <a:r>
              <a:rPr lang="pt-BR" sz="2200" b="1" i="1" dirty="0">
                <a:solidFill>
                  <a:schemeClr val="tx1">
                    <a:lumMod val="75000"/>
                    <a:lumOff val="25000"/>
                  </a:schemeClr>
                </a:solidFill>
                <a:latin typeface="Arial" panose="020B0604020202020204" pitchFamily="34" charset="0"/>
                <a:cs typeface="Arial" panose="020B0604020202020204" pitchFamily="34" charset="0"/>
              </a:rPr>
              <a:t>O surgimento do moderno espiritualismo</a:t>
            </a:r>
            <a:br>
              <a:rPr lang="pt-BR" sz="2200" i="1" dirty="0">
                <a:solidFill>
                  <a:schemeClr val="tx1">
                    <a:lumMod val="75000"/>
                    <a:lumOff val="25000"/>
                  </a:schemeClr>
                </a:solidFill>
                <a:latin typeface="Arial" panose="020B0604020202020204" pitchFamily="34" charset="0"/>
                <a:cs typeface="Arial" panose="020B0604020202020204" pitchFamily="34" charset="0"/>
              </a:rPr>
            </a:br>
            <a:br>
              <a:rPr lang="pt-BR" sz="2200" i="1" dirty="0">
                <a:solidFill>
                  <a:schemeClr val="tx1">
                    <a:lumMod val="75000"/>
                    <a:lumOff val="25000"/>
                  </a:schemeClr>
                </a:solidFill>
                <a:latin typeface="Arial" panose="020B0604020202020204" pitchFamily="34" charset="0"/>
                <a:cs typeface="Arial" panose="020B0604020202020204" pitchFamily="34" charset="0"/>
              </a:rPr>
            </a:br>
            <a:r>
              <a:rPr lang="pt-BR" sz="2200" dirty="0">
                <a:solidFill>
                  <a:schemeClr val="tx1">
                    <a:lumMod val="75000"/>
                    <a:lumOff val="25000"/>
                  </a:schemeClr>
                </a:solidFill>
                <a:latin typeface="Arial" panose="020B0604020202020204" pitchFamily="34" charset="0"/>
                <a:cs typeface="Arial" panose="020B0604020202020204" pitchFamily="34" charset="0"/>
              </a:rPr>
              <a:t>Em 1850, quando o espiritualismo ainda se encontrava nos primeiros passos, Ellen White identificou-o como um dos grandes enganos dos últimos dias e predisse seu crescimento.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217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919702" y="1545937"/>
            <a:ext cx="3206431" cy="830997"/>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EXATIDÃO DAS PREDIÇÕES</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919701" y="2870115"/>
            <a:ext cx="4688878" cy="2663707"/>
          </a:xfrm>
        </p:spPr>
        <p:txBody>
          <a:bodyPr vert="horz" lIns="91440" tIns="45720" rIns="91440" bIns="45720" rtlCol="0" anchor="t">
            <a:noAutofit/>
          </a:bodyPr>
          <a:lstStyle/>
          <a:p>
            <a:pPr>
              <a:lnSpc>
                <a:spcPct val="100000"/>
              </a:lnSpc>
            </a:pPr>
            <a:r>
              <a:rPr lang="pt-BR" sz="2200" b="1" i="1" dirty="0">
                <a:solidFill>
                  <a:schemeClr val="tx1">
                    <a:lumMod val="75000"/>
                    <a:lumOff val="25000"/>
                  </a:schemeClr>
                </a:solidFill>
                <a:latin typeface="Arial" panose="020B0604020202020204" pitchFamily="34" charset="0"/>
                <a:cs typeface="Arial" panose="020B0604020202020204" pitchFamily="34" charset="0"/>
              </a:rPr>
              <a:t>Cooperação íntima entre protestantes e católicos romanos</a:t>
            </a:r>
            <a:br>
              <a:rPr lang="pt-BR" sz="2200" b="1" i="1" dirty="0">
                <a:solidFill>
                  <a:schemeClr val="tx1">
                    <a:lumMod val="75000"/>
                    <a:lumOff val="25000"/>
                  </a:schemeClr>
                </a:solidFill>
                <a:latin typeface="Arial" panose="020B0604020202020204" pitchFamily="34" charset="0"/>
                <a:cs typeface="Arial" panose="020B0604020202020204" pitchFamily="34" charset="0"/>
              </a:rPr>
            </a:br>
            <a:br>
              <a:rPr lang="pt-BR" sz="2200" b="1" i="1" dirty="0">
                <a:solidFill>
                  <a:schemeClr val="tx1">
                    <a:lumMod val="75000"/>
                    <a:lumOff val="25000"/>
                  </a:schemeClr>
                </a:solidFill>
                <a:latin typeface="Arial" panose="020B0604020202020204" pitchFamily="34" charset="0"/>
                <a:cs typeface="Arial" panose="020B0604020202020204" pitchFamily="34" charset="0"/>
              </a:rPr>
            </a:br>
            <a:r>
              <a:rPr lang="pt-BR" sz="2200" dirty="0">
                <a:solidFill>
                  <a:schemeClr val="tx1">
                    <a:lumMod val="75000"/>
                    <a:lumOff val="25000"/>
                  </a:schemeClr>
                </a:solidFill>
                <a:latin typeface="Arial" panose="020B0604020202020204" pitchFamily="34" charset="0"/>
                <a:cs typeface="Arial" panose="020B0604020202020204" pitchFamily="34" charset="0"/>
              </a:rPr>
              <a:t>Durante o período de vida de Ellen White, existia um abismo entre o protestantismo e o catolicismo romano, o qual parecia impedir qualquer cooperação entre ambos.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169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7075945" y="2460337"/>
            <a:ext cx="3206431" cy="1200329"/>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OS FRUTOS DO MINISTÉRIO DE ELLEN WHITE</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7075944" y="3784516"/>
            <a:ext cx="4688878" cy="1241620"/>
          </a:xfrm>
        </p:spPr>
        <p:txBody>
          <a:bodyPr vert="horz" lIns="91440" tIns="45720" rIns="91440" bIns="45720" rtlCol="0" anchor="t">
            <a:noAutofit/>
          </a:bodyPr>
          <a:lstStyle/>
          <a:p>
            <a:pPr>
              <a:lnSpc>
                <a:spcPct val="100000"/>
              </a:lnSpc>
            </a:pPr>
            <a:r>
              <a:rPr lang="pt-BR" sz="2200" dirty="0">
                <a:solidFill>
                  <a:schemeClr val="tx1">
                    <a:lumMod val="75000"/>
                    <a:lumOff val="25000"/>
                  </a:schemeClr>
                </a:solidFill>
                <a:latin typeface="Arial" panose="020B0604020202020204" pitchFamily="34" charset="0"/>
                <a:cs typeface="Arial" panose="020B0604020202020204" pitchFamily="34" charset="0"/>
              </a:rPr>
              <a:t>Os frutos do ministério profético de Ellen White ficam mais evidentes à medida que o tempo passa.</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379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880141" y="981363"/>
            <a:ext cx="3206431" cy="830997"/>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 ENFOQUE SOBRE JESUS</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841071" y="1875699"/>
            <a:ext cx="4872955" cy="3163469"/>
          </a:xfrm>
        </p:spPr>
        <p:txBody>
          <a:bodyPr vert="horz" lIns="91440" tIns="45720" rIns="91440" bIns="45720" rtlCol="0" anchor="t">
            <a:noAutofit/>
          </a:bodyPr>
          <a:lstStyle/>
          <a:p>
            <a:pPr>
              <a:lnSpc>
                <a:spcPct val="100000"/>
              </a:lnSpc>
            </a:pPr>
            <a:r>
              <a:rPr lang="pt-BR" sz="2200" dirty="0">
                <a:solidFill>
                  <a:schemeClr val="tx1">
                    <a:lumMod val="75000"/>
                    <a:lumOff val="25000"/>
                  </a:schemeClr>
                </a:solidFill>
                <a:latin typeface="Arial" panose="020B0604020202020204" pitchFamily="34" charset="0"/>
                <a:cs typeface="Arial" panose="020B0604020202020204" pitchFamily="34" charset="0"/>
              </a:rPr>
              <a:t>O enfoque coerente de Ellen White sobre Jesus como o centro tanto de sua vida espiritual quanto de seus princípios teológicos ressalta quão convincentemente ela cooperou com o “Espírito” de Profecia. Ela disse: “O objetivo de todo o ministério é conservar o eu fora da vista, e deixar que Cristo apareça. A exaltação de Cristo é a grande verdade que todos os que trabalham por palavra e doutrina devem revelar”. </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68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Foto em preto e branco de pessoa olhando para a câmera&#10;&#10;Descrição gerada automaticamente">
            <a:extLst>
              <a:ext uri="{FF2B5EF4-FFF2-40B4-BE49-F238E27FC236}">
                <a16:creationId xmlns:a16="http://schemas.microsoft.com/office/drawing/2014/main" id="{2E8C0E12-9194-E744-ACAB-9D45BF5215E3}"/>
              </a:ext>
            </a:extLst>
          </p:cNvPr>
          <p:cNvPicPr>
            <a:picLocks noChangeAspect="1"/>
          </p:cNvPicPr>
          <p:nvPr/>
        </p:nvPicPr>
        <p:blipFill rotWithShape="1">
          <a:blip r:embed="rId2"/>
          <a:srcRect l="4649" b="6017"/>
          <a:stretch/>
        </p:blipFill>
        <p:spPr>
          <a:xfrm>
            <a:off x="-185336" y="0"/>
            <a:ext cx="12562671" cy="6858000"/>
          </a:xfrm>
          <a:prstGeom prst="rect">
            <a:avLst/>
          </a:prstGeom>
        </p:spPr>
      </p:pic>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1" name="CaixaDeTexto 10">
            <a:extLst>
              <a:ext uri="{FF2B5EF4-FFF2-40B4-BE49-F238E27FC236}">
                <a16:creationId xmlns:a16="http://schemas.microsoft.com/office/drawing/2014/main" id="{B299C8CC-CF0B-934B-A63B-70D1BFA82EE4}"/>
              </a:ext>
            </a:extLst>
          </p:cNvPr>
          <p:cNvSpPr txBox="1"/>
          <p:nvPr/>
        </p:nvSpPr>
        <p:spPr>
          <a:xfrm>
            <a:off x="6841071" y="1042973"/>
            <a:ext cx="4346127" cy="1200329"/>
          </a:xfrm>
          <a:prstGeom prst="rect">
            <a:avLst/>
          </a:prstGeom>
          <a:noFill/>
        </p:spPr>
        <p:txBody>
          <a:bodyPr wrap="square" rtlCol="0">
            <a:spAutoFit/>
          </a:bodyPr>
          <a:lstStyle/>
          <a:p>
            <a:r>
              <a:rPr lang="pt-BR" sz="2400" b="1" spc="300" dirty="0">
                <a:solidFill>
                  <a:schemeClr val="tx1">
                    <a:lumMod val="75000"/>
                    <a:lumOff val="25000"/>
                  </a:schemeClr>
                </a:solidFill>
                <a:latin typeface="Arial" panose="020B0604020202020204" pitchFamily="34" charset="0"/>
                <a:cs typeface="Arial" panose="020B0604020202020204" pitchFamily="34" charset="0"/>
              </a:rPr>
              <a:t>O IMPACTO DOS ESCRITOS DE ELLEN WHITE</a:t>
            </a:r>
            <a:endParaRPr lang="pt-BR" sz="2400" spc="3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ítulo 1">
            <a:extLst>
              <a:ext uri="{FF2B5EF4-FFF2-40B4-BE49-F238E27FC236}">
                <a16:creationId xmlns:a16="http://schemas.microsoft.com/office/drawing/2014/main" id="{FE7324F9-D75B-5E4C-975E-803A1E049AEE}"/>
              </a:ext>
            </a:extLst>
          </p:cNvPr>
          <p:cNvSpPr>
            <a:spLocks noGrp="1"/>
          </p:cNvSpPr>
          <p:nvPr>
            <p:ph type="title"/>
          </p:nvPr>
        </p:nvSpPr>
        <p:spPr>
          <a:xfrm>
            <a:off x="6841071" y="2353733"/>
            <a:ext cx="4872955" cy="2685435"/>
          </a:xfrm>
        </p:spPr>
        <p:txBody>
          <a:bodyPr vert="horz" lIns="91440" tIns="45720" rIns="91440" bIns="45720" rtlCol="0" anchor="t">
            <a:noAutofit/>
          </a:bodyPr>
          <a:lstStyle/>
          <a:p>
            <a:pPr>
              <a:lnSpc>
                <a:spcPct val="100000"/>
              </a:lnSpc>
            </a:pPr>
            <a:r>
              <a:rPr lang="pt-BR" sz="2200" dirty="0">
                <a:solidFill>
                  <a:schemeClr val="tx1">
                    <a:lumMod val="75000"/>
                    <a:lumOff val="25000"/>
                  </a:schemeClr>
                </a:solidFill>
                <a:latin typeface="Arial" panose="020B0604020202020204" pitchFamily="34" charset="0"/>
                <a:cs typeface="Arial" panose="020B0604020202020204" pitchFamily="34" charset="0"/>
              </a:rPr>
              <a:t>A revista </a:t>
            </a:r>
            <a:r>
              <a:rPr lang="pt-BR" sz="2200" i="1" dirty="0" err="1">
                <a:solidFill>
                  <a:schemeClr val="tx1">
                    <a:lumMod val="75000"/>
                    <a:lumOff val="25000"/>
                  </a:schemeClr>
                </a:solidFill>
                <a:latin typeface="Arial" panose="020B0604020202020204" pitchFamily="34" charset="0"/>
                <a:cs typeface="Arial" panose="020B0604020202020204" pitchFamily="34" charset="0"/>
              </a:rPr>
              <a:t>Ministry</a:t>
            </a:r>
            <a:r>
              <a:rPr lang="pt-BR" sz="2200" dirty="0">
                <a:solidFill>
                  <a:schemeClr val="tx1">
                    <a:lumMod val="75000"/>
                    <a:lumOff val="25000"/>
                  </a:schemeClr>
                </a:solidFill>
                <a:latin typeface="Arial" panose="020B0604020202020204" pitchFamily="34" charset="0"/>
                <a:cs typeface="Arial" panose="020B0604020202020204" pitchFamily="34" charset="0"/>
              </a:rPr>
              <a:t>, de outubro de 1982, mostrou que os adventistas do sétimo dia “que estudam regularmente os escritos de Ellen White apresentam maior probabilidade de também serem cristãos mais sólidos na vida espiritual e no testemunho perante a comunidade do que os membros da igreja que não o fazem”.</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744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m 8" descr="Uma imagem contendo escuro, luz, aceso, computador&#10;&#10;Descrição gerada automaticamente">
            <a:extLst>
              <a:ext uri="{FF2B5EF4-FFF2-40B4-BE49-F238E27FC236}">
                <a16:creationId xmlns:a16="http://schemas.microsoft.com/office/drawing/2014/main" id="{0064F236-E4FB-1145-BD7F-5BCE5D12AEE5}"/>
              </a:ext>
            </a:extLst>
          </p:cNvPr>
          <p:cNvPicPr>
            <a:picLocks noChangeAspect="1"/>
          </p:cNvPicPr>
          <p:nvPr/>
        </p:nvPicPr>
        <p:blipFill rotWithShape="1">
          <a:blip r:embed="rId2"/>
          <a:srcRect t="42438"/>
          <a:stretch/>
        </p:blipFill>
        <p:spPr>
          <a:xfrm>
            <a:off x="-1" y="20270"/>
            <a:ext cx="12192001" cy="4666928"/>
          </a:xfrm>
          <a:prstGeom prst="rect">
            <a:avLst/>
          </a:prstGeom>
        </p:spPr>
      </p:pic>
      <p:pic>
        <p:nvPicPr>
          <p:cNvPr id="25" name="Picture 24">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27" name="Oval 26">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m" descr="Imagem">
            <a:extLst>
              <a:ext uri="{FF2B5EF4-FFF2-40B4-BE49-F238E27FC236}">
                <a16:creationId xmlns:a16="http://schemas.microsoft.com/office/drawing/2014/main" id="{49D5F1CA-2E72-3848-82C0-B9DBAF7F980B}"/>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768272"/>
            <a:ext cx="538554" cy="538554"/>
          </a:xfrm>
          <a:prstGeom prst="rect">
            <a:avLst/>
          </a:prstGeom>
          <a:ln w="12700">
            <a:miter lim="400000"/>
          </a:ln>
        </p:spPr>
      </p:pic>
      <p:sp>
        <p:nvSpPr>
          <p:cNvPr id="19" name="Título 1">
            <a:extLst>
              <a:ext uri="{FF2B5EF4-FFF2-40B4-BE49-F238E27FC236}">
                <a16:creationId xmlns:a16="http://schemas.microsoft.com/office/drawing/2014/main" id="{B135608A-E83F-C242-A49A-7C7214E9A015}"/>
              </a:ext>
            </a:extLst>
          </p:cNvPr>
          <p:cNvSpPr>
            <a:spLocks noGrp="1"/>
          </p:cNvSpPr>
          <p:nvPr>
            <p:ph type="title"/>
          </p:nvPr>
        </p:nvSpPr>
        <p:spPr>
          <a:xfrm>
            <a:off x="846663" y="2621592"/>
            <a:ext cx="10918159" cy="2156883"/>
          </a:xfrm>
        </p:spPr>
        <p:txBody>
          <a:bodyPr vert="horz" lIns="91440" tIns="45720" rIns="91440" bIns="45720" rtlCol="0" anchor="t">
            <a:noAutofit/>
          </a:bodyPr>
          <a:lstStyle/>
          <a:p>
            <a:pPr>
              <a:lnSpc>
                <a:spcPct val="100000"/>
              </a:lnSpc>
            </a:pPr>
            <a:r>
              <a:rPr lang="pt-BR" sz="2200" dirty="0">
                <a:solidFill>
                  <a:schemeClr val="bg1"/>
                </a:solidFill>
                <a:latin typeface="Arial" panose="020B0604020202020204" pitchFamily="34" charset="0"/>
                <a:cs typeface="Arial" panose="020B0604020202020204" pitchFamily="34" charset="0"/>
              </a:rPr>
              <a:t>Em 1915, Arthur G. </a:t>
            </a:r>
            <a:r>
              <a:rPr lang="pt-BR" sz="2200" dirty="0" err="1">
                <a:solidFill>
                  <a:schemeClr val="bg1"/>
                </a:solidFill>
                <a:latin typeface="Arial" panose="020B0604020202020204" pitchFamily="34" charset="0"/>
                <a:cs typeface="Arial" panose="020B0604020202020204" pitchFamily="34" charset="0"/>
              </a:rPr>
              <a:t>Daniells</a:t>
            </a:r>
            <a:r>
              <a:rPr lang="pt-BR" sz="2200" dirty="0">
                <a:solidFill>
                  <a:schemeClr val="bg1"/>
                </a:solidFill>
                <a:latin typeface="Arial" panose="020B0604020202020204" pitchFamily="34" charset="0"/>
                <a:cs typeface="Arial" panose="020B0604020202020204" pitchFamily="34" charset="0"/>
              </a:rPr>
              <a:t>, na época, Presidente da Associação Geral da Igreja Adventista do Sétimo dia, resumindo as contribuições da vida de Ellen White, disse no funeral dela: </a:t>
            </a:r>
            <a:br>
              <a:rPr lang="pt-BR" sz="2200" dirty="0">
                <a:solidFill>
                  <a:schemeClr val="bg1"/>
                </a:solidFill>
                <a:latin typeface="Arial" panose="020B0604020202020204" pitchFamily="34" charset="0"/>
                <a:cs typeface="Arial" panose="020B0604020202020204" pitchFamily="34" charset="0"/>
              </a:rPr>
            </a:br>
            <a:br>
              <a:rPr lang="pt-BR" sz="2200" dirty="0">
                <a:solidFill>
                  <a:schemeClr val="tx1">
                    <a:lumMod val="75000"/>
                    <a:lumOff val="25000"/>
                  </a:schemeClr>
                </a:solidFill>
                <a:latin typeface="Arial" panose="020B0604020202020204" pitchFamily="34" charset="0"/>
                <a:cs typeface="Arial" panose="020B0604020202020204" pitchFamily="34" charset="0"/>
              </a:rPr>
            </a:br>
            <a:br>
              <a:rPr lang="pt-BR" sz="2200" dirty="0">
                <a:solidFill>
                  <a:schemeClr val="tx1">
                    <a:lumMod val="75000"/>
                    <a:lumOff val="25000"/>
                  </a:schemeClr>
                </a:solidFill>
                <a:latin typeface="Arial" panose="020B0604020202020204" pitchFamily="34" charset="0"/>
                <a:cs typeface="Arial" panose="020B0604020202020204" pitchFamily="34" charset="0"/>
              </a:rPr>
            </a:br>
            <a:r>
              <a:rPr lang="pt-BR" sz="2200" dirty="0">
                <a:solidFill>
                  <a:schemeClr val="tx1">
                    <a:lumMod val="75000"/>
                    <a:lumOff val="25000"/>
                  </a:schemeClr>
                </a:solidFill>
                <a:latin typeface="Arial" panose="020B0604020202020204" pitchFamily="34" charset="0"/>
                <a:cs typeface="Arial" panose="020B0604020202020204" pitchFamily="34" charset="0"/>
              </a:rPr>
              <a:t>“Nenhum mestre cristão desta geração, nenhum reformador religioso de qualquer era anterior valorizou tanto a Bíblia. Em todos os seus escritos, as Escrituras são representadas como o livro de todos os livros, o guia supremo e suficiente para a família humana. [...] Aqueles que ainda creem que a Bíblia é a </a:t>
            </a:r>
            <a:r>
              <a:rPr lang="pt-BR" sz="2200">
                <a:solidFill>
                  <a:schemeClr val="tx1">
                    <a:lumMod val="75000"/>
                    <a:lumOff val="25000"/>
                  </a:schemeClr>
                </a:solidFill>
                <a:latin typeface="Arial" panose="020B0604020202020204" pitchFamily="34" charset="0"/>
                <a:cs typeface="Arial" panose="020B0604020202020204" pitchFamily="34" charset="0"/>
              </a:rPr>
              <a:t>Palavra inspirada e </a:t>
            </a:r>
            <a:r>
              <a:rPr lang="pt-BR" sz="2200" dirty="0">
                <a:solidFill>
                  <a:schemeClr val="tx1">
                    <a:lumMod val="75000"/>
                    <a:lumOff val="25000"/>
                  </a:schemeClr>
                </a:solidFill>
                <a:latin typeface="Arial" panose="020B0604020202020204" pitchFamily="34" charset="0"/>
                <a:cs typeface="Arial" panose="020B0604020202020204" pitchFamily="34" charset="0"/>
              </a:rPr>
              <a:t>infalível do Deus vivo valorizarão ao extremo o apoio categórico e firme dado a esse ponto de vista nos escritos da Sra. White”. </a:t>
            </a:r>
            <a:br>
              <a:rPr lang="pt-BR" sz="2200" dirty="0">
                <a:solidFill>
                  <a:schemeClr val="tx1">
                    <a:lumMod val="75000"/>
                    <a:lumOff val="25000"/>
                  </a:schemeClr>
                </a:solidFill>
                <a:latin typeface="Arial" panose="020B0604020202020204" pitchFamily="34" charset="0"/>
                <a:cs typeface="Arial" panose="020B0604020202020204" pitchFamily="34" charset="0"/>
              </a:rPr>
            </a:br>
            <a:endParaRPr lang="pt-BR" sz="2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1" name="CaixaDeTexto 20">
            <a:extLst>
              <a:ext uri="{FF2B5EF4-FFF2-40B4-BE49-F238E27FC236}">
                <a16:creationId xmlns:a16="http://schemas.microsoft.com/office/drawing/2014/main" id="{6C7FA384-B66C-6F42-BD7C-8D278CC969BA}"/>
              </a:ext>
            </a:extLst>
          </p:cNvPr>
          <p:cNvSpPr txBox="1"/>
          <p:nvPr/>
        </p:nvSpPr>
        <p:spPr>
          <a:xfrm>
            <a:off x="931334" y="1136538"/>
            <a:ext cx="6146799" cy="769441"/>
          </a:xfrm>
          <a:prstGeom prst="rect">
            <a:avLst/>
          </a:prstGeom>
          <a:noFill/>
        </p:spPr>
        <p:txBody>
          <a:bodyPr wrap="square" rtlCol="0">
            <a:spAutoFit/>
          </a:bodyPr>
          <a:lstStyle/>
          <a:p>
            <a:r>
              <a:rPr lang="pt-BR" sz="4400" b="1" spc="300" dirty="0">
                <a:solidFill>
                  <a:schemeClr val="bg1"/>
                </a:solidFill>
                <a:latin typeface="Arial" panose="020B0604020202020204" pitchFamily="34" charset="0"/>
                <a:cs typeface="Arial" panose="020B0604020202020204" pitchFamily="34" charset="0"/>
              </a:rPr>
              <a:t>CONCLUSÃO</a:t>
            </a:r>
          </a:p>
        </p:txBody>
      </p:sp>
    </p:spTree>
    <p:extLst>
      <p:ext uri="{BB962C8B-B14F-4D97-AF65-F5344CB8AC3E}">
        <p14:creationId xmlns:p14="http://schemas.microsoft.com/office/powerpoint/2010/main" val="47544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CD9DCE41-334E-634F-AEF9-BFFF940A8E32}"/>
              </a:ext>
            </a:extLst>
          </p:cNvPr>
          <p:cNvPicPr>
            <a:picLocks noChangeAspect="1"/>
          </p:cNvPicPr>
          <p:nvPr/>
        </p:nvPicPr>
        <p:blipFill rotWithShape="1">
          <a:blip r:embed="rId2">
            <a:duotone>
              <a:schemeClr val="accent2">
                <a:shade val="45000"/>
                <a:satMod val="135000"/>
              </a:schemeClr>
              <a:prstClr val="white"/>
            </a:duotone>
          </a:blip>
          <a:srcRect l="15204" r="42307"/>
          <a:stretch/>
        </p:blipFill>
        <p:spPr>
          <a:xfrm>
            <a:off x="4711558" y="765866"/>
            <a:ext cx="7053264" cy="5326265"/>
          </a:xfrm>
          <a:prstGeom prst="rect">
            <a:avLst/>
          </a:prstGeom>
        </p:spPr>
      </p:pic>
      <p:pic>
        <p:nvPicPr>
          <p:cNvPr id="16" name="Picture 15">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ítulo 1">
            <a:extLst>
              <a:ext uri="{FF2B5EF4-FFF2-40B4-BE49-F238E27FC236}">
                <a16:creationId xmlns:a16="http://schemas.microsoft.com/office/drawing/2014/main" id="{7FB56EAD-9212-4C4E-B9A2-18CE910B2DB4}"/>
              </a:ext>
            </a:extLst>
          </p:cNvPr>
          <p:cNvSpPr>
            <a:spLocks noGrp="1"/>
          </p:cNvSpPr>
          <p:nvPr>
            <p:ph type="title"/>
          </p:nvPr>
        </p:nvSpPr>
        <p:spPr>
          <a:xfrm>
            <a:off x="931335" y="2551760"/>
            <a:ext cx="4525505" cy="2663707"/>
          </a:xfrm>
        </p:spPr>
        <p:txBody>
          <a:bodyPr vert="horz" lIns="91440" tIns="45720" rIns="91440" bIns="45720" rtlCol="0" anchor="t">
            <a:noAutofit/>
          </a:bodyPr>
          <a:lstStyle/>
          <a:p>
            <a:pPr>
              <a:lnSpc>
                <a:spcPct val="100000"/>
              </a:lnSpc>
            </a:pPr>
            <a:r>
              <a:rPr lang="pt-BR" sz="2200" dirty="0">
                <a:latin typeface="Arial" panose="020B0604020202020204" pitchFamily="34" charset="0"/>
                <a:cs typeface="Arial" panose="020B0604020202020204" pitchFamily="34" charset="0"/>
              </a:rPr>
              <a:t>Ellen White é a escritora mais traduzida em toda a história da literatura. Durante toda a sua vida, Ellen White escreveu mais de 5.000 artigos e 49 livros; mas hoje, incluindo compilações de seus manuscritos, mais de 150 livros estão disponíveis em inglês e cerca de 90 em português.</a:t>
            </a:r>
            <a:endParaRPr lang="en-US" sz="2200" dirty="0">
              <a:solidFill>
                <a:srgbClr val="000000"/>
              </a:solidFill>
              <a:latin typeface="Arial" panose="020B0604020202020204" pitchFamily="34" charset="0"/>
              <a:cs typeface="Arial" panose="020B0604020202020204" pitchFamily="34" charset="0"/>
            </a:endParaRPr>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13" name="CaixaDeTexto 12">
            <a:extLst>
              <a:ext uri="{FF2B5EF4-FFF2-40B4-BE49-F238E27FC236}">
                <a16:creationId xmlns:a16="http://schemas.microsoft.com/office/drawing/2014/main" id="{62298231-F802-AD4D-BE50-D3A6592B8BC9}"/>
              </a:ext>
            </a:extLst>
          </p:cNvPr>
          <p:cNvSpPr txBox="1"/>
          <p:nvPr/>
        </p:nvSpPr>
        <p:spPr>
          <a:xfrm>
            <a:off x="931334" y="1136538"/>
            <a:ext cx="4525505" cy="1200329"/>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QUEM FOI ELLEN G. WHITE</a:t>
            </a:r>
          </a:p>
        </p:txBody>
      </p:sp>
    </p:spTree>
    <p:extLst>
      <p:ext uri="{BB962C8B-B14F-4D97-AF65-F5344CB8AC3E}">
        <p14:creationId xmlns:p14="http://schemas.microsoft.com/office/powerpoint/2010/main" val="44433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a:extLst>
              <a:ext uri="{FF2B5EF4-FFF2-40B4-BE49-F238E27FC236}">
                <a16:creationId xmlns:a16="http://schemas.microsoft.com/office/drawing/2014/main" id="{CD9DCE41-334E-634F-AEF9-BFFF940A8E32}"/>
              </a:ext>
            </a:extLst>
          </p:cNvPr>
          <p:cNvPicPr>
            <a:picLocks noChangeAspect="1"/>
          </p:cNvPicPr>
          <p:nvPr/>
        </p:nvPicPr>
        <p:blipFill rotWithShape="1">
          <a:blip r:embed="rId2">
            <a:duotone>
              <a:schemeClr val="accent2">
                <a:shade val="45000"/>
                <a:satMod val="135000"/>
              </a:schemeClr>
              <a:prstClr val="white"/>
            </a:duotone>
          </a:blip>
          <a:srcRect l="15204" r="42307"/>
          <a:stretch/>
        </p:blipFill>
        <p:spPr>
          <a:xfrm>
            <a:off x="4711558" y="765866"/>
            <a:ext cx="7053264" cy="5326265"/>
          </a:xfrm>
          <a:prstGeom prst="rect">
            <a:avLst/>
          </a:prstGeom>
        </p:spPr>
      </p:pic>
      <p:pic>
        <p:nvPicPr>
          <p:cNvPr id="16" name="Picture 15">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ítulo 1">
            <a:extLst>
              <a:ext uri="{FF2B5EF4-FFF2-40B4-BE49-F238E27FC236}">
                <a16:creationId xmlns:a16="http://schemas.microsoft.com/office/drawing/2014/main" id="{7FB56EAD-9212-4C4E-B9A2-18CE910B2DB4}"/>
              </a:ext>
            </a:extLst>
          </p:cNvPr>
          <p:cNvSpPr>
            <a:spLocks noGrp="1"/>
          </p:cNvSpPr>
          <p:nvPr>
            <p:ph type="title"/>
          </p:nvPr>
        </p:nvSpPr>
        <p:spPr>
          <a:xfrm>
            <a:off x="931335" y="1270000"/>
            <a:ext cx="5012265" cy="3945468"/>
          </a:xfrm>
        </p:spPr>
        <p:txBody>
          <a:bodyPr vert="horz" lIns="91440" tIns="45720" rIns="91440" bIns="45720" rtlCol="0" anchor="t">
            <a:noAutofit/>
          </a:bodyPr>
          <a:lstStyle/>
          <a:p>
            <a:pPr>
              <a:lnSpc>
                <a:spcPct val="100000"/>
              </a:lnSpc>
            </a:pPr>
            <a:r>
              <a:rPr lang="pt-BR" sz="2200" dirty="0">
                <a:latin typeface="Arial" panose="020B0604020202020204" pitchFamily="34" charset="0"/>
                <a:cs typeface="Arial" panose="020B0604020202020204" pitchFamily="34" charset="0"/>
              </a:rPr>
              <a:t>Nós, </a:t>
            </a:r>
            <a:r>
              <a:rPr lang="pt-BR" sz="2200" b="1" dirty="0">
                <a:latin typeface="Arial" panose="020B0604020202020204" pitchFamily="34" charset="0"/>
                <a:cs typeface="Arial" panose="020B0604020202020204" pitchFamily="34" charset="0"/>
              </a:rPr>
              <a:t>adventistas do sétimo dia,</a:t>
            </a:r>
            <a:r>
              <a:rPr lang="pt-BR" sz="2200" dirty="0">
                <a:latin typeface="Arial" panose="020B0604020202020204" pitchFamily="34" charset="0"/>
                <a:cs typeface="Arial" panose="020B0604020202020204" pitchFamily="34" charset="0"/>
              </a:rPr>
              <a:t> cremos que Ellen White foi muito mais que apenas uma escritora talentosa – cremos que ela foi apontada por Deus para ser uma mensageira especial, a fim de atrair a atenção de todos para as Sagradas Escrituras, ajudando as pessoas a se prepararem para a segunda vinda de Cristo. Desde os 17 anos de idade até a ocasião de seu falecimento aos 87 anos, em 1915, Deus lhe concedeu cerca de 2.000 sonhos e visões. </a:t>
            </a:r>
            <a:endParaRPr lang="en-US" sz="2200" dirty="0">
              <a:solidFill>
                <a:srgbClr val="000000"/>
              </a:solidFill>
              <a:latin typeface="Arial" panose="020B0604020202020204" pitchFamily="34" charset="0"/>
              <a:cs typeface="Arial" panose="020B0604020202020204" pitchFamily="34" charset="0"/>
            </a:endParaRPr>
          </a:p>
        </p:txBody>
      </p:sp>
      <p:pic>
        <p:nvPicPr>
          <p:cNvPr id="10" name="Imagem" descr="Imagem">
            <a:extLst>
              <a:ext uri="{FF2B5EF4-FFF2-40B4-BE49-F238E27FC236}">
                <a16:creationId xmlns:a16="http://schemas.microsoft.com/office/drawing/2014/main" id="{818253BE-78B3-6445-8D99-4125FC67F740}"/>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5092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3" name="CaixaDeTexto 2">
            <a:extLst>
              <a:ext uri="{FF2B5EF4-FFF2-40B4-BE49-F238E27FC236}">
                <a16:creationId xmlns:a16="http://schemas.microsoft.com/office/drawing/2014/main" id="{9B1A9AA0-A1A3-D644-9E6F-207AA7A542FA}"/>
              </a:ext>
            </a:extLst>
          </p:cNvPr>
          <p:cNvSpPr txBox="1"/>
          <p:nvPr/>
        </p:nvSpPr>
        <p:spPr>
          <a:xfrm>
            <a:off x="863600" y="762969"/>
            <a:ext cx="8402853" cy="1200329"/>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FUNÇÕES DO DOM PROFÉTICO NO NOVO TESTAMENTO</a:t>
            </a:r>
          </a:p>
        </p:txBody>
      </p:sp>
      <p:pic>
        <p:nvPicPr>
          <p:cNvPr id="8" name="Imagem" descr="Imagem">
            <a:extLst>
              <a:ext uri="{FF2B5EF4-FFF2-40B4-BE49-F238E27FC236}">
                <a16:creationId xmlns:a16="http://schemas.microsoft.com/office/drawing/2014/main" id="{500B1521-5F3A-9246-A2A6-B171DDE07E39}"/>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4" name="CaixaDeTexto 3">
            <a:extLst>
              <a:ext uri="{FF2B5EF4-FFF2-40B4-BE49-F238E27FC236}">
                <a16:creationId xmlns:a16="http://schemas.microsoft.com/office/drawing/2014/main" id="{A153C330-D9E8-1E45-9212-535977B61C7B}"/>
              </a:ext>
            </a:extLst>
          </p:cNvPr>
          <p:cNvSpPr txBox="1"/>
          <p:nvPr/>
        </p:nvSpPr>
        <p:spPr>
          <a:xfrm>
            <a:off x="863600" y="2175292"/>
            <a:ext cx="10362668" cy="4154984"/>
          </a:xfrm>
          <a:prstGeom prst="rect">
            <a:avLst/>
          </a:prstGeom>
          <a:noFill/>
        </p:spPr>
        <p:txBody>
          <a:bodyPr wrap="square" rtlCol="0">
            <a:spAutoFit/>
          </a:bodyPr>
          <a:lstStyle/>
          <a:p>
            <a:r>
              <a:rPr lang="pt-BR" sz="2400" dirty="0">
                <a:latin typeface="Arial" panose="020B0604020202020204" pitchFamily="34" charset="0"/>
                <a:cs typeface="Arial" panose="020B0604020202020204" pitchFamily="34" charset="0"/>
              </a:rPr>
              <a:t>O Novo Testamento sugere que os profetas desempenharam as seguintes funções:</a:t>
            </a:r>
          </a:p>
          <a:p>
            <a:endParaRPr lang="pt-BR" sz="2400" dirty="0">
              <a:latin typeface="Arial" panose="020B0604020202020204" pitchFamily="34" charset="0"/>
              <a:cs typeface="Arial" panose="020B0604020202020204" pitchFamily="34" charset="0"/>
            </a:endParaRPr>
          </a:p>
          <a:p>
            <a:pPr marL="457200" indent="-457200">
              <a:buFont typeface="+mj-lt"/>
              <a:buAutoNum type="arabicPeriod"/>
            </a:pPr>
            <a:r>
              <a:rPr lang="pt-BR" sz="2400" dirty="0">
                <a:latin typeface="Arial" panose="020B0604020202020204" pitchFamily="34" charset="0"/>
                <a:cs typeface="Arial" panose="020B0604020202020204" pitchFamily="34" charset="0"/>
              </a:rPr>
              <a:t>Prestaram assistência na fundação da igreja (</a:t>
            </a:r>
            <a:r>
              <a:rPr lang="pt-BR" sz="2400" dirty="0" err="1">
                <a:latin typeface="Arial" panose="020B0604020202020204" pitchFamily="34" charset="0"/>
                <a:cs typeface="Arial" panose="020B0604020202020204" pitchFamily="34" charset="0"/>
              </a:rPr>
              <a:t>Ef</a:t>
            </a:r>
            <a:r>
              <a:rPr lang="pt-BR" sz="2400" dirty="0">
                <a:latin typeface="Arial" panose="020B0604020202020204" pitchFamily="34" charset="0"/>
                <a:cs typeface="Arial" panose="020B0604020202020204" pitchFamily="34" charset="0"/>
              </a:rPr>
              <a:t> 2:20, 21).</a:t>
            </a:r>
          </a:p>
          <a:p>
            <a:pPr marL="457200" indent="-457200">
              <a:buFont typeface="+mj-lt"/>
              <a:buAutoNum type="arabicPeriod"/>
            </a:pPr>
            <a:r>
              <a:rPr lang="pt-BR" sz="2400" dirty="0">
                <a:latin typeface="Arial" panose="020B0604020202020204" pitchFamily="34" charset="0"/>
                <a:cs typeface="Arial" panose="020B0604020202020204" pitchFamily="34" charset="0"/>
              </a:rPr>
              <a:t>Iniciaram a extensão missionária da igreja (At 13:2, 3; At 16:6-10). </a:t>
            </a:r>
          </a:p>
          <a:p>
            <a:pPr marL="457200" indent="-457200">
              <a:buFont typeface="+mj-lt"/>
              <a:buAutoNum type="arabicPeriod"/>
            </a:pPr>
            <a:r>
              <a:rPr lang="pt-BR" sz="2400" dirty="0">
                <a:latin typeface="Arial" panose="020B0604020202020204" pitchFamily="34" charset="0"/>
                <a:cs typeface="Arial" panose="020B0604020202020204" pitchFamily="34" charset="0"/>
              </a:rPr>
              <a:t>Edificaram a igreja (1Co 14:3, 4; </a:t>
            </a:r>
            <a:r>
              <a:rPr lang="pt-BR" sz="2400" dirty="0" err="1">
                <a:latin typeface="Arial" panose="020B0604020202020204" pitchFamily="34" charset="0"/>
                <a:cs typeface="Arial" panose="020B0604020202020204" pitchFamily="34" charset="0"/>
              </a:rPr>
              <a:t>Ef</a:t>
            </a:r>
            <a:r>
              <a:rPr lang="pt-BR" sz="2400" dirty="0">
                <a:latin typeface="Arial" panose="020B0604020202020204" pitchFamily="34" charset="0"/>
                <a:cs typeface="Arial" panose="020B0604020202020204" pitchFamily="34" charset="0"/>
              </a:rPr>
              <a:t> 4:12). </a:t>
            </a:r>
          </a:p>
          <a:p>
            <a:pPr marL="457200" indent="-457200">
              <a:buFont typeface="+mj-lt"/>
              <a:buAutoNum type="arabicPeriod"/>
            </a:pPr>
            <a:r>
              <a:rPr lang="pt-BR" sz="2400" dirty="0">
                <a:latin typeface="Arial" panose="020B0604020202020204" pitchFamily="34" charset="0"/>
                <a:cs typeface="Arial" panose="020B0604020202020204" pitchFamily="34" charset="0"/>
              </a:rPr>
              <a:t>Uniram e protegeram a igreja (</a:t>
            </a:r>
            <a:r>
              <a:rPr lang="pt-BR" sz="2400" dirty="0" err="1">
                <a:latin typeface="Arial" panose="020B0604020202020204" pitchFamily="34" charset="0"/>
                <a:cs typeface="Arial" panose="020B0604020202020204" pitchFamily="34" charset="0"/>
              </a:rPr>
              <a:t>Ef</a:t>
            </a:r>
            <a:r>
              <a:rPr lang="pt-BR" sz="2400" dirty="0">
                <a:latin typeface="Arial" panose="020B0604020202020204" pitchFamily="34" charset="0"/>
                <a:cs typeface="Arial" panose="020B0604020202020204" pitchFamily="34" charset="0"/>
              </a:rPr>
              <a:t> 4:13, 14). </a:t>
            </a:r>
          </a:p>
          <a:p>
            <a:pPr marL="457200" indent="-457200">
              <a:buFont typeface="+mj-lt"/>
              <a:buAutoNum type="arabicPeriod"/>
            </a:pPr>
            <a:r>
              <a:rPr lang="pt-BR" sz="2400" dirty="0">
                <a:latin typeface="Arial" panose="020B0604020202020204" pitchFamily="34" charset="0"/>
                <a:cs typeface="Arial" panose="020B0604020202020204" pitchFamily="34" charset="0"/>
              </a:rPr>
              <a:t>Advertiram quanto a dificuldades futuras (At 11:27-30; At 20:23; At 21:4; At 10-14). </a:t>
            </a:r>
          </a:p>
          <a:p>
            <a:pPr marL="457200" indent="-457200">
              <a:buFont typeface="+mj-lt"/>
              <a:buAutoNum type="arabicPeriod"/>
            </a:pPr>
            <a:r>
              <a:rPr lang="pt-BR" sz="2400" dirty="0">
                <a:latin typeface="Arial" panose="020B0604020202020204" pitchFamily="34" charset="0"/>
                <a:cs typeface="Arial" panose="020B0604020202020204" pitchFamily="34" charset="0"/>
              </a:rPr>
              <a:t>Confirmaram a fé em tempos de controvérsia (At 15:32). </a:t>
            </a:r>
            <a:br>
              <a:rPr lang="pt-BR" sz="2400" dirty="0">
                <a:latin typeface="Arial" panose="020B0604020202020204" pitchFamily="34" charset="0"/>
                <a:cs typeface="Arial" panose="020B0604020202020204" pitchFamily="34" charset="0"/>
              </a:rPr>
            </a:br>
            <a:endParaRPr lang="pt-BR" sz="2400" dirty="0"/>
          </a:p>
        </p:txBody>
      </p:sp>
    </p:spTree>
    <p:extLst>
      <p:ext uri="{BB962C8B-B14F-4D97-AF65-F5344CB8AC3E}">
        <p14:creationId xmlns:p14="http://schemas.microsoft.com/office/powerpoint/2010/main" val="307573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m 8" descr="Uma imagem contendo escuro, luz, aceso, computador&#10;&#10;Descrição gerada automaticamente">
            <a:extLst>
              <a:ext uri="{FF2B5EF4-FFF2-40B4-BE49-F238E27FC236}">
                <a16:creationId xmlns:a16="http://schemas.microsoft.com/office/drawing/2014/main" id="{0064F236-E4FB-1145-BD7F-5BCE5D12AEE5}"/>
              </a:ext>
            </a:extLst>
          </p:cNvPr>
          <p:cNvPicPr>
            <a:picLocks noChangeAspect="1"/>
          </p:cNvPicPr>
          <p:nvPr/>
        </p:nvPicPr>
        <p:blipFill rotWithShape="1">
          <a:blip r:embed="rId2">
            <a:alphaModFix/>
          </a:blip>
          <a:srcRect l="4684" r="33033"/>
          <a:stretch/>
        </p:blipFill>
        <p:spPr>
          <a:xfrm>
            <a:off x="-305" y="-1"/>
            <a:ext cx="6423053" cy="6858001"/>
          </a:xfrm>
          <a:prstGeom prst="rect">
            <a:avLst/>
          </a:prstGeom>
        </p:spPr>
      </p:pic>
      <p:pic>
        <p:nvPicPr>
          <p:cNvPr id="23" name="Picture 2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FB56EAD-9212-4C4E-B9A2-18CE910B2DB4}"/>
              </a:ext>
            </a:extLst>
          </p:cNvPr>
          <p:cNvSpPr>
            <a:spLocks noGrp="1"/>
          </p:cNvSpPr>
          <p:nvPr>
            <p:ph type="title"/>
          </p:nvPr>
        </p:nvSpPr>
        <p:spPr>
          <a:xfrm>
            <a:off x="6739467" y="3115733"/>
            <a:ext cx="4756078" cy="3063060"/>
          </a:xfrm>
        </p:spPr>
        <p:txBody>
          <a:bodyPr vert="horz" lIns="91440" tIns="45720" rIns="91440" bIns="45720" rtlCol="0" anchor="t">
            <a:noAutofit/>
          </a:bodyPr>
          <a:lstStyle/>
          <a:p>
            <a:pPr>
              <a:lnSpc>
                <a:spcPct val="100000"/>
              </a:lnSpc>
            </a:pPr>
            <a:r>
              <a:rPr lang="en-US" sz="2200" dirty="0" err="1">
                <a:solidFill>
                  <a:srgbClr val="000000"/>
                </a:solidFill>
                <a:latin typeface="Arial" panose="020B0604020202020204" pitchFamily="34" charset="0"/>
                <a:cs typeface="Arial" panose="020B0604020202020204" pitchFamily="34" charset="0"/>
              </a:rPr>
              <a:t>Muitos</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cristãos</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acreditam</a:t>
            </a:r>
            <a:r>
              <a:rPr lang="en-US" sz="2200" dirty="0">
                <a:solidFill>
                  <a:srgbClr val="000000"/>
                </a:solidFill>
                <a:latin typeface="Arial" panose="020B0604020202020204" pitchFamily="34" charset="0"/>
                <a:cs typeface="Arial" panose="020B0604020202020204" pitchFamily="34" charset="0"/>
              </a:rPr>
              <a:t> que o </a:t>
            </a:r>
            <a:r>
              <a:rPr lang="en-US" sz="2200" dirty="0" err="1">
                <a:solidFill>
                  <a:srgbClr val="000000"/>
                </a:solidFill>
                <a:latin typeface="Arial" panose="020B0604020202020204" pitchFamily="34" charset="0"/>
                <a:cs typeface="Arial" panose="020B0604020202020204" pitchFamily="34" charset="0"/>
              </a:rPr>
              <a:t>dom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profético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cessou</a:t>
            </a:r>
            <a:r>
              <a:rPr lang="en-US" sz="2200" dirty="0">
                <a:solidFill>
                  <a:srgbClr val="000000"/>
                </a:solidFill>
                <a:latin typeface="Arial" panose="020B0604020202020204" pitchFamily="34" charset="0"/>
                <a:cs typeface="Arial" panose="020B0604020202020204" pitchFamily="34" charset="0"/>
              </a:rPr>
              <a:t> no </a:t>
            </a:r>
            <a:r>
              <a:rPr lang="en-US" sz="2200" dirty="0" err="1">
                <a:solidFill>
                  <a:srgbClr val="000000"/>
                </a:solidFill>
                <a:latin typeface="Arial" panose="020B0604020202020204" pitchFamily="34" charset="0"/>
                <a:cs typeface="Arial" panose="020B0604020202020204" pitchFamily="34" charset="0"/>
              </a:rPr>
              <a:t>encerramento</a:t>
            </a:r>
            <a:r>
              <a:rPr lang="en-US" sz="2200" dirty="0">
                <a:solidFill>
                  <a:srgbClr val="000000"/>
                </a:solidFill>
                <a:latin typeface="Arial" panose="020B0604020202020204" pitchFamily="34" charset="0"/>
                <a:cs typeface="Arial" panose="020B0604020202020204" pitchFamily="34" charset="0"/>
              </a:rPr>
              <a:t> da era </a:t>
            </a:r>
            <a:r>
              <a:rPr lang="en-US" sz="2200" dirty="0" err="1">
                <a:solidFill>
                  <a:srgbClr val="000000"/>
                </a:solidFill>
                <a:latin typeface="Arial" panose="020B0604020202020204" pitchFamily="34" charset="0"/>
                <a:cs typeface="Arial" panose="020B0604020202020204" pitchFamily="34" charset="0"/>
              </a:rPr>
              <a:t>apostólica</a:t>
            </a:r>
            <a:r>
              <a:rPr lang="en-US" sz="2200" dirty="0">
                <a:solidFill>
                  <a:srgbClr val="000000"/>
                </a:solidFill>
                <a:latin typeface="Arial" panose="020B0604020202020204" pitchFamily="34" charset="0"/>
                <a:cs typeface="Arial" panose="020B0604020202020204" pitchFamily="34" charset="0"/>
              </a:rPr>
              <a:t>. Mas a </a:t>
            </a:r>
            <a:r>
              <a:rPr lang="en-US" sz="2200" dirty="0" err="1">
                <a:solidFill>
                  <a:srgbClr val="000000"/>
                </a:solidFill>
                <a:latin typeface="Arial" panose="020B0604020202020204" pitchFamily="34" charset="0"/>
                <a:cs typeface="Arial" panose="020B0604020202020204" pitchFamily="34" charset="0"/>
              </a:rPr>
              <a:t>Bíblia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revela</a:t>
            </a:r>
            <a:r>
              <a:rPr lang="en-US" sz="2200" dirty="0">
                <a:solidFill>
                  <a:srgbClr val="000000"/>
                </a:solidFill>
                <a:latin typeface="Arial" panose="020B0604020202020204" pitchFamily="34" charset="0"/>
                <a:cs typeface="Arial" panose="020B0604020202020204" pitchFamily="34" charset="0"/>
              </a:rPr>
              <a:t> a </a:t>
            </a:r>
            <a:r>
              <a:rPr lang="en-US" sz="2200" dirty="0" err="1">
                <a:solidFill>
                  <a:srgbClr val="000000"/>
                </a:solidFill>
                <a:latin typeface="Arial" panose="020B0604020202020204" pitchFamily="34" charset="0"/>
                <a:cs typeface="Arial" panose="020B0604020202020204" pitchFamily="34" charset="0"/>
              </a:rPr>
              <a:t>necessidade</a:t>
            </a:r>
            <a:r>
              <a:rPr lang="en-US" sz="2200" dirty="0">
                <a:solidFill>
                  <a:srgbClr val="000000"/>
                </a:solidFill>
                <a:latin typeface="Arial" panose="020B0604020202020204" pitchFamily="34" charset="0"/>
                <a:cs typeface="Arial" panose="020B0604020202020204" pitchFamily="34" charset="0"/>
              </a:rPr>
              <a:t> especial de </a:t>
            </a:r>
            <a:r>
              <a:rPr lang="en-US" sz="2200" dirty="0" err="1">
                <a:solidFill>
                  <a:srgbClr val="000000"/>
                </a:solidFill>
                <a:latin typeface="Arial" panose="020B0604020202020204" pitchFamily="34" charset="0"/>
                <a:cs typeface="Arial" panose="020B0604020202020204" pitchFamily="34" charset="0"/>
              </a:rPr>
              <a:t>orientação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divina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durante</a:t>
            </a:r>
            <a:r>
              <a:rPr lang="en-US" sz="2200" dirty="0">
                <a:solidFill>
                  <a:srgbClr val="000000"/>
                </a:solidFill>
                <a:latin typeface="Arial" panose="020B0604020202020204" pitchFamily="34" charset="0"/>
                <a:cs typeface="Arial" panose="020B0604020202020204" pitchFamily="34" charset="0"/>
              </a:rPr>
              <a:t> as crises do tempo do </a:t>
            </a:r>
            <a:r>
              <a:rPr lang="en-US" sz="2200" dirty="0" err="1">
                <a:solidFill>
                  <a:srgbClr val="000000"/>
                </a:solidFill>
                <a:latin typeface="Arial" panose="020B0604020202020204" pitchFamily="34" charset="0"/>
                <a:cs typeface="Arial" panose="020B0604020202020204" pitchFamily="34" charset="0"/>
              </a:rPr>
              <a:t>fim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Isso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testifica</a:t>
            </a:r>
            <a:r>
              <a:rPr lang="en-US" sz="2200" dirty="0">
                <a:solidFill>
                  <a:srgbClr val="000000"/>
                </a:solidFill>
                <a:latin typeface="Arial" panose="020B0604020202020204" pitchFamily="34" charset="0"/>
                <a:cs typeface="Arial" panose="020B0604020202020204" pitchFamily="34" charset="0"/>
              </a:rPr>
              <a:t> da </a:t>
            </a:r>
            <a:r>
              <a:rPr lang="en-US" sz="2200" dirty="0" err="1">
                <a:solidFill>
                  <a:srgbClr val="000000"/>
                </a:solidFill>
                <a:latin typeface="Arial" panose="020B0604020202020204" pitchFamily="34" charset="0"/>
                <a:cs typeface="Arial" panose="020B0604020202020204" pitchFamily="34" charset="0"/>
              </a:rPr>
              <a:t>contínua</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necessidade</a:t>
            </a:r>
            <a:r>
              <a:rPr lang="en-US" sz="2200" dirty="0">
                <a:solidFill>
                  <a:srgbClr val="000000"/>
                </a:solidFill>
                <a:latin typeface="Arial" panose="020B0604020202020204" pitchFamily="34" charset="0"/>
                <a:cs typeface="Arial" panose="020B0604020202020204" pitchFamily="34" charset="0"/>
              </a:rPr>
              <a:t> do </a:t>
            </a:r>
            <a:r>
              <a:rPr lang="en-US" sz="2200" dirty="0" err="1">
                <a:solidFill>
                  <a:srgbClr val="000000"/>
                </a:solidFill>
                <a:latin typeface="Arial" panose="020B0604020202020204" pitchFamily="34" charset="0"/>
                <a:cs typeface="Arial" panose="020B0604020202020204" pitchFamily="34" charset="0"/>
              </a:rPr>
              <a:t>dom</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profético</a:t>
            </a:r>
            <a:r>
              <a:rPr lang="en-US" sz="2200" dirty="0">
                <a:solidFill>
                  <a:srgbClr val="000000"/>
                </a:solidFill>
                <a:latin typeface="Arial" panose="020B0604020202020204" pitchFamily="34" charset="0"/>
                <a:cs typeface="Arial" panose="020B0604020202020204" pitchFamily="34" charset="0"/>
              </a:rPr>
              <a:t> </a:t>
            </a:r>
            <a:r>
              <a:rPr lang="en-US" sz="2200" dirty="0" err="1">
                <a:solidFill>
                  <a:srgbClr val="000000"/>
                </a:solidFill>
                <a:latin typeface="Arial" panose="020B0604020202020204" pitchFamily="34" charset="0"/>
                <a:cs typeface="Arial" panose="020B0604020202020204" pitchFamily="34" charset="0"/>
              </a:rPr>
              <a:t>depois</a:t>
            </a:r>
            <a:r>
              <a:rPr lang="en-US" sz="2200" dirty="0">
                <a:solidFill>
                  <a:srgbClr val="000000"/>
                </a:solidFill>
                <a:latin typeface="Arial" panose="020B0604020202020204" pitchFamily="34" charset="0"/>
                <a:cs typeface="Arial" panose="020B0604020202020204" pitchFamily="34" charset="0"/>
              </a:rPr>
              <a:t> dos tempos do Novo </a:t>
            </a:r>
            <a:r>
              <a:rPr lang="en-US" sz="2200" dirty="0" err="1">
                <a:solidFill>
                  <a:srgbClr val="000000"/>
                </a:solidFill>
                <a:latin typeface="Arial" panose="020B0604020202020204" pitchFamily="34" charset="0"/>
                <a:cs typeface="Arial" panose="020B0604020202020204" pitchFamily="34" charset="0"/>
              </a:rPr>
              <a:t>Testamento</a:t>
            </a:r>
            <a:r>
              <a:rPr lang="en-US" sz="2200" dirty="0">
                <a:solidFill>
                  <a:srgbClr val="000000"/>
                </a:solidFill>
                <a:latin typeface="Arial" panose="020B0604020202020204" pitchFamily="34" charset="0"/>
                <a:cs typeface="Arial" panose="020B0604020202020204" pitchFamily="34" charset="0"/>
              </a:rPr>
              <a:t>.</a:t>
            </a:r>
          </a:p>
        </p:txBody>
      </p:sp>
      <p:pic>
        <p:nvPicPr>
          <p:cNvPr id="7" name="Imagem" descr="Imagem">
            <a:extLst>
              <a:ext uri="{FF2B5EF4-FFF2-40B4-BE49-F238E27FC236}">
                <a16:creationId xmlns:a16="http://schemas.microsoft.com/office/drawing/2014/main" id="{A0C07C73-645A-4543-8214-F9C1FBACB833}"/>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8" name="CaixaDeTexto 7">
            <a:extLst>
              <a:ext uri="{FF2B5EF4-FFF2-40B4-BE49-F238E27FC236}">
                <a16:creationId xmlns:a16="http://schemas.microsoft.com/office/drawing/2014/main" id="{C498B275-43DE-1144-891F-0D01973AB5B0}"/>
              </a:ext>
            </a:extLst>
          </p:cNvPr>
          <p:cNvSpPr txBox="1"/>
          <p:nvPr/>
        </p:nvSpPr>
        <p:spPr>
          <a:xfrm>
            <a:off x="6764052" y="807409"/>
            <a:ext cx="4120912" cy="2308324"/>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O DOM PROFÉTICO NOS ÚLTIMOS DIAS</a:t>
            </a:r>
          </a:p>
        </p:txBody>
      </p:sp>
    </p:spTree>
    <p:extLst>
      <p:ext uri="{BB962C8B-B14F-4D97-AF65-F5344CB8AC3E}">
        <p14:creationId xmlns:p14="http://schemas.microsoft.com/office/powerpoint/2010/main" val="215344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Uma imagem contendo escuro, luz, aceso, computador&#10;&#10;Descrição gerada automaticamente">
            <a:extLst>
              <a:ext uri="{FF2B5EF4-FFF2-40B4-BE49-F238E27FC236}">
                <a16:creationId xmlns:a16="http://schemas.microsoft.com/office/drawing/2014/main" id="{DD966688-0301-1348-ABA9-1BBEBF1E29AD}"/>
              </a:ext>
            </a:extLst>
          </p:cNvPr>
          <p:cNvPicPr>
            <a:picLocks noChangeAspect="1"/>
          </p:cNvPicPr>
          <p:nvPr/>
        </p:nvPicPr>
        <p:blipFill rotWithShape="1">
          <a:blip r:embed="rId2"/>
          <a:srcRect t="22886" r="32668" b="20053"/>
          <a:stretch/>
        </p:blipFill>
        <p:spPr>
          <a:xfrm>
            <a:off x="-1" y="0"/>
            <a:ext cx="12192001" cy="6858000"/>
          </a:xfrm>
          <a:prstGeom prst="rect">
            <a:avLst/>
          </a:prstGeom>
        </p:spPr>
      </p:pic>
      <p:sp>
        <p:nvSpPr>
          <p:cNvPr id="11" name="CaixaDeTexto 10">
            <a:extLst>
              <a:ext uri="{FF2B5EF4-FFF2-40B4-BE49-F238E27FC236}">
                <a16:creationId xmlns:a16="http://schemas.microsoft.com/office/drawing/2014/main" id="{F559CE39-EF65-7D41-B530-3AE746EE5D3E}"/>
              </a:ext>
            </a:extLst>
          </p:cNvPr>
          <p:cNvSpPr txBox="1"/>
          <p:nvPr/>
        </p:nvSpPr>
        <p:spPr>
          <a:xfrm>
            <a:off x="1245500" y="3098929"/>
            <a:ext cx="7678367" cy="2557047"/>
          </a:xfrm>
          <a:prstGeom prst="rect">
            <a:avLst/>
          </a:prstGeom>
          <a:noFill/>
          <a:ln>
            <a:noFill/>
          </a:ln>
        </p:spPr>
        <p:txBody>
          <a:bodyPr wrap="square" lIns="90000" rtlCol="0">
            <a:spAutoFit/>
          </a:bodyPr>
          <a:lstStyle/>
          <a:p>
            <a:r>
              <a:rPr lang="pt-BR" sz="3200" dirty="0">
                <a:solidFill>
                  <a:schemeClr val="bg1"/>
                </a:solidFill>
                <a:latin typeface="Arial" panose="020B0604020202020204" pitchFamily="34" charset="0"/>
                <a:cs typeface="Arial" panose="020B0604020202020204" pitchFamily="34" charset="0"/>
              </a:rPr>
              <a:t>Como o livro de Apocalipse caracteriza os crentes leais que constituirão o remanescente? A resposta está em Apocalipse 12:17.</a:t>
            </a:r>
          </a:p>
          <a:p>
            <a:pPr>
              <a:lnSpc>
                <a:spcPts val="4640"/>
              </a:lnSpc>
            </a:pPr>
            <a:endParaRPr lang="pt-BR" dirty="0">
              <a:highlight>
                <a:srgbClr val="FFFFFF"/>
              </a:highlight>
              <a:latin typeface="Arial" panose="020B0604020202020204" pitchFamily="34" charset="0"/>
              <a:cs typeface="Arial" panose="020B0604020202020204" pitchFamily="34" charset="0"/>
            </a:endParaRPr>
          </a:p>
        </p:txBody>
      </p:sp>
      <p:pic>
        <p:nvPicPr>
          <p:cNvPr id="14" name="Imagem" descr="Imagem">
            <a:extLst>
              <a:ext uri="{FF2B5EF4-FFF2-40B4-BE49-F238E27FC236}">
                <a16:creationId xmlns:a16="http://schemas.microsoft.com/office/drawing/2014/main" id="{1BFF8908-89C0-264B-A2A7-C4C50D202E5D}"/>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
        <p:nvSpPr>
          <p:cNvPr id="5" name="CaixaDeTexto 4">
            <a:extLst>
              <a:ext uri="{FF2B5EF4-FFF2-40B4-BE49-F238E27FC236}">
                <a16:creationId xmlns:a16="http://schemas.microsoft.com/office/drawing/2014/main" id="{20569E5B-47AD-EA48-8B01-D80CE22EC509}"/>
              </a:ext>
            </a:extLst>
          </p:cNvPr>
          <p:cNvSpPr txBox="1"/>
          <p:nvPr/>
        </p:nvSpPr>
        <p:spPr>
          <a:xfrm>
            <a:off x="1245500" y="1031022"/>
            <a:ext cx="5224748" cy="1754326"/>
          </a:xfrm>
          <a:prstGeom prst="rect">
            <a:avLst/>
          </a:prstGeom>
          <a:noFill/>
        </p:spPr>
        <p:txBody>
          <a:bodyPr wrap="square" rtlCol="0">
            <a:spAutoFit/>
          </a:bodyPr>
          <a:lstStyle/>
          <a:p>
            <a:r>
              <a:rPr lang="pt-BR" sz="3600" b="1" spc="300" dirty="0">
                <a:solidFill>
                  <a:srgbClr val="DC6325"/>
                </a:solidFill>
                <a:latin typeface="Arial" panose="020B0604020202020204" pitchFamily="34" charset="0"/>
                <a:cs typeface="Arial" panose="020B0604020202020204" pitchFamily="34" charset="0"/>
              </a:rPr>
              <a:t>O DOM PROFÉTICO NA IGREJA REMANESCENTE</a:t>
            </a:r>
          </a:p>
        </p:txBody>
      </p:sp>
    </p:spTree>
    <p:extLst>
      <p:ext uri="{BB962C8B-B14F-4D97-AF65-F5344CB8AC3E}">
        <p14:creationId xmlns:p14="http://schemas.microsoft.com/office/powerpoint/2010/main" val="356464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ço Reservado para Conteúdo 4" descr="Uma imagem contendo objeto, placa, relógio, escuro&#10;&#10;Descrição gerada automaticamente">
            <a:extLst>
              <a:ext uri="{FF2B5EF4-FFF2-40B4-BE49-F238E27FC236}">
                <a16:creationId xmlns:a16="http://schemas.microsoft.com/office/drawing/2014/main" id="{F3B45F0B-B3F5-0844-9D1B-074D6C9AE5F9}"/>
              </a:ext>
            </a:extLst>
          </p:cNvPr>
          <p:cNvPicPr>
            <a:picLocks noGrp="1" noChangeAspect="1"/>
          </p:cNvPicPr>
          <p:nvPr>
            <p:ph idx="1"/>
          </p:nvPr>
        </p:nvPicPr>
        <p:blipFill rotWithShape="1">
          <a:blip r:embed="rId2"/>
          <a:srcRect l="8519" r="10043"/>
          <a:stretch/>
        </p:blipFill>
        <p:spPr>
          <a:xfrm>
            <a:off x="1242162" y="0"/>
            <a:ext cx="9928860" cy="6858001"/>
          </a:xfrm>
          <a:prstGeom prst="rect">
            <a:avLst/>
          </a:prstGeom>
        </p:spPr>
      </p:pic>
      <p:pic>
        <p:nvPicPr>
          <p:cNvPr id="10" name="Picture 9">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ângulo 5">
            <a:extLst>
              <a:ext uri="{FF2B5EF4-FFF2-40B4-BE49-F238E27FC236}">
                <a16:creationId xmlns:a16="http://schemas.microsoft.com/office/drawing/2014/main" id="{28940FF2-46FC-1D40-AD5F-8CCCC728F9CE}"/>
              </a:ext>
            </a:extLst>
          </p:cNvPr>
          <p:cNvSpPr/>
          <p:nvPr/>
        </p:nvSpPr>
        <p:spPr>
          <a:xfrm>
            <a:off x="4384459" y="3417775"/>
            <a:ext cx="6900658"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B6BFD4BC-1688-2041-B911-8A651689B340}"/>
              </a:ext>
            </a:extLst>
          </p:cNvPr>
          <p:cNvSpPr/>
          <p:nvPr/>
        </p:nvSpPr>
        <p:spPr>
          <a:xfrm>
            <a:off x="4384458" y="3995631"/>
            <a:ext cx="6181941"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420DBBC5-2F33-9347-A19E-C328A676E64D}"/>
              </a:ext>
            </a:extLst>
          </p:cNvPr>
          <p:cNvSpPr/>
          <p:nvPr/>
        </p:nvSpPr>
        <p:spPr>
          <a:xfrm>
            <a:off x="4384459" y="4589991"/>
            <a:ext cx="5961807"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E1F04567-070C-4C4E-BF35-08691C41C480}"/>
              </a:ext>
            </a:extLst>
          </p:cNvPr>
          <p:cNvSpPr/>
          <p:nvPr/>
        </p:nvSpPr>
        <p:spPr>
          <a:xfrm>
            <a:off x="4384459" y="5184351"/>
            <a:ext cx="5386073" cy="47244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D0618BF4-5FA3-4649-A19E-6DB172A46240}"/>
              </a:ext>
            </a:extLst>
          </p:cNvPr>
          <p:cNvSpPr txBox="1"/>
          <p:nvPr/>
        </p:nvSpPr>
        <p:spPr>
          <a:xfrm>
            <a:off x="4506379" y="3294591"/>
            <a:ext cx="6900658" cy="2397901"/>
          </a:xfrm>
          <a:prstGeom prst="rect">
            <a:avLst/>
          </a:prstGeom>
          <a:noFill/>
          <a:ln>
            <a:noFill/>
          </a:ln>
        </p:spPr>
        <p:txBody>
          <a:bodyPr wrap="square" lIns="90000" rtlCol="0">
            <a:spAutoFit/>
          </a:bodyPr>
          <a:lstStyle/>
          <a:p>
            <a:pPr>
              <a:lnSpc>
                <a:spcPts val="4640"/>
              </a:lnSpc>
            </a:pPr>
            <a:r>
              <a:rPr lang="pt-BR" sz="3200" dirty="0">
                <a:latin typeface="Arial" panose="020B0604020202020204" pitchFamily="34" charset="0"/>
                <a:cs typeface="Arial" panose="020B0604020202020204" pitchFamily="34" charset="0"/>
              </a:rPr>
              <a:t>A frase </a:t>
            </a:r>
            <a:r>
              <a:rPr lang="pt-BR" sz="3200" b="1" i="1" dirty="0">
                <a:latin typeface="Arial" panose="020B0604020202020204" pitchFamily="34" charset="0"/>
                <a:cs typeface="Arial" panose="020B0604020202020204" pitchFamily="34" charset="0"/>
              </a:rPr>
              <a:t>“testemunho de Jesus” </a:t>
            </a:r>
            <a:r>
              <a:rPr lang="pt-BR" sz="3200" dirty="0">
                <a:latin typeface="Arial" panose="020B0604020202020204" pitchFamily="34" charset="0"/>
                <a:cs typeface="Arial" panose="020B0604020202020204" pitchFamily="34" charset="0"/>
              </a:rPr>
              <a:t>se refere ao dom profético. E como sabemos disso? Pela conversa posterior do anjo com João.</a:t>
            </a:r>
            <a:endParaRPr lang="pt-BR" dirty="0">
              <a:highlight>
                <a:srgbClr val="FFFFFF"/>
              </a:highlight>
              <a:latin typeface="Arial" panose="020B0604020202020204" pitchFamily="34" charset="0"/>
              <a:cs typeface="Arial" panose="020B0604020202020204" pitchFamily="34" charset="0"/>
            </a:endParaRPr>
          </a:p>
        </p:txBody>
      </p:sp>
      <p:pic>
        <p:nvPicPr>
          <p:cNvPr id="12" name="Imagem" descr="Imagem">
            <a:extLst>
              <a:ext uri="{FF2B5EF4-FFF2-40B4-BE49-F238E27FC236}">
                <a16:creationId xmlns:a16="http://schemas.microsoft.com/office/drawing/2014/main" id="{B52BAB40-53A4-F444-A25F-F282FEA4975F}"/>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1818308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luz, lado, laranja, relógio&#10;&#10;Descrição gerada automaticamente">
            <a:extLst>
              <a:ext uri="{FF2B5EF4-FFF2-40B4-BE49-F238E27FC236}">
                <a16:creationId xmlns:a16="http://schemas.microsoft.com/office/drawing/2014/main" id="{B88A2485-CBEE-644E-9584-26EB5D262D84}"/>
              </a:ext>
            </a:extLst>
          </p:cNvPr>
          <p:cNvPicPr>
            <a:picLocks noChangeAspect="1"/>
          </p:cNvPicPr>
          <p:nvPr/>
        </p:nvPicPr>
        <p:blipFill rotWithShape="1">
          <a:blip r:embed="rId2"/>
          <a:srcRect l="17877" t="21546" b="9180"/>
          <a:stretch/>
        </p:blipFill>
        <p:spPr>
          <a:xfrm>
            <a:off x="-1" y="0"/>
            <a:ext cx="12192001" cy="6858000"/>
          </a:xfrm>
          <a:prstGeom prst="rect">
            <a:avLst/>
          </a:prstGeom>
        </p:spPr>
      </p:pic>
      <p:sp>
        <p:nvSpPr>
          <p:cNvPr id="4" name="CaixaDeTexto 3">
            <a:extLst>
              <a:ext uri="{FF2B5EF4-FFF2-40B4-BE49-F238E27FC236}">
                <a16:creationId xmlns:a16="http://schemas.microsoft.com/office/drawing/2014/main" id="{75D54B4C-CCA6-0841-89CD-5670F2459DCF}"/>
              </a:ext>
            </a:extLst>
          </p:cNvPr>
          <p:cNvSpPr txBox="1"/>
          <p:nvPr/>
        </p:nvSpPr>
        <p:spPr>
          <a:xfrm>
            <a:off x="3443016" y="1237777"/>
            <a:ext cx="8237141" cy="4247317"/>
          </a:xfrm>
          <a:prstGeom prst="rect">
            <a:avLst/>
          </a:prstGeom>
          <a:noFill/>
          <a:ln>
            <a:noFill/>
          </a:ln>
        </p:spPr>
        <p:txBody>
          <a:bodyPr wrap="square" lIns="90000" rtlCol="0">
            <a:spAutoFit/>
          </a:bodyPr>
          <a:lstStyle/>
          <a:p>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Próximo ao final do livro do Apocalipse, o anjo identifica a si mesmo como “um servo de Deus, assim como são você e os seus irmãos que guardam o testemunho de Jesus” (</a:t>
            </a:r>
            <a:r>
              <a:rPr lang="pt-BR" sz="2700" dirty="0" err="1">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Ap</a:t>
            </a:r>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 19:10) e como “um servo de Deus, assim como são você e os seus irmãos, os profetas” (</a:t>
            </a:r>
            <a:r>
              <a:rPr lang="pt-BR" sz="2700" dirty="0" err="1">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Ap</a:t>
            </a:r>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 22:9). Essas expressões paralelas deixam claro que são os profetas que possuem o “testemunho de Jesus”. Isso explica a declaração do anjo de que “o testemunho de Jesus é o Espírito da Profecia” (</a:t>
            </a:r>
            <a:r>
              <a:rPr lang="pt-BR" sz="2700" dirty="0" err="1">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Ap</a:t>
            </a:r>
            <a:r>
              <a:rPr lang="pt-BR" sz="2700" dirty="0">
                <a:solidFill>
                  <a:schemeClr val="bg1"/>
                </a:solidFill>
                <a:effectLst>
                  <a:outerShdw blurRad="330200" dir="5400000" algn="ctr" rotWithShape="0">
                    <a:srgbClr val="45230F"/>
                  </a:outerShdw>
                </a:effectLst>
                <a:latin typeface="Arial" panose="020B0604020202020204" pitchFamily="34" charset="0"/>
                <a:cs typeface="Arial" panose="020B0604020202020204" pitchFamily="34" charset="0"/>
              </a:rPr>
              <a:t> 19:10). </a:t>
            </a:r>
            <a:endParaRPr lang="pt-BR" sz="2700" dirty="0">
              <a:effectLst>
                <a:outerShdw blurRad="330200" dir="5400000" algn="ctr" rotWithShape="0">
                  <a:srgbClr val="45230F"/>
                </a:outerShdw>
              </a:effectLst>
              <a:highlight>
                <a:srgbClr val="FFFFFF"/>
              </a:highlight>
              <a:latin typeface="Arial" panose="020B0604020202020204" pitchFamily="34" charset="0"/>
              <a:cs typeface="Arial" panose="020B0604020202020204" pitchFamily="34" charset="0"/>
            </a:endParaRPr>
          </a:p>
        </p:txBody>
      </p:sp>
      <p:pic>
        <p:nvPicPr>
          <p:cNvPr id="5" name="Imagem" descr="Imagem">
            <a:extLst>
              <a:ext uri="{FF2B5EF4-FFF2-40B4-BE49-F238E27FC236}">
                <a16:creationId xmlns:a16="http://schemas.microsoft.com/office/drawing/2014/main" id="{7BC74362-1FC2-6640-BF59-72921962FC77}"/>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4000"/>
                    </a14:imgEffect>
                    <a14:imgEffect>
                      <a14:colorTemperature colorTemp="115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2837737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Uma imagem contendo no interior, pia, edifício, espelho&#10;&#10;Descrição gerada automaticamente">
            <a:extLst>
              <a:ext uri="{FF2B5EF4-FFF2-40B4-BE49-F238E27FC236}">
                <a16:creationId xmlns:a16="http://schemas.microsoft.com/office/drawing/2014/main" id="{39C65718-2C3E-9645-8382-6DEDCED6FEA9}"/>
              </a:ext>
            </a:extLst>
          </p:cNvPr>
          <p:cNvPicPr>
            <a:picLocks noChangeAspect="1"/>
          </p:cNvPicPr>
          <p:nvPr/>
        </p:nvPicPr>
        <p:blipFill rotWithShape="1">
          <a:blip r:embed="rId2"/>
          <a:srcRect l="17896" r="5404" b="2"/>
          <a:stretch/>
        </p:blipFill>
        <p:spPr>
          <a:xfrm>
            <a:off x="4476307" y="595421"/>
            <a:ext cx="7715693" cy="5658438"/>
          </a:xfrm>
          <a:prstGeom prst="rect">
            <a:avLst/>
          </a:prstGeom>
        </p:spPr>
      </p:pic>
      <p:pic>
        <p:nvPicPr>
          <p:cNvPr id="14" name="Picture 13">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13" name="CaixaDeTexto 12">
            <a:extLst>
              <a:ext uri="{FF2B5EF4-FFF2-40B4-BE49-F238E27FC236}">
                <a16:creationId xmlns:a16="http://schemas.microsoft.com/office/drawing/2014/main" id="{D0D3B73A-BF5A-C341-9C14-13374DB5C0C4}"/>
              </a:ext>
            </a:extLst>
          </p:cNvPr>
          <p:cNvSpPr txBox="1"/>
          <p:nvPr/>
        </p:nvSpPr>
        <p:spPr>
          <a:xfrm>
            <a:off x="968453" y="2040124"/>
            <a:ext cx="3857547" cy="2862322"/>
          </a:xfrm>
          <a:prstGeom prst="rect">
            <a:avLst/>
          </a:prstGeom>
          <a:noFill/>
        </p:spPr>
        <p:txBody>
          <a:bodyPr wrap="square" rtlCol="0">
            <a:spAutoFit/>
          </a:bodyPr>
          <a:lstStyle/>
          <a:p>
            <a:r>
              <a:rPr lang="pt-BR" sz="3600" spc="300" dirty="0">
                <a:solidFill>
                  <a:schemeClr val="tx1">
                    <a:lumMod val="75000"/>
                    <a:lumOff val="25000"/>
                  </a:schemeClr>
                </a:solidFill>
                <a:latin typeface="Arial" panose="020B0604020202020204" pitchFamily="34" charset="0"/>
                <a:cs typeface="Arial" panose="020B0604020202020204" pitchFamily="34" charset="0"/>
              </a:rPr>
              <a:t>VOCÊ SABIA QUE HAVERÁ UM </a:t>
            </a:r>
            <a:r>
              <a:rPr lang="pt-BR" sz="3600" b="1" spc="300" dirty="0">
                <a:solidFill>
                  <a:schemeClr val="tx1">
                    <a:lumMod val="75000"/>
                    <a:lumOff val="25000"/>
                  </a:schemeClr>
                </a:solidFill>
                <a:latin typeface="Arial" panose="020B0604020202020204" pitchFamily="34" charset="0"/>
                <a:cs typeface="Arial" panose="020B0604020202020204" pitchFamily="34" charset="0"/>
              </a:rPr>
              <a:t>AUXÍLIO ESPECIAL</a:t>
            </a:r>
            <a:r>
              <a:rPr lang="pt-BR" sz="3600" spc="300" dirty="0">
                <a:solidFill>
                  <a:schemeClr val="tx1">
                    <a:lumMod val="75000"/>
                    <a:lumOff val="25000"/>
                  </a:schemeClr>
                </a:solidFill>
                <a:latin typeface="Arial" panose="020B0604020202020204" pitchFamily="34" charset="0"/>
                <a:cs typeface="Arial" panose="020B0604020202020204" pitchFamily="34" charset="0"/>
              </a:rPr>
              <a:t> NA CRISE FINAL?</a:t>
            </a:r>
          </a:p>
        </p:txBody>
      </p:sp>
      <p:pic>
        <p:nvPicPr>
          <p:cNvPr id="15" name="Imagem" descr="Imagem">
            <a:extLst>
              <a:ext uri="{FF2B5EF4-FFF2-40B4-BE49-F238E27FC236}">
                <a16:creationId xmlns:a16="http://schemas.microsoft.com/office/drawing/2014/main" id="{116F4E8A-F028-3049-B5B8-C067C2F4B208}"/>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14000"/>
                    </a14:imgEffect>
                    <a14:imgEffect>
                      <a14:colorTemperature colorTemp="115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226268" y="412649"/>
            <a:ext cx="538554" cy="538554"/>
          </a:xfrm>
          <a:prstGeom prst="rect">
            <a:avLst/>
          </a:prstGeom>
          <a:ln w="12700">
            <a:miter lim="400000"/>
          </a:ln>
        </p:spPr>
      </p:pic>
    </p:spTree>
    <p:extLst>
      <p:ext uri="{BB962C8B-B14F-4D97-AF65-F5344CB8AC3E}">
        <p14:creationId xmlns:p14="http://schemas.microsoft.com/office/powerpoint/2010/main" val="278244914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927</Words>
  <Application>Microsoft Macintosh PowerPoint</Application>
  <PresentationFormat>Widescreen</PresentationFormat>
  <Paragraphs>34</Paragraphs>
  <Slides>17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17</vt:i4>
      </vt:variant>
    </vt:vector>
  </HeadingPairs>
  <TitlesOfParts>
    <vt:vector size="21" baseType="lpstr">
      <vt:lpstr>Arial</vt:lpstr>
      <vt:lpstr>Calibri</vt:lpstr>
      <vt:lpstr>Calibri Light</vt:lpstr>
      <vt:lpstr>Tema do Office</vt:lpstr>
      <vt:lpstr>Apresentação do PowerPoint</vt:lpstr>
      <vt:lpstr>Ellen White é a escritora mais traduzida em toda a história da literatura. Durante toda a sua vida, Ellen White escreveu mais de 5.000 artigos e 49 livros; mas hoje, incluindo compilações de seus manuscritos, mais de 150 livros estão disponíveis em inglês e cerca de 90 em português.</vt:lpstr>
      <vt:lpstr>Nós, adventistas do sétimo dia, cremos que Ellen White foi muito mais que apenas uma escritora talentosa – cremos que ela foi apontada por Deus para ser uma mensageira especial, a fim de atrair a atenção de todos para as Sagradas Escrituras, ajudando as pessoas a se prepararem para a segunda vinda de Cristo. Desde os 17 anos de idade até a ocasião de seu falecimento aos 87 anos, em 1915, Deus lhe concedeu cerca de 2.000 sonhos e visões. </vt:lpstr>
      <vt:lpstr>Apresentação do PowerPoint</vt:lpstr>
      <vt:lpstr>Muitos cristãos acreditam que o dom profético cessou no encerramento da era apostólica. Mas a Bíblia revela a necessidade especial de orientação divina durante as crises do tempo do fim. Isso testifica da contínua necessidade do dom profético depois dos tempos do Novo Testamento.</vt:lpstr>
      <vt:lpstr>Apresentação do PowerPoint</vt:lpstr>
      <vt:lpstr>Apresentação do PowerPoint</vt:lpstr>
      <vt:lpstr>Apresentação do PowerPoint</vt:lpstr>
      <vt:lpstr>Apresentação do PowerPoint</vt:lpstr>
      <vt:lpstr>Apresentação do PowerPoint</vt:lpstr>
      <vt:lpstr>“O Senhor deseja que estudem a Bíblia. Ele não deu alguma luz adicional para tomar o lugar de Sua Palavra. Esta luz [o próprio ministério dela] deve conduzir as mentes confusas à Sua Palavra, a qual, se for comida e assimilada, é como sangue que dá vida à alma”.</vt:lpstr>
      <vt:lpstr>O surgimento do moderno espiritualismo  Em 1850, quando o espiritualismo ainda se encontrava nos primeiros passos, Ellen White identificou-o como um dos grandes enganos dos últimos dias e predisse seu crescimento. </vt:lpstr>
      <vt:lpstr>Cooperação íntima entre protestantes e católicos romanos  Durante o período de vida de Ellen White, existia um abismo entre o protestantismo e o catolicismo romano, o qual parecia impedir qualquer cooperação entre ambos. </vt:lpstr>
      <vt:lpstr>Os frutos do ministério profético de Ellen White ficam mais evidentes à medida que o tempo passa.</vt:lpstr>
      <vt:lpstr>O enfoque coerente de Ellen White sobre Jesus como o centro tanto de sua vida espiritual quanto de seus princípios teológicos ressalta quão convincentemente ela cooperou com o “Espírito” de Profecia. Ela disse: “O objetivo de todo o ministério é conservar o eu fora da vista, e deixar que Cristo apareça. A exaltação de Cristo é a grande verdade que todos os que trabalham por palavra e doutrina devem revelar”. </vt:lpstr>
      <vt:lpstr>A revista Ministry, de outubro de 1982, mostrou que os adventistas do sétimo dia “que estudam regularmente os escritos de Ellen White apresentam maior probabilidade de também serem cristãos mais sólidos na vida espiritual e no testemunho perante a comunidade do que os membros da igreja que não o fazem”.</vt:lpstr>
      <vt:lpstr>Em 1915, Arthur G. Daniells, na época, Presidente da Associação Geral da Igreja Adventista do Sétimo dia, resumindo as contribuições da vida de Ellen White, disse no funeral dela:    “Nenhum mestre cristão desta geração, nenhum reformador religioso de qualquer era anterior valorizou tanto a Bíblia. Em todos os seus escritos, as Escrituras são representadas como o livro de todos os livros, o guia supremo e suficiente para a família humana. [...] Aqueles que ainda creem que a Bíblia é a Palavra inspirada e infalível do Deus vivo valorizarão ao extremo o apoio categórico e firme dado a esse ponto de vista nos escritos da Sra. White”.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ESPERANÇA PARA O TEMPO DO FIM 2021</dc:subject>
  <dc:creator>4TONS - Pr. Marcelo Augusto de Carvalho</dc:creator>
  <cp:keywords>www.4tons.com.br</cp:keywords>
  <dc:description>COMÉRCIO PROIBIDO. USO PESSOAL</dc:description>
  <cp:lastModifiedBy>DSA - Antonio Abreu</cp:lastModifiedBy>
  <cp:revision>5</cp:revision>
  <dcterms:created xsi:type="dcterms:W3CDTF">2020-07-31T13:46:44Z</dcterms:created>
  <dcterms:modified xsi:type="dcterms:W3CDTF">2020-09-09T18:40:51Z</dcterms:modified>
  <cp:category>EVANGELISMO</cp:category>
</cp:coreProperties>
</file>