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80" r:id="rId4"/>
    <p:sldId id="281" r:id="rId5"/>
    <p:sldId id="282" r:id="rId6"/>
    <p:sldId id="283" r:id="rId7"/>
    <p:sldId id="284" r:id="rId8"/>
    <p:sldId id="257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61" r:id="rId21"/>
    <p:sldId id="258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279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81"/>
    <a:srgbClr val="016A5F"/>
    <a:srgbClr val="4A2917"/>
    <a:srgbClr val="884B29"/>
    <a:srgbClr val="DC6325"/>
    <a:srgbClr val="577EA5"/>
    <a:srgbClr val="83A3C7"/>
    <a:srgbClr val="038991"/>
    <a:srgbClr val="007F72"/>
    <a:srgbClr val="AC7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89"/>
    <p:restoredTop sz="94607"/>
  </p:normalViewPr>
  <p:slideViewPr>
    <p:cSldViewPr snapToGrid="0" snapToObjects="1">
      <p:cViewPr varScale="1">
        <p:scale>
          <a:sx n="91" d="100"/>
          <a:sy n="91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A1FFE-E884-E046-A59E-012FD5CC6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1A39EB-BA95-8840-B233-3EE22A86D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5C7CBB-29E7-D441-9F13-26F0E9420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D6849E-BCDD-EA44-97AF-2E850785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5F95E0-070A-444D-893F-A85B0CBA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84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82FC3-7177-8942-BD39-B7E6FB51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B46831-AD54-1A4A-A3D7-0A71388BA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77FA98-9B46-5D4A-AD76-256796FBE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EC9001-562E-4745-AE6D-FEED79E0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8267C7-D144-6E47-8835-91720D45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46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F68060-EBE0-2C4D-9641-9A38FF231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4F28EB-7B4B-554A-989C-D131E112D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AB86F9-FB82-BD43-B409-6B78E8EC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F8B641-C36C-8F45-ABD6-5A071CC0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BD13A1-B2CC-CE4B-A918-45D10C83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86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B569B-73DB-4748-BF1E-3BC44AA4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C1F64A-5556-0146-957D-88527BD44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B7D6EC-A78B-3048-8327-E6E8017E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D148A8-AA7B-3044-A482-93802EA3D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934F7B-D820-CF4D-AB5B-12C2C5D5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43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413C7-966D-EA40-8D21-B6A12CC2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F74380-A843-4B4E-AB07-B364CAF14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EA54BA-40A5-D44F-82AA-BD43D680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34BDA7-5482-5F47-A068-7DC6339C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58983B-2820-EA44-ACDC-B6623940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07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A0EC2-2317-6949-BDB9-4D2D0CDA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EA8AC2-ECE1-3244-870E-2EC869F6D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41DF2A-C2D6-0B4C-87B7-FC6A3F15E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486E2D-1116-CB4F-92A4-6C43ECFD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4208CC-5D84-4E46-8430-F1CCF14D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6DB7DB-2F2F-9B45-8792-E6DB4BCB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32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B46A8-5A64-3346-95BC-37D098B3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671B68-E1DA-EC4F-8111-AD8BFB5A6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B6FC32-BD66-5B40-824D-611A5C79E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9A717C-1194-9D42-A5B0-C62C1B9E9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B3A535E-471F-4F4E-AF77-BB3760ED8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FA1F908-5FF9-C947-9CFA-5B0340524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14A263-41B9-EE4D-BA51-55D547A4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2B4BF2-5E35-B749-879B-DD80B9E6C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45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A35B9-D5D2-E147-8762-390AC4A7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A984C7C-568B-C040-B957-C804F7CE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0A1B123-B202-064C-8EBC-543E4C4E7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5460924-2C49-3C4E-9D3B-45B358A6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102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F36D122-D5D3-FF41-81C0-D1FD6967C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BD696B-EEB5-1749-852A-1E8E3EB3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D10A37-5CDD-814C-8B0D-2DB10DF5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0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7DD9F-FE75-844E-95CF-CF6500D4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F0BD36-11BC-5847-9CC1-79C0F5B1B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A39FFE-B57D-CC4E-96E2-BA9088912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46703D-2FB2-D74F-A474-A9C63596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35E5ED-B5B7-6342-933E-66CAC6E3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548BAC-37F7-B14D-A04F-FBC2A251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32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315AE-F452-C343-82EA-087F47295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0176446-FFFC-4443-B6A7-60E79F46F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BAAF183-66C8-9A4A-BA79-03503EFC3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D3884E-CA35-BF40-97B2-4B438B5B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5F8355-6DF0-4E4B-BA8F-838E60372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EBA866-802D-BF48-AB4C-24BFFF25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59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D887EA3-44C9-484F-B88B-AF4E02B5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0DDFD7-2851-5B40-8C50-62F78E72E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329E00-2A8E-8C40-A7A2-8394E5138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71EAC-28CE-EA4C-BE10-5A98B2502C2F}" type="datetimeFigureOut">
              <a:rPr lang="pt-BR" smtClean="0"/>
              <a:t>10/09/2020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B32D10-334A-C146-B1AA-B05A91292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E24437-99E2-164D-8677-81369C53D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D45-E3D2-8048-A124-5284334EC0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99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1196E93-F1A7-C94E-A6B8-AC5DFBEB7E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 descr="Uma imagem contendo fogo, comida&#10;&#10;Descrição gerada automaticamente">
            <a:extLst>
              <a:ext uri="{FF2B5EF4-FFF2-40B4-BE49-F238E27FC236}">
                <a16:creationId xmlns:a16="http://schemas.microsoft.com/office/drawing/2014/main" id="{BE8342AF-B685-D244-8DD6-2BA5E1665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2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Uma imagem contendo escuro, luz, aceso, computador&#10;&#10;Descrição gerada automaticamente">
            <a:extLst>
              <a:ext uri="{FF2B5EF4-FFF2-40B4-BE49-F238E27FC236}">
                <a16:creationId xmlns:a16="http://schemas.microsoft.com/office/drawing/2014/main" id="{0064F236-E4FB-1145-BD7F-5BCE5D12A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21" b="-2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0" name="Imagem" descr="Imagem">
            <a:extLst>
              <a:ext uri="{FF2B5EF4-FFF2-40B4-BE49-F238E27FC236}">
                <a16:creationId xmlns:a16="http://schemas.microsoft.com/office/drawing/2014/main" id="{818253BE-78B3-6445-8D99-4125FC67F7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B2BD0A-5701-E848-BB30-326EC8B706AB}"/>
              </a:ext>
            </a:extLst>
          </p:cNvPr>
          <p:cNvSpPr txBox="1"/>
          <p:nvPr/>
        </p:nvSpPr>
        <p:spPr>
          <a:xfrm>
            <a:off x="814427" y="681926"/>
            <a:ext cx="4289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OS REQUISITOS PARA RECEBER O </a:t>
            </a:r>
            <a:r>
              <a:rPr lang="pt-BR" sz="3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 DE DEUS?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A5304CF-1602-6249-87AF-693E3157D571}"/>
              </a:ext>
            </a:extLst>
          </p:cNvPr>
          <p:cNvSpPr/>
          <p:nvPr/>
        </p:nvSpPr>
        <p:spPr>
          <a:xfrm>
            <a:off x="925065" y="3798383"/>
            <a:ext cx="7161660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E56A0F1-0A16-7D4B-8931-D29954610B04}"/>
              </a:ext>
            </a:extLst>
          </p:cNvPr>
          <p:cNvSpPr/>
          <p:nvPr/>
        </p:nvSpPr>
        <p:spPr>
          <a:xfrm>
            <a:off x="925067" y="4376239"/>
            <a:ext cx="7161658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6607D6D-0761-3242-8FB4-413DD5C269D5}"/>
              </a:ext>
            </a:extLst>
          </p:cNvPr>
          <p:cNvSpPr/>
          <p:nvPr/>
        </p:nvSpPr>
        <p:spPr>
          <a:xfrm>
            <a:off x="925065" y="4970599"/>
            <a:ext cx="6261548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698C29-D4E9-2740-AE47-EECFB059E536}"/>
              </a:ext>
            </a:extLst>
          </p:cNvPr>
          <p:cNvSpPr txBox="1"/>
          <p:nvPr/>
        </p:nvSpPr>
        <p:spPr>
          <a:xfrm>
            <a:off x="1046986" y="3675199"/>
            <a:ext cx="7411214" cy="1807995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terceiro lugar, para receber o selo de Deus, precisamos vencer o mundo, vencer o pecado, vencer o diabo.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9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Uma imagem contendo escuro, luz, aceso, computador&#10;&#10;Descrição gerada automaticamente">
            <a:extLst>
              <a:ext uri="{FF2B5EF4-FFF2-40B4-BE49-F238E27FC236}">
                <a16:creationId xmlns:a16="http://schemas.microsoft.com/office/drawing/2014/main" id="{0064F236-E4FB-1145-BD7F-5BCE5D12A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21" b="-2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0" name="Imagem" descr="Imagem">
            <a:extLst>
              <a:ext uri="{FF2B5EF4-FFF2-40B4-BE49-F238E27FC236}">
                <a16:creationId xmlns:a16="http://schemas.microsoft.com/office/drawing/2014/main" id="{818253BE-78B3-6445-8D99-4125FC67F7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B2BD0A-5701-E848-BB30-326EC8B706AB}"/>
              </a:ext>
            </a:extLst>
          </p:cNvPr>
          <p:cNvSpPr txBox="1"/>
          <p:nvPr/>
        </p:nvSpPr>
        <p:spPr>
          <a:xfrm>
            <a:off x="1254457" y="681926"/>
            <a:ext cx="323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B46AEDF-1B47-7246-9FC7-0F026328B6A6}"/>
              </a:ext>
            </a:extLst>
          </p:cNvPr>
          <p:cNvSpPr txBox="1"/>
          <p:nvPr/>
        </p:nvSpPr>
        <p:spPr>
          <a:xfrm>
            <a:off x="814428" y="1466583"/>
            <a:ext cx="41147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recebimento do selo do Deus vivo está condicionado à vitória sobre o pecado;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vitória sobre o pecado está condicionada à imitação do caráter de Cristo;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Para imitar o caráter de Cristo, precisamos estudar e conhecer Seu caráter;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para conhecer o caráter de Cristo, precisamos estudar a Palavra.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1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Janela de vidro&#10;&#10;Descrição gerada automaticamente">
            <a:extLst>
              <a:ext uri="{FF2B5EF4-FFF2-40B4-BE49-F238E27FC236}">
                <a16:creationId xmlns:a16="http://schemas.microsoft.com/office/drawing/2014/main" id="{64A001B2-C78B-634F-BD01-8933B0221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63B4EEE-AFC3-DB48-89C3-2AF8B50DD783}"/>
              </a:ext>
            </a:extLst>
          </p:cNvPr>
          <p:cNvSpPr txBox="1">
            <a:spLocks/>
          </p:cNvSpPr>
          <p:nvPr/>
        </p:nvSpPr>
        <p:spPr>
          <a:xfrm>
            <a:off x="4305968" y="3822802"/>
            <a:ext cx="6985918" cy="2219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chuva serôdia é outro tema essencial que faz parte do preparo do povo da esperança, o povo remanescente.</a:t>
            </a:r>
            <a:endParaRPr lang="en-US" sz="2800" b="1" dirty="0">
              <a:solidFill>
                <a:schemeClr val="bg2"/>
              </a:solidFill>
              <a:effectLst>
                <a:outerShdw blurRad="76200" dist="25400" dir="1140000" algn="ctr" rotWithShape="0">
                  <a:schemeClr val="tx2">
                    <a:lumMod val="75000"/>
                    <a:alpha val="66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7824259-89D8-EA44-ACE8-1E3242B10A7B}"/>
              </a:ext>
            </a:extLst>
          </p:cNvPr>
          <p:cNvSpPr/>
          <p:nvPr/>
        </p:nvSpPr>
        <p:spPr>
          <a:xfrm>
            <a:off x="900113" y="2991098"/>
            <a:ext cx="5414962" cy="666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900B18-6EA1-DC4B-AD6B-C5298FEC204A}"/>
              </a:ext>
            </a:extLst>
          </p:cNvPr>
          <p:cNvSpPr/>
          <p:nvPr/>
        </p:nvSpPr>
        <p:spPr>
          <a:xfrm>
            <a:off x="900112" y="3776911"/>
            <a:ext cx="3174205" cy="666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9711B31-AADE-5F4E-B169-283217A40CC9}"/>
              </a:ext>
            </a:extLst>
          </p:cNvPr>
          <p:cNvSpPr txBox="1"/>
          <p:nvPr/>
        </p:nvSpPr>
        <p:spPr>
          <a:xfrm>
            <a:off x="1131764" y="2825896"/>
            <a:ext cx="5333330" cy="16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rgbClr val="83A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CHUVA SERÔDIA: O QUE É? </a:t>
            </a:r>
          </a:p>
        </p:txBody>
      </p:sp>
      <p:pic>
        <p:nvPicPr>
          <p:cNvPr id="9" name="Imagem" descr="Imagem">
            <a:extLst>
              <a:ext uri="{FF2B5EF4-FFF2-40B4-BE49-F238E27FC236}">
                <a16:creationId xmlns:a16="http://schemas.microsoft.com/office/drawing/2014/main" id="{DF2C877E-CBBD-434D-AA4B-1EE610F0A1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1091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Janela de vidro&#10;&#10;Descrição gerada automaticamente">
            <a:extLst>
              <a:ext uri="{FF2B5EF4-FFF2-40B4-BE49-F238E27FC236}">
                <a16:creationId xmlns:a16="http://schemas.microsoft.com/office/drawing/2014/main" id="{64A001B2-C78B-634F-BD01-8933B022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14634" b="2"/>
          <a:stretch/>
        </p:blipFill>
        <p:spPr>
          <a:xfrm>
            <a:off x="4416573" y="550975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7824259-89D8-EA44-ACE8-1E3242B10A7B}"/>
              </a:ext>
            </a:extLst>
          </p:cNvPr>
          <p:cNvSpPr/>
          <p:nvPr/>
        </p:nvSpPr>
        <p:spPr>
          <a:xfrm>
            <a:off x="1357312" y="2212165"/>
            <a:ext cx="5924020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3A3C7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900B18-6EA1-DC4B-AD6B-C5298FEC204A}"/>
              </a:ext>
            </a:extLst>
          </p:cNvPr>
          <p:cNvSpPr/>
          <p:nvPr/>
        </p:nvSpPr>
        <p:spPr>
          <a:xfrm>
            <a:off x="1357311" y="3014911"/>
            <a:ext cx="4687887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AB61AB0-9A1B-8E4A-BF5D-37F1B0664405}"/>
              </a:ext>
            </a:extLst>
          </p:cNvPr>
          <p:cNvSpPr/>
          <p:nvPr/>
        </p:nvSpPr>
        <p:spPr>
          <a:xfrm>
            <a:off x="1357311" y="3810778"/>
            <a:ext cx="5195888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12BB46F-C707-1347-A97A-C3A0BFA108C9}"/>
              </a:ext>
            </a:extLst>
          </p:cNvPr>
          <p:cNvSpPr txBox="1"/>
          <p:nvPr/>
        </p:nvSpPr>
        <p:spPr>
          <a:xfrm>
            <a:off x="1588962" y="2046963"/>
            <a:ext cx="6572904" cy="250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HOUVE UMA VINDA HISTÓRICA DO ESPÍRITO SANTO</a:t>
            </a:r>
          </a:p>
        </p:txBody>
      </p:sp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02A5DE19-ED7A-7947-908C-64DE095BA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1115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Janela de vidro&#10;&#10;Descrição gerada automaticamente">
            <a:extLst>
              <a:ext uri="{FF2B5EF4-FFF2-40B4-BE49-F238E27FC236}">
                <a16:creationId xmlns:a16="http://schemas.microsoft.com/office/drawing/2014/main" id="{64A001B2-C78B-634F-BD01-8933B022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14634" b="2"/>
          <a:stretch/>
        </p:blipFill>
        <p:spPr>
          <a:xfrm>
            <a:off x="4416573" y="550975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7824259-89D8-EA44-ACE8-1E3242B10A7B}"/>
              </a:ext>
            </a:extLst>
          </p:cNvPr>
          <p:cNvSpPr/>
          <p:nvPr/>
        </p:nvSpPr>
        <p:spPr>
          <a:xfrm>
            <a:off x="1227625" y="2343507"/>
            <a:ext cx="4383088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3A3C7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900B18-6EA1-DC4B-AD6B-C5298FEC204A}"/>
              </a:ext>
            </a:extLst>
          </p:cNvPr>
          <p:cNvSpPr/>
          <p:nvPr/>
        </p:nvSpPr>
        <p:spPr>
          <a:xfrm>
            <a:off x="1227624" y="3146253"/>
            <a:ext cx="6146247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AB61AB0-9A1B-8E4A-BF5D-37F1B0664405}"/>
              </a:ext>
            </a:extLst>
          </p:cNvPr>
          <p:cNvSpPr/>
          <p:nvPr/>
        </p:nvSpPr>
        <p:spPr>
          <a:xfrm>
            <a:off x="1227624" y="3942120"/>
            <a:ext cx="6296556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12BB46F-C707-1347-A97A-C3A0BFA108C9}"/>
              </a:ext>
            </a:extLst>
          </p:cNvPr>
          <p:cNvSpPr txBox="1"/>
          <p:nvPr/>
        </p:nvSpPr>
        <p:spPr>
          <a:xfrm>
            <a:off x="1459275" y="2178305"/>
            <a:ext cx="5914596" cy="250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 CHUVA TEMPORÃ E A CHUVA SERÔDIA?</a:t>
            </a:r>
          </a:p>
        </p:txBody>
      </p:sp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02A5DE19-ED7A-7947-908C-64DE095BA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229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Janela de vidro&#10;&#10;Descrição gerada automaticamente">
            <a:extLst>
              <a:ext uri="{FF2B5EF4-FFF2-40B4-BE49-F238E27FC236}">
                <a16:creationId xmlns:a16="http://schemas.microsoft.com/office/drawing/2014/main" id="{64A001B2-C78B-634F-BD01-8933B022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14634" b="2"/>
          <a:stretch/>
        </p:blipFill>
        <p:spPr>
          <a:xfrm>
            <a:off x="4416573" y="550975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02A5DE19-ED7A-7947-908C-64DE095BA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56BCCB03-52B4-1148-98F0-4195A03E412D}"/>
              </a:ext>
            </a:extLst>
          </p:cNvPr>
          <p:cNvSpPr txBox="1">
            <a:spLocks/>
          </p:cNvSpPr>
          <p:nvPr/>
        </p:nvSpPr>
        <p:spPr>
          <a:xfrm>
            <a:off x="1213279" y="1154403"/>
            <a:ext cx="3900588" cy="4873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Oriente, a chuva temporã cai no tempo da semeadura, no outono, especialmente no final de outubro, e prepara o terreno para ser lavrado e semeado. A chuva temporã é necessária para que a semente possa germinar. Sob a influência de fertilizantes aguaceiros, brota o tenro rebento. 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Janela de vidro&#10;&#10;Descrição gerada automaticamente">
            <a:extLst>
              <a:ext uri="{FF2B5EF4-FFF2-40B4-BE49-F238E27FC236}">
                <a16:creationId xmlns:a16="http://schemas.microsoft.com/office/drawing/2014/main" id="{64A001B2-C78B-634F-BD01-8933B022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14634" b="2"/>
          <a:stretch/>
        </p:blipFill>
        <p:spPr>
          <a:xfrm>
            <a:off x="4416573" y="550975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7824259-89D8-EA44-ACE8-1E3242B10A7B}"/>
              </a:ext>
            </a:extLst>
          </p:cNvPr>
          <p:cNvSpPr/>
          <p:nvPr/>
        </p:nvSpPr>
        <p:spPr>
          <a:xfrm>
            <a:off x="1161062" y="1920673"/>
            <a:ext cx="6857523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3A3C7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0900B18-6EA1-DC4B-AD6B-C5298FEC204A}"/>
              </a:ext>
            </a:extLst>
          </p:cNvPr>
          <p:cNvSpPr/>
          <p:nvPr/>
        </p:nvSpPr>
        <p:spPr>
          <a:xfrm>
            <a:off x="1161061" y="2723419"/>
            <a:ext cx="6491764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12BB46F-C707-1347-A97A-C3A0BFA108C9}"/>
              </a:ext>
            </a:extLst>
          </p:cNvPr>
          <p:cNvSpPr txBox="1"/>
          <p:nvPr/>
        </p:nvSpPr>
        <p:spPr>
          <a:xfrm>
            <a:off x="1392712" y="1755471"/>
            <a:ext cx="7142220" cy="16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O PROPÓSITO DA CHUVA SERÔDIA?</a:t>
            </a:r>
          </a:p>
        </p:txBody>
      </p:sp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02A5DE19-ED7A-7947-908C-64DE095BA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880A48E-2708-8248-8861-5D6E7C1BF8DA}"/>
              </a:ext>
            </a:extLst>
          </p:cNvPr>
          <p:cNvSpPr txBox="1">
            <a:spLocks/>
          </p:cNvSpPr>
          <p:nvPr/>
        </p:nvSpPr>
        <p:spPr>
          <a:xfrm>
            <a:off x="1727199" y="3702058"/>
            <a:ext cx="3539067" cy="2326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primeiro lugar, o propósito da chuva serôdia é dar poder à voz do terceiro anjo.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415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Janela de vidro&#10;&#10;Descrição gerada automaticamente">
            <a:extLst>
              <a:ext uri="{FF2B5EF4-FFF2-40B4-BE49-F238E27FC236}">
                <a16:creationId xmlns:a16="http://schemas.microsoft.com/office/drawing/2014/main" id="{64A001B2-C78B-634F-BD01-8933B022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14634" b="2"/>
          <a:stretch/>
        </p:blipFill>
        <p:spPr>
          <a:xfrm>
            <a:off x="4416573" y="550975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02A5DE19-ED7A-7947-908C-64DE095BA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880A48E-2708-8248-8861-5D6E7C1BF8DA}"/>
              </a:ext>
            </a:extLst>
          </p:cNvPr>
          <p:cNvSpPr txBox="1">
            <a:spLocks/>
          </p:cNvSpPr>
          <p:nvPr/>
        </p:nvSpPr>
        <p:spPr>
          <a:xfrm>
            <a:off x="1392713" y="3702058"/>
            <a:ext cx="4279954" cy="2326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segundo lugar, o propósito da chuva serôdia é preparar os santos para estarem em pé no período em que as sete últimas pragas serão derramadas. 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B667EC2-3E9C-E044-A8B4-36AF19F8C016}"/>
              </a:ext>
            </a:extLst>
          </p:cNvPr>
          <p:cNvSpPr/>
          <p:nvPr/>
        </p:nvSpPr>
        <p:spPr>
          <a:xfrm>
            <a:off x="1161062" y="1920673"/>
            <a:ext cx="6857523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3A3C7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C0E07BE-48D1-614C-AB34-F9E0BD61556D}"/>
              </a:ext>
            </a:extLst>
          </p:cNvPr>
          <p:cNvSpPr/>
          <p:nvPr/>
        </p:nvSpPr>
        <p:spPr>
          <a:xfrm>
            <a:off x="1161061" y="2723419"/>
            <a:ext cx="6491764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E9441AA-9DE4-F941-81C5-2114620444FE}"/>
              </a:ext>
            </a:extLst>
          </p:cNvPr>
          <p:cNvSpPr txBox="1"/>
          <p:nvPr/>
        </p:nvSpPr>
        <p:spPr>
          <a:xfrm>
            <a:off x="1392712" y="1755471"/>
            <a:ext cx="7142220" cy="16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O PROPÓSITO DA CHUVA SERÔDIA?</a:t>
            </a:r>
          </a:p>
        </p:txBody>
      </p:sp>
    </p:spTree>
    <p:extLst>
      <p:ext uri="{BB962C8B-B14F-4D97-AF65-F5344CB8AC3E}">
        <p14:creationId xmlns:p14="http://schemas.microsoft.com/office/powerpoint/2010/main" val="274684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Janela de vidro&#10;&#10;Descrição gerada automaticamente">
            <a:extLst>
              <a:ext uri="{FF2B5EF4-FFF2-40B4-BE49-F238E27FC236}">
                <a16:creationId xmlns:a16="http://schemas.microsoft.com/office/drawing/2014/main" id="{64A001B2-C78B-634F-BD01-8933B022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14634" b="2"/>
          <a:stretch/>
        </p:blipFill>
        <p:spPr>
          <a:xfrm>
            <a:off x="4416573" y="550975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02A5DE19-ED7A-7947-908C-64DE095BA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880A48E-2708-8248-8861-5D6E7C1BF8DA}"/>
              </a:ext>
            </a:extLst>
          </p:cNvPr>
          <p:cNvSpPr txBox="1">
            <a:spLocks/>
          </p:cNvSpPr>
          <p:nvPr/>
        </p:nvSpPr>
        <p:spPr>
          <a:xfrm>
            <a:off x="1392713" y="3702058"/>
            <a:ext cx="4279954" cy="2326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terceiro lugar, o propósito da chuva serôdia é reavivar e fortalecer os filhos e filhas de Deus para enfrentarem o tempo de angústia. 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8286EE-5A00-FA46-824B-9B8C620DDED0}"/>
              </a:ext>
            </a:extLst>
          </p:cNvPr>
          <p:cNvSpPr/>
          <p:nvPr/>
        </p:nvSpPr>
        <p:spPr>
          <a:xfrm>
            <a:off x="1161062" y="1920673"/>
            <a:ext cx="6857523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3A3C7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141CD53-C3B8-964D-9B72-3722D191AD60}"/>
              </a:ext>
            </a:extLst>
          </p:cNvPr>
          <p:cNvSpPr/>
          <p:nvPr/>
        </p:nvSpPr>
        <p:spPr>
          <a:xfrm>
            <a:off x="1161061" y="2723419"/>
            <a:ext cx="6491764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4F15873-60AA-A440-836D-540B9268D955}"/>
              </a:ext>
            </a:extLst>
          </p:cNvPr>
          <p:cNvSpPr txBox="1"/>
          <p:nvPr/>
        </p:nvSpPr>
        <p:spPr>
          <a:xfrm>
            <a:off x="1392712" y="1755471"/>
            <a:ext cx="7142220" cy="16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O PROPÓSITO DA CHUVA SERÔDIA?</a:t>
            </a:r>
          </a:p>
        </p:txBody>
      </p:sp>
    </p:spTree>
    <p:extLst>
      <p:ext uri="{BB962C8B-B14F-4D97-AF65-F5344CB8AC3E}">
        <p14:creationId xmlns:p14="http://schemas.microsoft.com/office/powerpoint/2010/main" val="144936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Janela de vidro&#10;&#10;Descrição gerada automaticamente">
            <a:extLst>
              <a:ext uri="{FF2B5EF4-FFF2-40B4-BE49-F238E27FC236}">
                <a16:creationId xmlns:a16="http://schemas.microsoft.com/office/drawing/2014/main" id="{64A001B2-C78B-634F-BD01-8933B022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14634" b="2"/>
          <a:stretch/>
        </p:blipFill>
        <p:spPr>
          <a:xfrm>
            <a:off x="4416573" y="550975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02A5DE19-ED7A-7947-908C-64DE095BA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880A48E-2708-8248-8861-5D6E7C1BF8DA}"/>
              </a:ext>
            </a:extLst>
          </p:cNvPr>
          <p:cNvSpPr txBox="1">
            <a:spLocks/>
          </p:cNvSpPr>
          <p:nvPr/>
        </p:nvSpPr>
        <p:spPr>
          <a:xfrm>
            <a:off x="1392713" y="3702058"/>
            <a:ext cx="3704220" cy="2326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Finalmente, em quarto lugar, o propósito da chuva serôdia é o amadurecimento da ceara.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E509371-BC87-EA4A-974F-B2F5B228BCAB}"/>
              </a:ext>
            </a:extLst>
          </p:cNvPr>
          <p:cNvSpPr/>
          <p:nvPr/>
        </p:nvSpPr>
        <p:spPr>
          <a:xfrm>
            <a:off x="1161062" y="1920673"/>
            <a:ext cx="6857523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3A3C7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FB4022F-E0FE-4B43-BB94-8068DC0C4DE5}"/>
              </a:ext>
            </a:extLst>
          </p:cNvPr>
          <p:cNvSpPr/>
          <p:nvPr/>
        </p:nvSpPr>
        <p:spPr>
          <a:xfrm>
            <a:off x="1161061" y="2723419"/>
            <a:ext cx="6491764" cy="666502"/>
          </a:xfrm>
          <a:prstGeom prst="rect">
            <a:avLst/>
          </a:prstGeom>
          <a:solidFill>
            <a:srgbClr val="577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F318494-AF50-DF43-A718-CF9868C68CB3}"/>
              </a:ext>
            </a:extLst>
          </p:cNvPr>
          <p:cNvSpPr txBox="1"/>
          <p:nvPr/>
        </p:nvSpPr>
        <p:spPr>
          <a:xfrm>
            <a:off x="1392712" y="1755471"/>
            <a:ext cx="7142220" cy="16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O PROPÓSITO DA CHUVA SERÔDIA?</a:t>
            </a:r>
          </a:p>
        </p:txBody>
      </p:sp>
    </p:spTree>
    <p:extLst>
      <p:ext uri="{BB962C8B-B14F-4D97-AF65-F5344CB8AC3E}">
        <p14:creationId xmlns:p14="http://schemas.microsoft.com/office/powerpoint/2010/main" val="1706779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FB56EAD-9212-4C4E-B9A2-18CE910B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947" y="3105402"/>
            <a:ext cx="8113928" cy="219525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Ellen G. White nos chama a atenção para a importância desse assunto, dizendo assim:</a:t>
            </a:r>
            <a:b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23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300" i="1" dirty="0">
                <a:latin typeface="Arial" panose="020B0604020202020204" pitchFamily="34" charset="0"/>
                <a:cs typeface="Arial" panose="020B0604020202020204" pitchFamily="34" charset="0"/>
              </a:rPr>
              <a:t>“Chegou o tempo quando todos os que têm interesse em sua salvação deveriam inquirir com seriedade e solenidade: o que é o selo de Deus?”</a:t>
            </a:r>
            <a:b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1A9AA0-A1A3-D644-9E6F-207AA7A542FA}"/>
              </a:ext>
            </a:extLst>
          </p:cNvPr>
          <p:cNvSpPr txBox="1"/>
          <p:nvPr/>
        </p:nvSpPr>
        <p:spPr>
          <a:xfrm>
            <a:off x="2315947" y="1629585"/>
            <a:ext cx="591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pc="300" dirty="0">
                <a:solidFill>
                  <a:srgbClr val="DC63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DO SELAMENTO</a:t>
            </a:r>
          </a:p>
        </p:txBody>
      </p:sp>
      <p:pic>
        <p:nvPicPr>
          <p:cNvPr id="8" name="Imagem" descr="Imagem">
            <a:extLst>
              <a:ext uri="{FF2B5EF4-FFF2-40B4-BE49-F238E27FC236}">
                <a16:creationId xmlns:a16="http://schemas.microsoft.com/office/drawing/2014/main" id="{500B1521-5F3A-9246-A2A6-B171DDE07E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573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orta de vidro&#10;&#10;Descrição gerada automaticamente">
            <a:extLst>
              <a:ext uri="{FF2B5EF4-FFF2-40B4-BE49-F238E27FC236}">
                <a16:creationId xmlns:a16="http://schemas.microsoft.com/office/drawing/2014/main" id="{D606FC7E-31F9-3B49-9027-3BBC14403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1" r="-1" b="5383"/>
          <a:stretch/>
        </p:blipFill>
        <p:spPr>
          <a:xfrm>
            <a:off x="1080768" y="-1"/>
            <a:ext cx="9928860" cy="68580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5699ECB1-52C4-FF4D-8B33-9337260127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B0C66514-81D8-584F-A3BD-7704B52F10D6}"/>
              </a:ext>
            </a:extLst>
          </p:cNvPr>
          <p:cNvSpPr/>
          <p:nvPr/>
        </p:nvSpPr>
        <p:spPr>
          <a:xfrm>
            <a:off x="1357312" y="2212165"/>
            <a:ext cx="3773488" cy="6665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3A3C7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A7358AC-8F34-2B4D-81F8-3CF6E07E3E32}"/>
              </a:ext>
            </a:extLst>
          </p:cNvPr>
          <p:cNvSpPr/>
          <p:nvPr/>
        </p:nvSpPr>
        <p:spPr>
          <a:xfrm>
            <a:off x="1357311" y="3014911"/>
            <a:ext cx="5924022" cy="666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D0DD844-EC89-7D41-892D-C626193187D3}"/>
              </a:ext>
            </a:extLst>
          </p:cNvPr>
          <p:cNvSpPr/>
          <p:nvPr/>
        </p:nvSpPr>
        <p:spPr>
          <a:xfrm>
            <a:off x="1357311" y="3810778"/>
            <a:ext cx="4687887" cy="666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277E1B5-56BA-094F-99C6-D75864967059}"/>
              </a:ext>
            </a:extLst>
          </p:cNvPr>
          <p:cNvSpPr txBox="1"/>
          <p:nvPr/>
        </p:nvSpPr>
        <p:spPr>
          <a:xfrm>
            <a:off x="1588962" y="2046963"/>
            <a:ext cx="5573838" cy="250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O ESPÍRITO SANTO É NECESSÁRIO?</a:t>
            </a:r>
          </a:p>
        </p:txBody>
      </p:sp>
    </p:spTree>
    <p:extLst>
      <p:ext uri="{BB962C8B-B14F-4D97-AF65-F5344CB8AC3E}">
        <p14:creationId xmlns:p14="http://schemas.microsoft.com/office/powerpoint/2010/main" val="2881600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Porta de vidro&#10;&#10;Descrição gerada automaticamente">
            <a:extLst>
              <a:ext uri="{FF2B5EF4-FFF2-40B4-BE49-F238E27FC236}">
                <a16:creationId xmlns:a16="http://schemas.microsoft.com/office/drawing/2014/main" id="{A028299D-7EEB-9C4E-A0EE-947526B43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5"/>
          <a:stretch/>
        </p:blipFill>
        <p:spPr>
          <a:xfrm>
            <a:off x="-305" y="0"/>
            <a:ext cx="704169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A0C07C73-645A-4543-8214-F9C1FBACB8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DC5BB8E-2EB4-A44A-9669-F6B3F6A346E1}"/>
              </a:ext>
            </a:extLst>
          </p:cNvPr>
          <p:cNvSpPr/>
          <p:nvPr/>
        </p:nvSpPr>
        <p:spPr>
          <a:xfrm>
            <a:off x="3456182" y="2707500"/>
            <a:ext cx="6094218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D469065-7A88-F143-B84D-683FDFDBA119}"/>
              </a:ext>
            </a:extLst>
          </p:cNvPr>
          <p:cNvSpPr/>
          <p:nvPr/>
        </p:nvSpPr>
        <p:spPr>
          <a:xfrm>
            <a:off x="3456181" y="3318460"/>
            <a:ext cx="7466285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7C3DBB-E2B8-AE40-A089-045906012AF3}"/>
              </a:ext>
            </a:extLst>
          </p:cNvPr>
          <p:cNvSpPr/>
          <p:nvPr/>
        </p:nvSpPr>
        <p:spPr>
          <a:xfrm>
            <a:off x="3456182" y="3912820"/>
            <a:ext cx="7770086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4172609-7A1C-B846-9BB1-B0052BCB483F}"/>
              </a:ext>
            </a:extLst>
          </p:cNvPr>
          <p:cNvSpPr/>
          <p:nvPr/>
        </p:nvSpPr>
        <p:spPr>
          <a:xfrm>
            <a:off x="3456182" y="4507180"/>
            <a:ext cx="3875796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BCDA2C-2E42-7B4E-A0EB-5145E24BBBC9}"/>
              </a:ext>
            </a:extLst>
          </p:cNvPr>
          <p:cNvSpPr txBox="1"/>
          <p:nvPr/>
        </p:nvSpPr>
        <p:spPr>
          <a:xfrm>
            <a:off x="3578102" y="2617420"/>
            <a:ext cx="7587054" cy="2397901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João 14:26.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Espírito Santo é necessário para dirigir nossa mente no estudo da Palavra de Deus, guiando-nos em toda a verdade.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49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Porta de vidro&#10;&#10;Descrição gerada automaticamente">
            <a:extLst>
              <a:ext uri="{FF2B5EF4-FFF2-40B4-BE49-F238E27FC236}">
                <a16:creationId xmlns:a16="http://schemas.microsoft.com/office/drawing/2014/main" id="{A028299D-7EEB-9C4E-A0EE-947526B43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5"/>
          <a:stretch/>
        </p:blipFill>
        <p:spPr>
          <a:xfrm>
            <a:off x="0" y="0"/>
            <a:ext cx="704169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A0C07C73-645A-4543-8214-F9C1FBACB8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DC5BB8E-2EB4-A44A-9669-F6B3F6A346E1}"/>
              </a:ext>
            </a:extLst>
          </p:cNvPr>
          <p:cNvSpPr/>
          <p:nvPr/>
        </p:nvSpPr>
        <p:spPr>
          <a:xfrm>
            <a:off x="3456182" y="2749064"/>
            <a:ext cx="5854073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D469065-7A88-F143-B84D-683FDFDBA119}"/>
              </a:ext>
            </a:extLst>
          </p:cNvPr>
          <p:cNvSpPr/>
          <p:nvPr/>
        </p:nvSpPr>
        <p:spPr>
          <a:xfrm>
            <a:off x="3456181" y="3332315"/>
            <a:ext cx="6657637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7C3DBB-E2B8-AE40-A089-045906012AF3}"/>
              </a:ext>
            </a:extLst>
          </p:cNvPr>
          <p:cNvSpPr/>
          <p:nvPr/>
        </p:nvSpPr>
        <p:spPr>
          <a:xfrm>
            <a:off x="3456182" y="3915565"/>
            <a:ext cx="7770086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4172609-7A1C-B846-9BB1-B0052BCB483F}"/>
              </a:ext>
            </a:extLst>
          </p:cNvPr>
          <p:cNvSpPr/>
          <p:nvPr/>
        </p:nvSpPr>
        <p:spPr>
          <a:xfrm>
            <a:off x="3456181" y="4507180"/>
            <a:ext cx="5410727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BCDA2C-2E42-7B4E-A0EB-5145E24BBBC9}"/>
              </a:ext>
            </a:extLst>
          </p:cNvPr>
          <p:cNvSpPr txBox="1"/>
          <p:nvPr/>
        </p:nvSpPr>
        <p:spPr>
          <a:xfrm>
            <a:off x="3578102" y="2617420"/>
            <a:ext cx="7587054" cy="2397901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João 16:8.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Espírito Santo é necessário para nos convencer do pecado, da justiça e do juízo, produzindo arrependimento no coração.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52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Porta de vidro&#10;&#10;Descrição gerada automaticamente">
            <a:extLst>
              <a:ext uri="{FF2B5EF4-FFF2-40B4-BE49-F238E27FC236}">
                <a16:creationId xmlns:a16="http://schemas.microsoft.com/office/drawing/2014/main" id="{A028299D-7EEB-9C4E-A0EE-947526B43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5"/>
          <a:stretch/>
        </p:blipFill>
        <p:spPr>
          <a:xfrm>
            <a:off x="0" y="0"/>
            <a:ext cx="704169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A0C07C73-645A-4543-8214-F9C1FBACB8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DC5BB8E-2EB4-A44A-9669-F6B3F6A346E1}"/>
              </a:ext>
            </a:extLst>
          </p:cNvPr>
          <p:cNvSpPr/>
          <p:nvPr/>
        </p:nvSpPr>
        <p:spPr>
          <a:xfrm>
            <a:off x="3774837" y="2264155"/>
            <a:ext cx="6532945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D469065-7A88-F143-B84D-683FDFDBA119}"/>
              </a:ext>
            </a:extLst>
          </p:cNvPr>
          <p:cNvSpPr/>
          <p:nvPr/>
        </p:nvSpPr>
        <p:spPr>
          <a:xfrm>
            <a:off x="3774836" y="2847406"/>
            <a:ext cx="7281092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7C3DBB-E2B8-AE40-A089-045906012AF3}"/>
              </a:ext>
            </a:extLst>
          </p:cNvPr>
          <p:cNvSpPr/>
          <p:nvPr/>
        </p:nvSpPr>
        <p:spPr>
          <a:xfrm>
            <a:off x="3774837" y="3430656"/>
            <a:ext cx="7447345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4172609-7A1C-B846-9BB1-B0052BCB483F}"/>
              </a:ext>
            </a:extLst>
          </p:cNvPr>
          <p:cNvSpPr/>
          <p:nvPr/>
        </p:nvSpPr>
        <p:spPr>
          <a:xfrm>
            <a:off x="3774836" y="4022271"/>
            <a:ext cx="6532946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0E230E2-A692-A042-9D4B-7BD064F0D5F7}"/>
              </a:ext>
            </a:extLst>
          </p:cNvPr>
          <p:cNvSpPr/>
          <p:nvPr/>
        </p:nvSpPr>
        <p:spPr>
          <a:xfrm>
            <a:off x="3774835" y="4604161"/>
            <a:ext cx="2639819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BCDA2C-2E42-7B4E-A0EB-5145E24BBBC9}"/>
              </a:ext>
            </a:extLst>
          </p:cNvPr>
          <p:cNvSpPr txBox="1"/>
          <p:nvPr/>
        </p:nvSpPr>
        <p:spPr>
          <a:xfrm>
            <a:off x="3896757" y="2132511"/>
            <a:ext cx="7547098" cy="2987806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Marcos 13:11.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Espírito Santo é necessário para recordar as verdades ou as passagens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bíblicas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́ estudadas, em momentos de necessidade ou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emergência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914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Porta de vidro&#10;&#10;Descrição gerada automaticamente">
            <a:extLst>
              <a:ext uri="{FF2B5EF4-FFF2-40B4-BE49-F238E27FC236}">
                <a16:creationId xmlns:a16="http://schemas.microsoft.com/office/drawing/2014/main" id="{A028299D-7EEB-9C4E-A0EE-947526B43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5"/>
          <a:stretch/>
        </p:blipFill>
        <p:spPr>
          <a:xfrm>
            <a:off x="0" y="0"/>
            <a:ext cx="704169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A0C07C73-645A-4543-8214-F9C1FBACB8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DC5BB8E-2EB4-A44A-9669-F6B3F6A346E1}"/>
              </a:ext>
            </a:extLst>
          </p:cNvPr>
          <p:cNvSpPr/>
          <p:nvPr/>
        </p:nvSpPr>
        <p:spPr>
          <a:xfrm>
            <a:off x="3456182" y="2749064"/>
            <a:ext cx="7587054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D469065-7A88-F143-B84D-683FDFDBA119}"/>
              </a:ext>
            </a:extLst>
          </p:cNvPr>
          <p:cNvSpPr/>
          <p:nvPr/>
        </p:nvSpPr>
        <p:spPr>
          <a:xfrm>
            <a:off x="3456181" y="3332315"/>
            <a:ext cx="6297419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7C3DBB-E2B8-AE40-A089-045906012AF3}"/>
              </a:ext>
            </a:extLst>
          </p:cNvPr>
          <p:cNvSpPr/>
          <p:nvPr/>
        </p:nvSpPr>
        <p:spPr>
          <a:xfrm>
            <a:off x="3456182" y="3915565"/>
            <a:ext cx="7587054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4172609-7A1C-B846-9BB1-B0052BCB483F}"/>
              </a:ext>
            </a:extLst>
          </p:cNvPr>
          <p:cNvSpPr/>
          <p:nvPr/>
        </p:nvSpPr>
        <p:spPr>
          <a:xfrm>
            <a:off x="3456182" y="4507180"/>
            <a:ext cx="1819203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BCDA2C-2E42-7B4E-A0EB-5145E24BBBC9}"/>
              </a:ext>
            </a:extLst>
          </p:cNvPr>
          <p:cNvSpPr txBox="1"/>
          <p:nvPr/>
        </p:nvSpPr>
        <p:spPr>
          <a:xfrm>
            <a:off x="3578102" y="2617420"/>
            <a:ext cx="7587054" cy="2397901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Atos 1:8.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Espírito Santo é necessário para habilitar os filhos de Deus a proclamar o evangelho eterno com êxito e poder.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9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Porta de vidro&#10;&#10;Descrição gerada automaticamente">
            <a:extLst>
              <a:ext uri="{FF2B5EF4-FFF2-40B4-BE49-F238E27FC236}">
                <a16:creationId xmlns:a16="http://schemas.microsoft.com/office/drawing/2014/main" id="{A028299D-7EEB-9C4E-A0EE-947526B43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5"/>
          <a:stretch/>
        </p:blipFill>
        <p:spPr>
          <a:xfrm>
            <a:off x="0" y="0"/>
            <a:ext cx="704169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A0C07C73-645A-4543-8214-F9C1FBACB8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DC5BB8E-2EB4-A44A-9669-F6B3F6A346E1}"/>
              </a:ext>
            </a:extLst>
          </p:cNvPr>
          <p:cNvSpPr/>
          <p:nvPr/>
        </p:nvSpPr>
        <p:spPr>
          <a:xfrm>
            <a:off x="3456182" y="2749064"/>
            <a:ext cx="6713054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D469065-7A88-F143-B84D-683FDFDBA119}"/>
              </a:ext>
            </a:extLst>
          </p:cNvPr>
          <p:cNvSpPr/>
          <p:nvPr/>
        </p:nvSpPr>
        <p:spPr>
          <a:xfrm>
            <a:off x="3456181" y="3332315"/>
            <a:ext cx="7322654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7C3DBB-E2B8-AE40-A089-045906012AF3}"/>
              </a:ext>
            </a:extLst>
          </p:cNvPr>
          <p:cNvSpPr/>
          <p:nvPr/>
        </p:nvSpPr>
        <p:spPr>
          <a:xfrm>
            <a:off x="3456182" y="3915565"/>
            <a:ext cx="7708974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4172609-7A1C-B846-9BB1-B0052BCB483F}"/>
              </a:ext>
            </a:extLst>
          </p:cNvPr>
          <p:cNvSpPr/>
          <p:nvPr/>
        </p:nvSpPr>
        <p:spPr>
          <a:xfrm>
            <a:off x="3456182" y="4507180"/>
            <a:ext cx="2030218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BCDA2C-2E42-7B4E-A0EB-5145E24BBBC9}"/>
              </a:ext>
            </a:extLst>
          </p:cNvPr>
          <p:cNvSpPr txBox="1"/>
          <p:nvPr/>
        </p:nvSpPr>
        <p:spPr>
          <a:xfrm>
            <a:off x="3578102" y="2617420"/>
            <a:ext cx="7587054" cy="2397901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Romanos 8:16.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Espírito Santo é necessário para nos dar o testemunho ou a certeza interna de que somos filhos de Deus.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19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Porta de vidro&#10;&#10;Descrição gerada automaticamente">
            <a:extLst>
              <a:ext uri="{FF2B5EF4-FFF2-40B4-BE49-F238E27FC236}">
                <a16:creationId xmlns:a16="http://schemas.microsoft.com/office/drawing/2014/main" id="{A028299D-7EEB-9C4E-A0EE-947526B43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5"/>
          <a:stretch/>
        </p:blipFill>
        <p:spPr>
          <a:xfrm>
            <a:off x="0" y="0"/>
            <a:ext cx="704169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A0C07C73-645A-4543-8214-F9C1FBACB8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DC5BB8E-2EB4-A44A-9669-F6B3F6A346E1}"/>
              </a:ext>
            </a:extLst>
          </p:cNvPr>
          <p:cNvSpPr/>
          <p:nvPr/>
        </p:nvSpPr>
        <p:spPr>
          <a:xfrm>
            <a:off x="3456181" y="2749064"/>
            <a:ext cx="6726909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D469065-7A88-F143-B84D-683FDFDBA119}"/>
              </a:ext>
            </a:extLst>
          </p:cNvPr>
          <p:cNvSpPr/>
          <p:nvPr/>
        </p:nvSpPr>
        <p:spPr>
          <a:xfrm>
            <a:off x="3456180" y="3332315"/>
            <a:ext cx="8167783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7C3DBB-E2B8-AE40-A089-045906012AF3}"/>
              </a:ext>
            </a:extLst>
          </p:cNvPr>
          <p:cNvSpPr/>
          <p:nvPr/>
        </p:nvSpPr>
        <p:spPr>
          <a:xfrm>
            <a:off x="3456182" y="3915565"/>
            <a:ext cx="7163617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4172609-7A1C-B846-9BB1-B0052BCB483F}"/>
              </a:ext>
            </a:extLst>
          </p:cNvPr>
          <p:cNvSpPr/>
          <p:nvPr/>
        </p:nvSpPr>
        <p:spPr>
          <a:xfrm>
            <a:off x="3456182" y="4507180"/>
            <a:ext cx="6034182" cy="472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BBCDA2C-2E42-7B4E-A0EB-5145E24BBBC9}"/>
              </a:ext>
            </a:extLst>
          </p:cNvPr>
          <p:cNvSpPr txBox="1"/>
          <p:nvPr/>
        </p:nvSpPr>
        <p:spPr>
          <a:xfrm>
            <a:off x="3578102" y="2617420"/>
            <a:ext cx="8045862" cy="2397901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Romanos 8:26.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Espírito Santo é necessário para interceder por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nós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perante o Pai quando oramos, interpretando e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aperfeiçoando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nossas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súplicas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24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placa, relógio, escuro&#10;&#10;Descrição gerada automaticamente">
            <a:extLst>
              <a:ext uri="{FF2B5EF4-FFF2-40B4-BE49-F238E27FC236}">
                <a16:creationId xmlns:a16="http://schemas.microsoft.com/office/drawing/2014/main" id="{CC60EC19-CAB8-524F-8AEB-F8E89025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7BC74362-1FC2-6640-BF59-72921962F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2452AE8-9BF3-D549-8153-3E609D0D2BD5}"/>
              </a:ext>
            </a:extLst>
          </p:cNvPr>
          <p:cNvSpPr/>
          <p:nvPr/>
        </p:nvSpPr>
        <p:spPr>
          <a:xfrm>
            <a:off x="1847066" y="2513721"/>
            <a:ext cx="4736616" cy="6665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3A3C7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8050339-5AC6-DF4D-B521-2EB84EF5560E}"/>
              </a:ext>
            </a:extLst>
          </p:cNvPr>
          <p:cNvSpPr/>
          <p:nvPr/>
        </p:nvSpPr>
        <p:spPr>
          <a:xfrm>
            <a:off x="1847065" y="3305147"/>
            <a:ext cx="5772155" cy="6665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2ADB5E-3856-1B4E-A830-637499C4C78C}"/>
              </a:ext>
            </a:extLst>
          </p:cNvPr>
          <p:cNvSpPr/>
          <p:nvPr/>
        </p:nvSpPr>
        <p:spPr>
          <a:xfrm>
            <a:off x="1847065" y="4101014"/>
            <a:ext cx="6748296" cy="6665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AD0ACC8-0228-754E-9ED4-05686120F0C7}"/>
              </a:ext>
            </a:extLst>
          </p:cNvPr>
          <p:cNvSpPr/>
          <p:nvPr/>
        </p:nvSpPr>
        <p:spPr>
          <a:xfrm>
            <a:off x="1847065" y="4939597"/>
            <a:ext cx="2935951" cy="6665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77EA5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D27A54-D953-1B4D-B310-3420FFFE2311}"/>
              </a:ext>
            </a:extLst>
          </p:cNvPr>
          <p:cNvSpPr txBox="1"/>
          <p:nvPr/>
        </p:nvSpPr>
        <p:spPr>
          <a:xfrm>
            <a:off x="2078715" y="2337199"/>
            <a:ext cx="7515452" cy="3334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pt-BR" sz="4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SÃO AS CONDIÇÕES PARA RECEBER O ESPÍRITO SANTO?</a:t>
            </a:r>
          </a:p>
        </p:txBody>
      </p:sp>
    </p:spTree>
    <p:extLst>
      <p:ext uri="{BB962C8B-B14F-4D97-AF65-F5344CB8AC3E}">
        <p14:creationId xmlns:p14="http://schemas.microsoft.com/office/powerpoint/2010/main" val="1491468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placa, relógio, escuro&#10;&#10;Descrição gerada automaticamente">
            <a:extLst>
              <a:ext uri="{FF2B5EF4-FFF2-40B4-BE49-F238E27FC236}">
                <a16:creationId xmlns:a16="http://schemas.microsoft.com/office/drawing/2014/main" id="{CC60EC19-CAB8-524F-8AEB-F8E89025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7BC74362-1FC2-6640-BF59-72921962F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60685B-5197-2746-96F9-7D48891C3A17}"/>
              </a:ext>
            </a:extLst>
          </p:cNvPr>
          <p:cNvSpPr txBox="1"/>
          <p:nvPr/>
        </p:nvSpPr>
        <p:spPr>
          <a:xfrm>
            <a:off x="1554986" y="1997839"/>
            <a:ext cx="4289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SENTIR A NECESSIDADE DO </a:t>
            </a:r>
            <a:r>
              <a:rPr lang="pt-BR" sz="36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ESPÍRITO SANTO</a:t>
            </a:r>
            <a:r>
              <a:rPr lang="pt-BR" sz="3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ORAR POR ELE</a:t>
            </a:r>
            <a:endParaRPr lang="pt-BR" sz="36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54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placa, relógio, escuro&#10;&#10;Descrição gerada automaticamente">
            <a:extLst>
              <a:ext uri="{FF2B5EF4-FFF2-40B4-BE49-F238E27FC236}">
                <a16:creationId xmlns:a16="http://schemas.microsoft.com/office/drawing/2014/main" id="{CC60EC19-CAB8-524F-8AEB-F8E89025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7BC74362-1FC2-6640-BF59-72921962F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60685B-5197-2746-96F9-7D48891C3A17}"/>
              </a:ext>
            </a:extLst>
          </p:cNvPr>
          <p:cNvSpPr txBox="1"/>
          <p:nvPr/>
        </p:nvSpPr>
        <p:spPr>
          <a:xfrm>
            <a:off x="1369037" y="951203"/>
            <a:ext cx="5878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EXPERIMENTAR PRIMEIRO A </a:t>
            </a:r>
            <a:r>
              <a:rPr lang="pt-BR" sz="36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CHUVA TEMPORÃ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4F7F1EB-2023-C148-B62F-D5AD432E7543}"/>
              </a:ext>
            </a:extLst>
          </p:cNvPr>
          <p:cNvSpPr/>
          <p:nvPr/>
        </p:nvSpPr>
        <p:spPr>
          <a:xfrm>
            <a:off x="507353" y="2765977"/>
            <a:ext cx="11257469" cy="3581400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29E6A91-4FEE-4D41-AAE8-1D3746CD51ED}"/>
              </a:ext>
            </a:extLst>
          </p:cNvPr>
          <p:cNvSpPr txBox="1">
            <a:spLocks/>
          </p:cNvSpPr>
          <p:nvPr/>
        </p:nvSpPr>
        <p:spPr>
          <a:xfrm>
            <a:off x="849086" y="3030926"/>
            <a:ext cx="10662557" cy="2566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chuva temporã servia para ajudar na germinação da preciosa semente. E a chuva serôdia servia para o amadurecimento do grão para a colheita. Experimentar a chuva temporã implica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confissão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completa e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perdão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dos pecados, limpeza de toda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contaminação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oração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fervorosa e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consagração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Deus. Numa palavra: o crescimento constante nas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graças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cristãs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aproveitando as oportunidades presentes.</a:t>
            </a:r>
            <a:endParaRPr lang="en-US" sz="2800" b="1" dirty="0">
              <a:solidFill>
                <a:schemeClr val="bg2"/>
              </a:solidFill>
              <a:effectLst>
                <a:outerShdw blurRad="76200" dist="25400" dir="1140000" algn="ctr" rotWithShape="0">
                  <a:schemeClr val="tx2">
                    <a:lumMod val="75000"/>
                    <a:alpha val="66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8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luz, lado, laranja, relógio&#10;&#10;Descrição gerada automaticamente">
            <a:extLst>
              <a:ext uri="{FF2B5EF4-FFF2-40B4-BE49-F238E27FC236}">
                <a16:creationId xmlns:a16="http://schemas.microsoft.com/office/drawing/2014/main" id="{FF1091D9-6C7E-0544-9B03-97EA2A49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7" t="21546" b="9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BDE491A-BC21-364B-A0A0-B6AF23548762}"/>
              </a:ext>
            </a:extLst>
          </p:cNvPr>
          <p:cNvSpPr txBox="1"/>
          <p:nvPr/>
        </p:nvSpPr>
        <p:spPr>
          <a:xfrm>
            <a:off x="4009641" y="1520616"/>
            <a:ext cx="5337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spc="3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INSTRUÇÃO AOS ANJOS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25EEA55-F82A-9A4F-9F90-8368F65FB580}"/>
              </a:ext>
            </a:extLst>
          </p:cNvPr>
          <p:cNvSpPr txBox="1">
            <a:spLocks/>
          </p:cNvSpPr>
          <p:nvPr/>
        </p:nvSpPr>
        <p:spPr>
          <a:xfrm>
            <a:off x="4009641" y="3420533"/>
            <a:ext cx="5648710" cy="14862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Apocalipse 7:2, 3, é dada instrução aos quatro anjos.</a:t>
            </a:r>
            <a:endParaRPr lang="en-US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19130036-3C81-6E48-9DC3-AE26533C37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5202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placa, relógio, escuro&#10;&#10;Descrição gerada automaticamente">
            <a:extLst>
              <a:ext uri="{FF2B5EF4-FFF2-40B4-BE49-F238E27FC236}">
                <a16:creationId xmlns:a16="http://schemas.microsoft.com/office/drawing/2014/main" id="{CC60EC19-CAB8-524F-8AEB-F8E89025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7BC74362-1FC2-6640-BF59-72921962F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60685B-5197-2746-96F9-7D48891C3A17}"/>
              </a:ext>
            </a:extLst>
          </p:cNvPr>
          <p:cNvSpPr txBox="1"/>
          <p:nvPr/>
        </p:nvSpPr>
        <p:spPr>
          <a:xfrm>
            <a:off x="844104" y="684862"/>
            <a:ext cx="7516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DISPOSTOS A </a:t>
            </a:r>
            <a:r>
              <a:rPr lang="pt-BR" sz="36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GUIADOS</a:t>
            </a:r>
            <a:r>
              <a:rPr lang="pt-BR" sz="3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USADOS PELO </a:t>
            </a:r>
            <a:r>
              <a:rPr lang="pt-BR" sz="36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ESPÍRITO SANTO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8C571DA-BE15-A243-9F2F-5B2A30A432E0}"/>
              </a:ext>
            </a:extLst>
          </p:cNvPr>
          <p:cNvSpPr/>
          <p:nvPr/>
        </p:nvSpPr>
        <p:spPr>
          <a:xfrm>
            <a:off x="569326" y="2765977"/>
            <a:ext cx="11195496" cy="3581400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29E6A91-4FEE-4D41-AAE8-1D3746CD51ED}"/>
              </a:ext>
            </a:extLst>
          </p:cNvPr>
          <p:cNvSpPr txBox="1">
            <a:spLocks/>
          </p:cNvSpPr>
          <p:nvPr/>
        </p:nvSpPr>
        <p:spPr>
          <a:xfrm>
            <a:off x="826978" y="3015026"/>
            <a:ext cx="10840543" cy="3118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podemos usar o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Espírito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Santo. Ele é que deve servir-Se de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nós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Mediante o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Espírito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opera Deus em Seu povo ‘tanto o querer como o efetuar, segundo a Sua boa vontade’. Filipenses 2:13. Mas muitos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submeterão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isto. Querem se dirigir a si mesmos. É por isso que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recebem o celeste dom. O Espírito Santo é concedido unicamente aos que esperam humildemente em Deus, que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atentos à Sua guia e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graça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”. (O Desejado de Todas as Nações, p. 476)</a:t>
            </a:r>
            <a:endParaRPr lang="en-US" sz="2800" b="1" dirty="0">
              <a:solidFill>
                <a:schemeClr val="bg2"/>
              </a:solidFill>
              <a:effectLst>
                <a:outerShdw blurRad="76200" dist="25400" dir="1140000" algn="ctr" rotWithShape="0">
                  <a:schemeClr val="tx2">
                    <a:lumMod val="75000"/>
                    <a:alpha val="66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23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placa, relógio, escuro&#10;&#10;Descrição gerada automaticamente">
            <a:extLst>
              <a:ext uri="{FF2B5EF4-FFF2-40B4-BE49-F238E27FC236}">
                <a16:creationId xmlns:a16="http://schemas.microsoft.com/office/drawing/2014/main" id="{CC60EC19-CAB8-524F-8AEB-F8E89025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5"/>
            <a:ext cx="12192000" cy="6858000"/>
          </a:xfrm>
          <a:prstGeom prst="rect">
            <a:avLst/>
          </a:prstGeom>
        </p:spPr>
      </p:pic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7BC74362-1FC2-6640-BF59-72921962F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60685B-5197-2746-96F9-7D48891C3A17}"/>
              </a:ext>
            </a:extLst>
          </p:cNvPr>
          <p:cNvSpPr txBox="1"/>
          <p:nvPr/>
        </p:nvSpPr>
        <p:spPr>
          <a:xfrm>
            <a:off x="1710769" y="2096196"/>
            <a:ext cx="367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ELIMINAR AS </a:t>
            </a:r>
            <a:r>
              <a:rPr lang="pt-BR" sz="36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DISSENSÕES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4F7F1EB-2023-C148-B62F-D5AD432E7543}"/>
              </a:ext>
            </a:extLst>
          </p:cNvPr>
          <p:cNvSpPr/>
          <p:nvPr/>
        </p:nvSpPr>
        <p:spPr>
          <a:xfrm>
            <a:off x="1129886" y="3398703"/>
            <a:ext cx="9730372" cy="2412046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29E6A91-4FEE-4D41-AAE8-1D3746CD51ED}"/>
              </a:ext>
            </a:extLst>
          </p:cNvPr>
          <p:cNvSpPr txBox="1">
            <a:spLocks/>
          </p:cNvSpPr>
          <p:nvPr/>
        </p:nvSpPr>
        <p:spPr>
          <a:xfrm>
            <a:off x="1471618" y="3663652"/>
            <a:ext cx="9093219" cy="25667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“Antes do dia de Pentecoste [os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discípulos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] se reuniram e tiraram dentre eles todos os desentendimentos. Eram de um mesmo sentimento.” (</a:t>
            </a:r>
            <a:r>
              <a:rPr lang="pt-BR" sz="2800" i="1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Desejado de Todas as Nações,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p. 827)</a:t>
            </a:r>
            <a:endParaRPr lang="en-US" sz="2800" b="1" dirty="0">
              <a:solidFill>
                <a:schemeClr val="bg2"/>
              </a:solidFill>
              <a:effectLst>
                <a:outerShdw blurRad="76200" dist="25400" dir="1140000" algn="ctr" rotWithShape="0">
                  <a:schemeClr val="tx2">
                    <a:lumMod val="75000"/>
                    <a:alpha val="66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81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placa, relógio, escuro&#10;&#10;Descrição gerada automaticamente">
            <a:extLst>
              <a:ext uri="{FF2B5EF4-FFF2-40B4-BE49-F238E27FC236}">
                <a16:creationId xmlns:a16="http://schemas.microsoft.com/office/drawing/2014/main" id="{CC60EC19-CAB8-524F-8AEB-F8E89025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5"/>
            <a:ext cx="12192000" cy="6858000"/>
          </a:xfrm>
          <a:prstGeom prst="rect">
            <a:avLst/>
          </a:prstGeom>
        </p:spPr>
      </p:pic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7BC74362-1FC2-6640-BF59-72921962F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60685B-5197-2746-96F9-7D48891C3A17}"/>
              </a:ext>
            </a:extLst>
          </p:cNvPr>
          <p:cNvSpPr txBox="1"/>
          <p:nvPr/>
        </p:nvSpPr>
        <p:spPr>
          <a:xfrm>
            <a:off x="1710768" y="2096196"/>
            <a:ext cx="4624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DESPOJAR-SE</a:t>
            </a:r>
            <a:r>
              <a:rPr lang="pt-BR" sz="3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EU</a:t>
            </a:r>
            <a:endParaRPr lang="pt-BR" sz="36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4F7F1EB-2023-C148-B62F-D5AD432E7543}"/>
              </a:ext>
            </a:extLst>
          </p:cNvPr>
          <p:cNvSpPr/>
          <p:nvPr/>
        </p:nvSpPr>
        <p:spPr>
          <a:xfrm>
            <a:off x="1369036" y="3429000"/>
            <a:ext cx="8815973" cy="2412046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29E6A91-4FEE-4D41-AAE8-1D3746CD51ED}"/>
              </a:ext>
            </a:extLst>
          </p:cNvPr>
          <p:cNvSpPr txBox="1">
            <a:spLocks/>
          </p:cNvSpPr>
          <p:nvPr/>
        </p:nvSpPr>
        <p:spPr>
          <a:xfrm>
            <a:off x="1710769" y="3693949"/>
            <a:ext cx="8474240" cy="19612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“Quando uma pessoa está inteiramente vazia do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próprio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eu, quando todo falso deus é expulso da alma, o vazio é preenchido com a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comunicação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pt-BR" sz="2800" dirty="0" err="1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Espírito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Cristo.” (</a:t>
            </a:r>
            <a:r>
              <a:rPr lang="pt-BR" sz="2800" i="1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Obreiros Evangélicos</a:t>
            </a:r>
            <a:r>
              <a:rPr lang="pt-BR" sz="2800" dirty="0">
                <a:solidFill>
                  <a:schemeClr val="bg2"/>
                </a:solidFill>
                <a:effectLst>
                  <a:outerShdw blurRad="76200" dist="25400" dir="1140000" algn="ctr" rotWithShape="0">
                    <a:schemeClr val="tx2">
                      <a:lumMod val="75000"/>
                      <a:alpha val="6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p. 287)</a:t>
            </a:r>
            <a:endParaRPr lang="en-US" sz="2800" b="1" dirty="0">
              <a:solidFill>
                <a:schemeClr val="bg2"/>
              </a:solidFill>
              <a:effectLst>
                <a:outerShdw blurRad="76200" dist="25400" dir="1140000" algn="ctr" rotWithShape="0">
                  <a:schemeClr val="tx2">
                    <a:lumMod val="75000"/>
                    <a:alpha val="66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42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FB56EAD-9212-4C4E-B9A2-18CE910B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107" y="2563585"/>
            <a:ext cx="8725786" cy="27833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Clame pelo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Espírito Santo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em sua vida; peça-O com insistência. Além disso,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confesse e abandone seus pecados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 “foi pela confissão e pelo abandono do pecado, por meio de fervorosa oração e da entrega pessoal a Deus, que os discípulos se prepararam para derramamento do Espírito Santo no dia de Pentecostes. O mesmo trabalho, apenas em grau mais elevado, deve ser feito agora”.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2E653FD7-6E52-7340-84B7-8CB25615FE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3ED5CE5-855A-8C41-8EEB-7F266C42BF8C}"/>
              </a:ext>
            </a:extLst>
          </p:cNvPr>
          <p:cNvSpPr txBox="1"/>
          <p:nvPr/>
        </p:nvSpPr>
        <p:spPr>
          <a:xfrm>
            <a:off x="1733107" y="1502510"/>
            <a:ext cx="5811146" cy="682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pt-BR" sz="5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0649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luz, lado, laranja, relógio&#10;&#10;Descrição gerada automaticamente">
            <a:extLst>
              <a:ext uri="{FF2B5EF4-FFF2-40B4-BE49-F238E27FC236}">
                <a16:creationId xmlns:a16="http://schemas.microsoft.com/office/drawing/2014/main" id="{FF1091D9-6C7E-0544-9B03-97EA2A49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7" t="21546" b="9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BDE491A-BC21-364B-A0A0-B6AF23548762}"/>
              </a:ext>
            </a:extLst>
          </p:cNvPr>
          <p:cNvSpPr txBox="1"/>
          <p:nvPr/>
        </p:nvSpPr>
        <p:spPr>
          <a:xfrm>
            <a:off x="4009641" y="1071149"/>
            <a:ext cx="7334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O SELO QUE O ANJO COLOCARÁ NA TESTA, CONFORME APOCALIPSE 7:2, 3?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25EEA55-F82A-9A4F-9F90-8368F65FB580}"/>
              </a:ext>
            </a:extLst>
          </p:cNvPr>
          <p:cNvSpPr txBox="1">
            <a:spLocks/>
          </p:cNvSpPr>
          <p:nvPr/>
        </p:nvSpPr>
        <p:spPr>
          <a:xfrm>
            <a:off x="4009640" y="3863449"/>
            <a:ext cx="7206047" cy="14862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selo a ser colocado na testa é uma marca que os olhos humanos não podem ver, mas os anjos podem ler, pois o anjo destruidor deve ver essa marca de redenção. Esse selo deve ser dado somente aos que fazem a preparação necessária.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1431148C-F861-1E46-8FDC-0DA2DBD4AF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888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luz, lado, laranja, relógio&#10;&#10;Descrição gerada automaticamente">
            <a:extLst>
              <a:ext uri="{FF2B5EF4-FFF2-40B4-BE49-F238E27FC236}">
                <a16:creationId xmlns:a16="http://schemas.microsoft.com/office/drawing/2014/main" id="{FF1091D9-6C7E-0544-9B03-97EA2A49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7" t="21546" b="9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BDE491A-BC21-364B-A0A0-B6AF23548762}"/>
              </a:ext>
            </a:extLst>
          </p:cNvPr>
          <p:cNvSpPr txBox="1"/>
          <p:nvPr/>
        </p:nvSpPr>
        <p:spPr>
          <a:xfrm>
            <a:off x="4175197" y="1914112"/>
            <a:ext cx="67404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spc="3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OCORRE O SELAMENTO? QUAL É A DURAÇÃO DESSE PROCESSO?</a:t>
            </a:r>
          </a:p>
        </p:txBody>
      </p:sp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1431148C-F861-1E46-8FDC-0DA2DBD4AF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148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luz, lado, laranja, relógio&#10;&#10;Descrição gerada automaticamente">
            <a:extLst>
              <a:ext uri="{FF2B5EF4-FFF2-40B4-BE49-F238E27FC236}">
                <a16:creationId xmlns:a16="http://schemas.microsoft.com/office/drawing/2014/main" id="{FF1091D9-6C7E-0544-9B03-97EA2A49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7" t="21546" b="9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BDE491A-BC21-364B-A0A0-B6AF23548762}"/>
              </a:ext>
            </a:extLst>
          </p:cNvPr>
          <p:cNvSpPr txBox="1"/>
          <p:nvPr/>
        </p:nvSpPr>
        <p:spPr>
          <a:xfrm>
            <a:off x="3891633" y="1642649"/>
            <a:ext cx="7334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O PROPÓSITO OU OBJETIVO DO SELAMENTO?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25EEA55-F82A-9A4F-9F90-8368F65FB580}"/>
              </a:ext>
            </a:extLst>
          </p:cNvPr>
          <p:cNvSpPr txBox="1">
            <a:spLocks/>
          </p:cNvSpPr>
          <p:nvPr/>
        </p:nvSpPr>
        <p:spPr>
          <a:xfrm>
            <a:off x="3891632" y="3701587"/>
            <a:ext cx="7206047" cy="2219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selamento tem pelo menos quatro propósitos. Em primeiro lugar, seu propósito é fixar na vida os princípios da lei de Deus.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1431148C-F861-1E46-8FDC-0DA2DBD4AF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8533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luz, lado, laranja, relógio&#10;&#10;Descrição gerada automaticamente">
            <a:extLst>
              <a:ext uri="{FF2B5EF4-FFF2-40B4-BE49-F238E27FC236}">
                <a16:creationId xmlns:a16="http://schemas.microsoft.com/office/drawing/2014/main" id="{FF1091D9-6C7E-0544-9B03-97EA2A49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7" t="21546" b="9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BDE491A-BC21-364B-A0A0-B6AF23548762}"/>
              </a:ext>
            </a:extLst>
          </p:cNvPr>
          <p:cNvSpPr txBox="1"/>
          <p:nvPr/>
        </p:nvSpPr>
        <p:spPr>
          <a:xfrm>
            <a:off x="3891633" y="853002"/>
            <a:ext cx="7334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O PROPÓSITO OU OBJETIVO DO SELAMENTO?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25EEA55-F82A-9A4F-9F90-8368F65FB580}"/>
              </a:ext>
            </a:extLst>
          </p:cNvPr>
          <p:cNvSpPr txBox="1">
            <a:spLocks/>
          </p:cNvSpPr>
          <p:nvPr/>
        </p:nvSpPr>
        <p:spPr>
          <a:xfrm>
            <a:off x="3891632" y="2911940"/>
            <a:ext cx="7206047" cy="2219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segundo lugar, o propósito do selamento é fazer com que os selados sejam fiéis na observância de todos os mandamentos da lei de Deus, em meio à apostasia e à mais feroz perseguição. Em terceiro lugar, o propósito do selamento é preparar os fiéis para passarem incólumes pelo tempo de angústia. Finalmente, em quarto lugar, o propósito do selamento é preservar os fiéis da destruição final. 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1431148C-F861-1E46-8FDC-0DA2DBD4AF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121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Uma imagem contendo escuro, luz, aceso, computador&#10;&#10;Descrição gerada automaticamente">
            <a:extLst>
              <a:ext uri="{FF2B5EF4-FFF2-40B4-BE49-F238E27FC236}">
                <a16:creationId xmlns:a16="http://schemas.microsoft.com/office/drawing/2014/main" id="{0064F236-E4FB-1145-BD7F-5BCE5D12A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21" b="-2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0" name="Imagem" descr="Imagem">
            <a:extLst>
              <a:ext uri="{FF2B5EF4-FFF2-40B4-BE49-F238E27FC236}">
                <a16:creationId xmlns:a16="http://schemas.microsoft.com/office/drawing/2014/main" id="{818253BE-78B3-6445-8D99-4125FC67F7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B2BD0A-5701-E848-BB30-326EC8B706AB}"/>
              </a:ext>
            </a:extLst>
          </p:cNvPr>
          <p:cNvSpPr txBox="1"/>
          <p:nvPr/>
        </p:nvSpPr>
        <p:spPr>
          <a:xfrm>
            <a:off x="814427" y="681926"/>
            <a:ext cx="4289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SÃO OS REQUISITOS PARA RECEBER O </a:t>
            </a:r>
            <a:r>
              <a:rPr lang="pt-BR" sz="3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 DE DEUS?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A5304CF-1602-6249-87AF-693E3157D571}"/>
              </a:ext>
            </a:extLst>
          </p:cNvPr>
          <p:cNvSpPr/>
          <p:nvPr/>
        </p:nvSpPr>
        <p:spPr>
          <a:xfrm>
            <a:off x="925065" y="3798383"/>
            <a:ext cx="5361435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E56A0F1-0A16-7D4B-8931-D29954610B04}"/>
              </a:ext>
            </a:extLst>
          </p:cNvPr>
          <p:cNvSpPr/>
          <p:nvPr/>
        </p:nvSpPr>
        <p:spPr>
          <a:xfrm>
            <a:off x="925067" y="4376239"/>
            <a:ext cx="5482402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6607D6D-0761-3242-8FB4-413DD5C269D5}"/>
              </a:ext>
            </a:extLst>
          </p:cNvPr>
          <p:cNvSpPr/>
          <p:nvPr/>
        </p:nvSpPr>
        <p:spPr>
          <a:xfrm>
            <a:off x="925065" y="4970599"/>
            <a:ext cx="2046736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698C29-D4E9-2740-AE47-EECFB059E536}"/>
              </a:ext>
            </a:extLst>
          </p:cNvPr>
          <p:cNvSpPr txBox="1"/>
          <p:nvPr/>
        </p:nvSpPr>
        <p:spPr>
          <a:xfrm>
            <a:off x="1046986" y="3675199"/>
            <a:ext cx="5482402" cy="1807995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Primeiramente, precisamos refletir plenamente o caráter de Jesus.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3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Uma imagem contendo escuro, luz, aceso, computador&#10;&#10;Descrição gerada automaticamente">
            <a:extLst>
              <a:ext uri="{FF2B5EF4-FFF2-40B4-BE49-F238E27FC236}">
                <a16:creationId xmlns:a16="http://schemas.microsoft.com/office/drawing/2014/main" id="{0064F236-E4FB-1145-BD7F-5BCE5D12A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21" b="-2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0" name="Imagem" descr="Imagem">
            <a:extLst>
              <a:ext uri="{FF2B5EF4-FFF2-40B4-BE49-F238E27FC236}">
                <a16:creationId xmlns:a16="http://schemas.microsoft.com/office/drawing/2014/main" id="{818253BE-78B3-6445-8D99-4125FC67F7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268" y="412649"/>
            <a:ext cx="538554" cy="53855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B2BD0A-5701-E848-BB30-326EC8B706AB}"/>
              </a:ext>
            </a:extLst>
          </p:cNvPr>
          <p:cNvSpPr txBox="1"/>
          <p:nvPr/>
        </p:nvSpPr>
        <p:spPr>
          <a:xfrm>
            <a:off x="814427" y="681926"/>
            <a:ext cx="4289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SÃO OS REQUISITOS PARA RECEBER O </a:t>
            </a:r>
            <a:r>
              <a:rPr lang="pt-BR" sz="3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 DE DEUS?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A5304CF-1602-6249-87AF-693E3157D571}"/>
              </a:ext>
            </a:extLst>
          </p:cNvPr>
          <p:cNvSpPr/>
          <p:nvPr/>
        </p:nvSpPr>
        <p:spPr>
          <a:xfrm>
            <a:off x="925065" y="3798383"/>
            <a:ext cx="7918898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E56A0F1-0A16-7D4B-8931-D29954610B04}"/>
              </a:ext>
            </a:extLst>
          </p:cNvPr>
          <p:cNvSpPr/>
          <p:nvPr/>
        </p:nvSpPr>
        <p:spPr>
          <a:xfrm>
            <a:off x="925067" y="4376239"/>
            <a:ext cx="6966908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6607D6D-0761-3242-8FB4-413DD5C269D5}"/>
              </a:ext>
            </a:extLst>
          </p:cNvPr>
          <p:cNvSpPr/>
          <p:nvPr/>
        </p:nvSpPr>
        <p:spPr>
          <a:xfrm>
            <a:off x="925065" y="4970599"/>
            <a:ext cx="6075810" cy="472440"/>
          </a:xfrm>
          <a:prstGeom prst="rect">
            <a:avLst/>
          </a:prstGeom>
          <a:gradFill flip="none" rotWithShape="1">
            <a:gsLst>
              <a:gs pos="87000">
                <a:srgbClr val="AC7D4E"/>
              </a:gs>
              <a:gs pos="0">
                <a:srgbClr val="884B2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698C29-D4E9-2740-AE47-EECFB059E536}"/>
              </a:ext>
            </a:extLst>
          </p:cNvPr>
          <p:cNvSpPr txBox="1"/>
          <p:nvPr/>
        </p:nvSpPr>
        <p:spPr>
          <a:xfrm>
            <a:off x="1046986" y="3675199"/>
            <a:ext cx="8397052" cy="1807995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>
              <a:lnSpc>
                <a:spcPts val="4640"/>
              </a:lnSpc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segundo lugar, para receber o selo de Deus, precisamos estudar com mais empenho o caráter do Salvador.</a:t>
            </a:r>
            <a:endParaRPr lang="pt-BR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795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1160</Words>
  <Application>Microsoft Macintosh PowerPoint</Application>
  <PresentationFormat>Widescreen</PresentationFormat>
  <Paragraphs>57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do Office</vt:lpstr>
      <vt:lpstr>Apresentação do PowerPoint</vt:lpstr>
      <vt:lpstr>Ellen G. White nos chama a atenção para a importância desse assunto, dizendo assim:  “Chegou o tempo quando todos os que têm interesse em sua salvação deveriam inquirir com seriedade e solenidade: o que é o selo de Deus?”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Clame pelo Espírito Santo em sua vida; peça-O com insistência. Além disso, confesse e abandone seus pecados; “foi pela confissão e pelo abandono do pecado, por meio de fervorosa oração e da entrega pessoal a Deus, que os discípulos se prepararam para derramamento do Espírito Santo no dia de Pentecostes. O mesmo trabalho, apenas em grau mais elevado, deve ser feito agora”.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ESPERANÇA PARA O TEMPO DO FIM 2021</dc:subject>
  <dc:creator>4TONS - Pr. Marcelo Augusto de Carvalho</dc:creator>
  <cp:keywords>www.4tons.com.br</cp:keywords>
  <dc:description>COMÉRCIO PROIBIDO. USO PESSOAL</dc:description>
  <cp:lastModifiedBy>DSA - Antonio Abreu</cp:lastModifiedBy>
  <cp:revision>15</cp:revision>
  <dcterms:created xsi:type="dcterms:W3CDTF">2020-08-04T14:28:32Z</dcterms:created>
  <dcterms:modified xsi:type="dcterms:W3CDTF">2020-09-10T18:33:53Z</dcterms:modified>
  <cp:category>EVANGELISMO</cp:category>
</cp:coreProperties>
</file>