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8" r:id="rId2"/>
    <p:sldId id="256" r:id="rId3"/>
    <p:sldId id="262" r:id="rId4"/>
    <p:sldId id="261" r:id="rId5"/>
    <p:sldId id="313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259" r:id="rId6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3C6"/>
    <a:srgbClr val="33DAE0"/>
    <a:srgbClr val="2A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C31BD-394D-084F-870A-0DF3F0101DBB}" v="187" dt="2021-08-31T18:11:50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7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B774-359B-2445-B4C2-5D79649F2F28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0750-BA2B-5349-ABCC-7245CD01B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3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23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2449FE-4C01-994A-B467-6913662E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892" y="4733842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5049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38" y="4808919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0624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7198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08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B28D7-EC74-F745-ACE9-B4E0927D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9C755A-4A0F-6046-B657-91570BEF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09B459-F5EB-834D-A0CC-9714C8E5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203F1B-55A7-2F46-9AD6-8552EF1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41DFAF-7A4E-5D4A-A013-0F983E1B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77F55C-3F6B-0F45-8A51-993CB1E8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41DD7-F6BB-1843-9C98-D7FD0A3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80090-B844-664E-B08B-EB449F14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9FA0AB-630D-3E4B-A27D-5E97C29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750B91-F3FD-0F47-AB91-58352FAB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64045C-125B-5B41-BCFA-C0191B45A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CDB0FD-1EB9-5249-8A69-69B8B6B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43046A-0923-2244-AE96-15CFE40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9777A9-C44F-064C-87EF-2E438CB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1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A20C-52B0-804E-A75A-52C9EF49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5D7FD2-FCB7-3D43-89E5-C96AA289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BC8315-6F02-A343-8102-93E62F4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B11523-4FC3-9D4F-B19D-7F2D05DA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FD1CFE-A011-D846-9869-9482A23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DF88C3-0CAD-6746-B19B-58AE4F4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34DEAC-5AC8-9B47-8098-B9ECCBCA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426" y="346363"/>
            <a:ext cx="5976648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207" y="1762703"/>
            <a:ext cx="6011285" cy="43332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2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99" y="1357743"/>
            <a:ext cx="5675184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2774083"/>
            <a:ext cx="5708074" cy="37098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1018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8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37EB54-00D0-2D40-87EB-868412131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3808" y="0"/>
            <a:ext cx="63781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2F0792-C79F-DF45-A9B8-2D5641FF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42" y="1395249"/>
            <a:ext cx="4741206" cy="4958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8829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0C9C7D-4CD0-2649-BB6C-EA7C988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1AAA6B-0F86-AC46-968E-E450D7122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42" y="2459421"/>
            <a:ext cx="11650716" cy="2254469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124916" dist="87808" dir="2700000" algn="tl" rotWithShape="0">
                    <a:prstClr val="black">
                      <a:alpha val="79945"/>
                    </a:prstClr>
                  </a:outerShdw>
                </a:effectLst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645950-F77E-C747-8DEA-2D4B4123F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1936" y="858838"/>
            <a:ext cx="1248128" cy="1248128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631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9A621-4D7F-D140-B60C-6F0258BD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186974-1B83-2847-87C5-750A9739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9FACFA-CCD2-2E44-B4D6-82C137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95519-0C15-BB4F-B35B-A6669D5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BA8D80-00A4-7C48-AB8E-1FD34E9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6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66FD3-F0F4-5249-A7CC-EAF04ABF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7917-6395-0B47-B18E-C65CA5B7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A8B31-93B8-D34E-93FC-A1AAB07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D03B01-F2AE-F542-B6FB-10C763F1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B4F6C-FA4B-0A41-9EC1-CA31C70B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6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BA05-A36D-FA4E-833B-C595D4D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365125"/>
            <a:ext cx="1054975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734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97525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58F3C6A-7D57-4F47-96F0-5E2B8729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53" y="664919"/>
            <a:ext cx="5760000" cy="5760000"/>
          </a:xfrm>
          <a:prstGeom prst="ellipse">
            <a:avLst/>
          </a:prstGeom>
          <a:solidFill>
            <a:schemeClr val="bg1">
              <a:alpha val="93281"/>
            </a:schemeClr>
          </a:solidFill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92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823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 i="1"/>
            </a:lvl1pPr>
            <a:lvl2pPr algn="ctr">
              <a:defRPr sz="4400"/>
            </a:lvl2pPr>
            <a:lvl3pPr>
              <a:defRPr>
                <a:solidFill>
                  <a:schemeClr val="accent5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147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173037" dir="10800000" algn="r" rotWithShape="0">
              <a:prstClr val="black">
                <a:alpha val="49555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11309684" y="0"/>
            <a:ext cx="882316" cy="6858000"/>
          </a:xfrm>
          <a:prstGeom prst="rect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rgbClr val="33DAE0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2315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224829" algn="r" rotWithShape="0">
              <a:prstClr val="black">
                <a:alpha val="33391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3941" y="0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705" y="504498"/>
            <a:ext cx="8935731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CA6F8-EB1D-0943-B64A-2419929FAD95}"/>
              </a:ext>
            </a:extLst>
          </p:cNvPr>
          <p:cNvSpPr/>
          <p:nvPr userDrawn="1"/>
        </p:nvSpPr>
        <p:spPr>
          <a:xfrm>
            <a:off x="128337" y="1909011"/>
            <a:ext cx="2502569" cy="250256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200769" dist="5258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866EB5A-E7EE-394F-934B-AE6678C6A9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 anchor="ctr"/>
          <a:lstStyle>
            <a:lvl2pPr algn="ctr">
              <a:defRPr sz="4400"/>
            </a:lvl2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8814" y="0"/>
            <a:ext cx="552318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AC79BA-EB19-DA4F-9D06-CD142E17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92B41-234C-EE48-8980-EC0317F3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err="1"/>
              <a:t>bullet</a:t>
            </a:r>
            <a:endParaRPr lang="pt-BR" dirty="0"/>
          </a:p>
          <a:p>
            <a:pPr lvl="1"/>
            <a:r>
              <a:rPr lang="pt-BR" dirty="0"/>
              <a:t>texto</a:t>
            </a:r>
          </a:p>
          <a:p>
            <a:pPr lvl="2"/>
            <a:r>
              <a:rPr lang="pt-BR" dirty="0"/>
              <a:t>fonte</a:t>
            </a:r>
          </a:p>
          <a:p>
            <a:pPr lvl="3"/>
            <a:r>
              <a:rPr lang="pt-BR" dirty="0"/>
              <a:t>Subtítulo</a:t>
            </a:r>
          </a:p>
          <a:p>
            <a:pPr lvl="4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240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8" r:id="rId5"/>
    <p:sldLayoutId id="2147483665" r:id="rId6"/>
    <p:sldLayoutId id="2147483667" r:id="rId7"/>
    <p:sldLayoutId id="2147483666" r:id="rId8"/>
    <p:sldLayoutId id="2147483664" r:id="rId9"/>
    <p:sldLayoutId id="2147483651" r:id="rId10"/>
    <p:sldLayoutId id="2147483661" r:id="rId11"/>
    <p:sldLayoutId id="2147483662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69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2400"/>
        </a:spcBef>
        <a:buFont typeface="Fonte do Sistema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aniel_Webster_by_Boston_Public_Library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aniel_Webster_by_Boston_Public_Library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aniel_Webster_by_Boston_Public_Library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adgetsin.com/olde-book-purse-looks-like-a-vintage-leather-hardcover.htm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sa/3.0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15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88D35A9-21FF-054A-A48A-0091A0DADF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Quero estudar com você um quadro mais amplo e uma compreensão mais ampla do julgamento que impacta fortemente nossas vidas.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82399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 último livro da Bíblia, o Apocalipse, se concentra no fim da longa controvérsia entre o bem e o mal.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6FDFC5C-DB6E-3C49-BB00-1585D78F77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91344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8D3C9D9-F8E3-AE4C-AB76-1F0D9029B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>
            <a:normAutofit/>
          </a:bodyPr>
          <a:lstStyle/>
          <a:p>
            <a:r>
              <a:rPr lang="pt-BR" dirty="0"/>
              <a:t>Vi outro anjo voando pelo meio do céu, tendo um evangelho eterno para pregar aos que se assentam sobre a terra, e a cada nação, e tribo, e língua, e povo,</a:t>
            </a:r>
            <a:br>
              <a:rPr lang="pt-BR" dirty="0"/>
            </a:br>
            <a:r>
              <a:rPr lang="pt-BR" dirty="0"/>
              <a:t>dizendo, em grande voz: Temei a Deus e dai-lhe glória, pois é chegada a hora do seu juízo; e adorai aquele que fez o céu, e a terra, e o mar, e as fontes das águas.</a:t>
            </a:r>
          </a:p>
          <a:p>
            <a:pPr lvl="2"/>
            <a:r>
              <a:rPr lang="pt-BR" dirty="0"/>
              <a:t>Apocalipse 14:6-7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4766B051-3C8A-B04B-BB89-55AEAFE4FB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472900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Essa é a hora de todo o universo ver a bondade de nosso Deus.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045243D6-BFC2-F443-B19C-FB9C434498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7394920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3" indent="-228600" algn="ctr"/>
            <a:r>
              <a:rPr lang="pt-PT" dirty="0"/>
              <a:t>O julgamento revela a justiça e a misericórdia de Deus.</a:t>
            </a:r>
            <a:endParaRPr lang="pt-B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29A356-D093-D446-B142-0EE5B7FE1582}"/>
              </a:ext>
            </a:extLst>
          </p:cNvPr>
          <p:cNvSpPr/>
          <p:nvPr/>
        </p:nvSpPr>
        <p:spPr>
          <a:xfrm>
            <a:off x="8369925" y="99472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8C73BA03-6A8A-DD44-A679-D54D0ED1F5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372287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BCC3EBB5-4EFA-6F42-8AF4-7B1B472A32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“Eu poderia ter feito algo mais para salvar essa pessoa?”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490517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Os registros infinitos, mínimos, exatos e detalhados do Céu serão abertos.</a:t>
            </a:r>
            <a:endParaRPr lang="pt-BR" dirty="0"/>
          </a:p>
        </p:txBody>
      </p:sp>
      <p:pic>
        <p:nvPicPr>
          <p:cNvPr id="12" name="Espaço Reservado para Imagem 11" descr="Livros clássicos antigos em sequência">
            <a:extLst>
              <a:ext uri="{FF2B5EF4-FFF2-40B4-BE49-F238E27FC236}">
                <a16:creationId xmlns:a16="http://schemas.microsoft.com/office/drawing/2014/main" id="{41B93C15-29B5-994C-B61D-3A867C7D0C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982293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05927EA-41B9-694D-A269-CFBEDE5C4C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05" y="837446"/>
            <a:ext cx="5760000" cy="5760000"/>
          </a:xfrm>
          <a:solidFill>
            <a:schemeClr val="bg1">
              <a:alpha val="28027"/>
            </a:schemeClr>
          </a:solidFill>
        </p:spPr>
        <p:txBody>
          <a:bodyPr/>
          <a:lstStyle/>
          <a:p>
            <a:pPr lvl="1"/>
            <a:r>
              <a:rPr lang="pt-PT" dirty="0"/>
              <a:t>Na análise final, cada ser no universo verá que o calvário é suficiente, que a cruz é suficiente.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320147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BA50540-E5C8-964B-9034-358B9D30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“Grandes e admiráveis são as tuas obras, Senhor Deus, Todo-Poderoso! Justos e verdadeiros são os teus caminhos, ó Rei das nações!”.</a:t>
            </a:r>
          </a:p>
          <a:p>
            <a:pPr lvl="2"/>
            <a:r>
              <a:rPr lang="pt-PT" dirty="0"/>
              <a:t>Apocalipse 15:3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C2BF4B2-57F8-9A4E-AAC3-C0D050DB6E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171401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A8D4A471-AC82-DE4A-94F8-DBBB9B0A45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julgamento no Apocalipse revela o amor insondável de Deus, bem como Sua justiça ao lidar com a controvérsia entre o bem e o mal. </a:t>
            </a:r>
          </a:p>
          <a:p>
            <a:r>
              <a:rPr lang="pt-PT" dirty="0"/>
              <a:t>Revela de uma vez por todas, agora e para sempre, no presente e por toda a eternidade, que o Céu não poderia ter feito mais nada para nos salvar.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065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460F-F2FF-3740-932D-A684FD14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42" y="2459421"/>
            <a:ext cx="11650716" cy="2254469"/>
          </a:xfrm>
        </p:spPr>
        <p:txBody>
          <a:bodyPr/>
          <a:lstStyle/>
          <a:p>
            <a:r>
              <a:rPr lang="pt-PT" dirty="0"/>
              <a:t>NOVO COMEÇO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C0FC174-6813-6943-A9FC-DF954F97B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936" y="858838"/>
            <a:ext cx="1248128" cy="124812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15247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1CAC6C4-0A78-F645-819C-C5ACC2EE31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Tanto a cruz quanto o julgamento revelam que Deus é justo e misericordioso.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352837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CD6B22-29A4-5F4E-B2E3-61B85D1ED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l"/>
            <a:r>
              <a:rPr lang="pt-PT" sz="3200" b="1" dirty="0"/>
              <a:t>A justiça declara: </a:t>
            </a:r>
          </a:p>
          <a:p>
            <a:r>
              <a:rPr lang="pt-PT" dirty="0"/>
              <a:t>“Porque o salário do pecado é a morte”. </a:t>
            </a:r>
          </a:p>
          <a:p>
            <a:pPr lvl="1" algn="l"/>
            <a:r>
              <a:rPr lang="pt-PT" sz="3200" b="1" dirty="0"/>
              <a:t>A misericórdia responde: </a:t>
            </a:r>
          </a:p>
          <a:p>
            <a:r>
              <a:rPr lang="pt-PT" dirty="0"/>
              <a:t>“Mas o dom gratuito de Deus é a vida eterna em Cristo Jesus, nosso Senhor” </a:t>
            </a:r>
          </a:p>
          <a:p>
            <a:pPr lvl="2"/>
            <a:r>
              <a:rPr lang="pt-PT" dirty="0"/>
              <a:t>Romanos 6:23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DCD05C9-4D20-5942-A73A-FD82A923A2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991065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5B9A479-9636-6E46-B7D1-3E4945F4ED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45" y="354368"/>
            <a:ext cx="5588434" cy="504576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/>
            <a:r>
              <a:rPr lang="pt-PT" dirty="0"/>
              <a:t>Se a lei de Deus pudesse ser mudada ou abolida, seria totalmente desnecessário que Jesus morresse.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610323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E7CF8E36-4A1F-C947-85F3-644B2752AF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 morte de Cristo estabelece a natureza eterna da lei, e a lei é a base do julgamento.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706472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22FE31-09C9-DC46-8869-F236A3282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os mortos foram julgados, segundo as suas obras, conforme o que se achava escrito nos livros”.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Apocalipse 20:12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97AC9C4-A5D1-6240-9986-02E02CEBF7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381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26CF9B3-50C1-5F46-B705-33103A8BA7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NOSSAS OBRAS REVELAM NOSSAS ESCOLHAS E NOSSA LEALDADE.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80429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0DDD76D-0B6A-5B4E-A07C-9BC121ABF7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De acordo com Efésios 2:8, 9, “pela graça sois salvos, mediante a fé; [...] não de obras, para que ninguém se glorie”. </a:t>
            </a:r>
          </a:p>
          <a:p>
            <a:r>
              <a:rPr lang="pt-PT" dirty="0"/>
              <a:t>Mas quando Cristo nos salva e nos muda. “Pois somos feitura dele, criados em Cristo Jesus para boas obras” (</a:t>
            </a:r>
            <a:r>
              <a:rPr lang="pt-PT" dirty="0" err="1"/>
              <a:t>Ef</a:t>
            </a:r>
            <a:r>
              <a:rPr lang="pt-PT" dirty="0"/>
              <a:t> 2:10).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8810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098AE69E-4870-C24B-83B8-62161B2675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Nossas boas obras, capacitadas pelo Espírito Santo, não nos salvam, mas testificam que nossa fé é genuína.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027876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2962C2D-F64A-094D-A41D-783736FE78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23" y="406127"/>
            <a:ext cx="10074171" cy="19920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pt-PT" dirty="0"/>
              <a:t>Cristo revela que fez todo o possível para nos salvar, e o julgamento revela como respondemos à graça salvadora de Cristo.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56259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/>
          <a:lstStyle/>
          <a:p>
            <a:pPr lvl="3" algn="ctr"/>
            <a:r>
              <a:rPr lang="pt-PT" dirty="0"/>
              <a:t>O juízo chegou. </a:t>
            </a:r>
          </a:p>
          <a:p>
            <a:pPr lvl="1"/>
            <a:r>
              <a:rPr lang="pt-PT" dirty="0"/>
              <a:t>É um julgamento no tempo presente. A hora do juízo de Deus está aqui.</a:t>
            </a:r>
            <a:endParaRPr lang="pt-B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98ADC-DBA1-4B47-8B1D-7162CB040DAA}"/>
              </a:ext>
            </a:extLst>
          </p:cNvPr>
          <p:cNvSpPr/>
          <p:nvPr/>
        </p:nvSpPr>
        <p:spPr>
          <a:xfrm>
            <a:off x="3020685" y="12919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  <p:pic>
        <p:nvPicPr>
          <p:cNvPr id="12" name="Espaço Reservado para Imagem 11" descr="Diferentes tipos de relógios">
            <a:extLst>
              <a:ext uri="{FF2B5EF4-FFF2-40B4-BE49-F238E27FC236}">
                <a16:creationId xmlns:a16="http://schemas.microsoft.com/office/drawing/2014/main" id="{FDE33884-8771-734F-842B-15FF838630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31770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228600"/>
            <a:r>
              <a:rPr lang="pt-PT" b="1" dirty="0"/>
              <a:t>DANIEL WEBSTER</a:t>
            </a:r>
            <a:endParaRPr lang="pt-BR" b="1" dirty="0"/>
          </a:p>
        </p:txBody>
      </p:sp>
      <p:pic>
        <p:nvPicPr>
          <p:cNvPr id="23" name="Espaço Reservado para Imagem 22" descr="File:Daniel Webster by Boston Public Library.jpg ...">
            <a:extLst>
              <a:ext uri="{FF2B5EF4-FFF2-40B4-BE49-F238E27FC236}">
                <a16:creationId xmlns:a16="http://schemas.microsoft.com/office/drawing/2014/main" id="{254215FA-2AC4-0941-87BA-E7079E5065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5381469" cy="6858000"/>
          </a:xfrm>
        </p:spPr>
      </p:pic>
    </p:spTree>
    <p:extLst>
      <p:ext uri="{BB962C8B-B14F-4D97-AF65-F5344CB8AC3E}">
        <p14:creationId xmlns:p14="http://schemas.microsoft.com/office/powerpoint/2010/main" val="5884005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946F803-FB64-A74A-B3CA-3DEF8B20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“Porque o Filho do Homem há de vir na glória de seu Pai, com os seus anjos, e, então, retribuirá a cada um conforme as suas obras”.</a:t>
            </a:r>
          </a:p>
          <a:p>
            <a:pPr lvl="2"/>
            <a:r>
              <a:rPr lang="pt-PT" dirty="0"/>
              <a:t>Mateus 16:27</a:t>
            </a:r>
            <a:r>
              <a:rPr lang="pt-BR" dirty="0"/>
              <a:t> 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ACE95241-30FC-DF4C-B65E-D5917FDD3C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541449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8961A53-0655-A64D-A5A8-DB2557A2A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eis que venho sem demora, e comigo está o galardão que tenho para retribuir a cada um segundo as suas obras” </a:t>
            </a:r>
          </a:p>
          <a:p>
            <a:pPr lvl="2"/>
            <a:r>
              <a:rPr lang="pt-PT" dirty="0"/>
              <a:t>Apocalipse 22:12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810E4BE-D391-E94C-9294-C7C21D2BEA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632979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Mão com um martelo">
            <a:extLst>
              <a:ext uri="{FF2B5EF4-FFF2-40B4-BE49-F238E27FC236}">
                <a16:creationId xmlns:a16="http://schemas.microsoft.com/office/drawing/2014/main" id="{9E01E734-F297-814D-9CC5-20A4935A69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Se Cristo está vindo para distribuir as recompensas, deve haver, necessariamente, um julgamento antes que Ele venha, para determinar quem receberá qual recompensa quando Ele vier.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84866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Poderíamos estar vivendo na hora do juízo agora? </a:t>
            </a:r>
          </a:p>
          <a:p>
            <a:r>
              <a:rPr lang="pt-PT" dirty="0"/>
              <a:t>O tempo está acabando? </a:t>
            </a:r>
          </a:p>
          <a:p>
            <a:r>
              <a:rPr lang="pt-PT" dirty="0"/>
              <a:t>Estamos no fio da navalha da eternidade? </a:t>
            </a:r>
          </a:p>
          <a:p>
            <a:r>
              <a:rPr lang="pt-PT" dirty="0"/>
              <a:t>Se a hora do juízo de Deus chegou, quando esse julgamento começou?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B40BA30-1B98-3D4E-87CF-E0590D911D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702379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069B15F-5405-5442-B07A-43CE68CDFB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Os livros proféticos de Daniel e Apocalipse são volumes irmãos que nos apontam para</a:t>
            </a:r>
            <a:r>
              <a:rPr lang="pt-BR" dirty="0"/>
              <a:t> </a:t>
            </a:r>
            <a:r>
              <a:rPr lang="pt-PT" dirty="0"/>
              <a:t>os eventos que se desenrolam nos últimos dias da história da Terra.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689135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1BE169E-DFF4-9043-9251-970F0CE65C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05" y="3737902"/>
            <a:ext cx="4224894" cy="4224894"/>
          </a:xfrm>
          <a:prstGeom prst="chord">
            <a:avLst>
              <a:gd name="adj1" fmla="val 9098780"/>
              <a:gd name="adj2" fmla="val 1764250"/>
            </a:avLst>
          </a:prstGeom>
          <a:solidFill>
            <a:schemeClr val="bg1">
              <a:alpha val="71000"/>
            </a:schemeClr>
          </a:solidFill>
        </p:spPr>
        <p:txBody>
          <a:bodyPr>
            <a:normAutofit/>
          </a:bodyPr>
          <a:lstStyle/>
          <a:p>
            <a:pPr lvl="1"/>
            <a:r>
              <a:rPr lang="pt-PT" dirty="0"/>
              <a:t>UMA CENA MAGNÍFICA NO CÉU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070190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AF1281-F733-6B45-9503-02A7C8DFE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“Continuei olhando, até que foram postos uns tronos, e o Ancião de Dias se assentou; sua veste era branca como a neve, e os cabelos da cabeça, como a pura lã; o seu trono eram chamas de fogo, e suas rodas eram fogo ardente. Um rio de fogo manava e saía de diante dele; milhares de milhares o serviam, e miríades de miríades estavam diante dele; assentou-se o tribunal, e se abriram os livros”</a:t>
            </a:r>
          </a:p>
          <a:p>
            <a:pPr lvl="2"/>
            <a:r>
              <a:rPr lang="pt-PT" dirty="0"/>
              <a:t>Daniel 7:9, 10</a:t>
            </a: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38432B6E-D993-5744-A040-BB9305FDCA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72709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destino de toda a humanidade é decidido no tribunal do Céu. </a:t>
            </a:r>
          </a:p>
          <a:p>
            <a:r>
              <a:rPr lang="pt-PT" dirty="0"/>
              <a:t>Os poderes opressores que perseguiram o povo de Deus são julgados. O direito prevalece. </a:t>
            </a:r>
          </a:p>
          <a:p>
            <a:r>
              <a:rPr lang="pt-PT" dirty="0"/>
              <a:t>A verdade triunfa. A justiça reina.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69E3A09-7521-F54C-AE62-76AAF41ADE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200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“Eu estava olhando nas minhas visões da noite, e eis que vinha com as nuvens do céu um como o Filho do Homem, e dirigiu-se ao Ancião de Dias, e o fizeram chegar até ele”.</a:t>
            </a:r>
          </a:p>
          <a:p>
            <a:pPr lvl="2"/>
            <a:r>
              <a:rPr lang="pt-PT" dirty="0"/>
              <a:t>Daniel 7:13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D165A89-7447-FB4E-BA9E-7930D2F953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101107720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1442B294-5D3C-3747-BAC6-5554C69F0E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 batalha pelo trono do universo será total e completamente decidida.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54880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 </a:t>
            </a:r>
            <a:r>
              <a:rPr lang="pt-PT" b="1" dirty="0"/>
              <a:t>“</a:t>
            </a:r>
            <a:r>
              <a:rPr lang="pt-PT" dirty="0"/>
              <a:t>O sentido de minha responsabilidade individual com Deus”. </a:t>
            </a:r>
          </a:p>
          <a:p>
            <a:pPr lvl="2"/>
            <a:r>
              <a:rPr lang="pt-PT" dirty="0"/>
              <a:t>Daniel Webster </a:t>
            </a:r>
            <a:endParaRPr lang="pt-BR" dirty="0"/>
          </a:p>
        </p:txBody>
      </p:sp>
      <p:pic>
        <p:nvPicPr>
          <p:cNvPr id="8" name="Espaço Reservado para Imagem 7" descr="File:Daniel Webster by Boston Public Library.jpg ...">
            <a:extLst>
              <a:ext uri="{FF2B5EF4-FFF2-40B4-BE49-F238E27FC236}">
                <a16:creationId xmlns:a16="http://schemas.microsoft.com/office/drawing/2014/main" id="{A59E3F9B-E07A-824D-9436-0DC47B32B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90839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F533A8-18E4-0E48-8710-CA1CFD8EF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“Foi-lhe dado domínio, e glória, e o reino, para que os povos, nações e homens de todas as línguas o servissem; o seu domínio é domínio eterno, que não passará, e o seu reino jamais será destruído”.</a:t>
            </a:r>
          </a:p>
          <a:p>
            <a:pPr lvl="2"/>
            <a:r>
              <a:rPr lang="pt-PT" dirty="0"/>
              <a:t>Daniel 7:14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630BD73-BC67-DC48-9F17-4B391C9636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017114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190D1BC7-6636-864A-A617-04F8FBB60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Jesus é digno de receber o reino. </a:t>
            </a:r>
          </a:p>
          <a:p>
            <a:r>
              <a:rPr lang="pt-PT" dirty="0"/>
              <a:t>O amor venceu. </a:t>
            </a:r>
          </a:p>
          <a:p>
            <a:r>
              <a:rPr lang="pt-PT" dirty="0"/>
              <a:t>A graça é maior do que o pecado. O certo triunfa sobre o mal. </a:t>
            </a:r>
          </a:p>
          <a:p>
            <a:r>
              <a:rPr lang="pt-PT" dirty="0"/>
              <a:t>A justiça prevalece.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0574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3"/>
            <a:r>
              <a:rPr lang="pt-PT" dirty="0"/>
              <a:t>O juízo revela a justiça salvadora de Jesus e Seu triunfo sobre os principados e potestades do inferno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B3B939A-B06C-B549-A662-3252624F09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08B86D-4F2A-C944-A3C0-E511A0337A84}"/>
              </a:ext>
            </a:extLst>
          </p:cNvPr>
          <p:cNvSpPr/>
          <p:nvPr/>
        </p:nvSpPr>
        <p:spPr>
          <a:xfrm>
            <a:off x="8087361" y="707287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383263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8349D5-7B35-C440-81D3-8C672579C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618" y="504498"/>
            <a:ext cx="6574817" cy="5533696"/>
          </a:xfrm>
        </p:spPr>
        <p:txBody>
          <a:bodyPr/>
          <a:lstStyle/>
          <a:p>
            <a:r>
              <a:rPr lang="pt-PT" dirty="0"/>
              <a:t>“Depois destas coisas, olhei, e eis não somente uma porta aberta no céu, como também a primeira voz que ouvi, como de trombeta ao falar comigo, dizendo: Sobe para aqui, e te mostrarei o que deve acontecer depois destas coisas”. </a:t>
            </a:r>
          </a:p>
          <a:p>
            <a:pPr lvl="2"/>
            <a:r>
              <a:rPr lang="pt-PT" dirty="0"/>
              <a:t>Apocalipse 4:1</a:t>
            </a:r>
            <a:endParaRPr lang="pt-BR" dirty="0"/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20279532-82B6-6B4E-A515-F1308B904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563" y="0"/>
            <a:ext cx="3892550" cy="6858000"/>
          </a:xfrm>
        </p:spPr>
      </p:pic>
    </p:spTree>
    <p:extLst>
      <p:ext uri="{BB962C8B-B14F-4D97-AF65-F5344CB8AC3E}">
        <p14:creationId xmlns:p14="http://schemas.microsoft.com/office/powerpoint/2010/main" val="131149093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96477EF-C2F2-E94D-A266-660A9969A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que vemos quando olhamos pela porta aberta no Céu? </a:t>
            </a:r>
          </a:p>
          <a:p>
            <a:r>
              <a:rPr lang="pt-PT" dirty="0"/>
              <a:t>O que ouvimos ao inclinarmos nossos ouvidos para o Céu?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148105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959B9C72-6588-ED49-BD67-4F62060388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Notamos em Apocalipse 4:4 que há 24 anciãos ao redor do trono de Deus. Quem são eles? </a:t>
            </a:r>
          </a:p>
          <a:p>
            <a:r>
              <a:rPr lang="pt-PT" dirty="0"/>
              <a:t>Esses 24 anciãos representam todos os remidos que um dia se alegrarão ao redor do trono de Deus. </a:t>
            </a:r>
          </a:p>
          <a:p>
            <a:r>
              <a:rPr lang="pt-PT" dirty="0"/>
              <a:t>Eles são pessoas de todas as idades ressuscitadas na época da ressurreição de Cristo e que ascenderam ao Céu com Ele (</a:t>
            </a:r>
            <a:r>
              <a:rPr lang="pt-PT" dirty="0" err="1"/>
              <a:t>Mt</a:t>
            </a:r>
            <a:r>
              <a:rPr lang="pt-PT" dirty="0"/>
              <a:t> 27:52; </a:t>
            </a:r>
            <a:r>
              <a:rPr lang="pt-PT" dirty="0" err="1"/>
              <a:t>Ef</a:t>
            </a:r>
            <a:r>
              <a:rPr lang="pt-PT" dirty="0"/>
              <a:t> 4:7).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2494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5A406B9-61A5-1A4D-A7A5-F02A3810A2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Em todas as gerações, houve aqueles que, pela graça de Deus, venceram.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68943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FBFC83E-D448-C946-83CA-933DD48515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048" y="440634"/>
            <a:ext cx="5373570" cy="5373570"/>
          </a:xfrm>
          <a:solidFill>
            <a:schemeClr val="tx1">
              <a:alpha val="44000"/>
            </a:schemeClr>
          </a:solidFill>
          <a:ln w="7302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lvl="1"/>
            <a:r>
              <a:rPr lang="pt-PT" b="1" dirty="0">
                <a:solidFill>
                  <a:schemeClr val="bg1"/>
                </a:solidFill>
              </a:rPr>
              <a:t>QUEM SÃO OS QUATRO SERES VIVENTES DOS VERSÍCULOS </a:t>
            </a:r>
            <a:br>
              <a:rPr lang="pt-PT" b="1" dirty="0">
                <a:solidFill>
                  <a:schemeClr val="bg1"/>
                </a:solidFill>
              </a:rPr>
            </a:br>
            <a:r>
              <a:rPr lang="pt-PT" b="1" dirty="0">
                <a:solidFill>
                  <a:schemeClr val="bg1"/>
                </a:solidFill>
              </a:rPr>
              <a:t>6 E 7</a:t>
            </a:r>
            <a:r>
              <a:rPr lang="pt-BR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565831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462" y="504498"/>
            <a:ext cx="6178973" cy="5533696"/>
          </a:xfrm>
        </p:spPr>
        <p:txBody>
          <a:bodyPr/>
          <a:lstStyle/>
          <a:p>
            <a:r>
              <a:rPr lang="pt-PT" dirty="0"/>
              <a:t>Tu és digno, Senhor e Deus nosso, de receber a glória, a honra e o poder, porque todas as coisas tu criaste, sim, por causa da tua vontade vieram a existir e foram criadas”.</a:t>
            </a:r>
          </a:p>
          <a:p>
            <a:pPr lvl="2"/>
            <a:r>
              <a:rPr lang="pt-PT" dirty="0"/>
              <a:t> Apocalipse 4:11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546FF90-9600-4347-B8B1-2013EBBA5A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3653" r="26827"/>
          <a:stretch/>
        </p:blipFill>
        <p:spPr>
          <a:xfrm>
            <a:off x="818147" y="0"/>
            <a:ext cx="4526585" cy="6858000"/>
          </a:xfrm>
        </p:spPr>
      </p:pic>
    </p:spTree>
    <p:extLst>
      <p:ext uri="{BB962C8B-B14F-4D97-AF65-F5344CB8AC3E}">
        <p14:creationId xmlns:p14="http://schemas.microsoft.com/office/powerpoint/2010/main" val="102392241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16" descr="Pôr-do-sol no topo das montanhas">
            <a:extLst>
              <a:ext uri="{FF2B5EF4-FFF2-40B4-BE49-F238E27FC236}">
                <a16:creationId xmlns:a16="http://schemas.microsoft.com/office/drawing/2014/main" id="{3BF15F42-40E4-574D-8573-F7CA49444B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733" b="7733"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149" y="3807530"/>
            <a:ext cx="8987241" cy="1673525"/>
          </a:xfrm>
          <a:prstGeom prst="rect">
            <a:avLst/>
          </a:prstGeom>
          <a:noFill/>
        </p:spPr>
        <p:txBody>
          <a:bodyPr/>
          <a:lstStyle/>
          <a:p>
            <a:pPr lvl="1"/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PT" b="1" dirty="0">
                <a:solidFill>
                  <a:schemeClr val="bg1"/>
                </a:solidFill>
              </a:rPr>
              <a:t>TODO O CÉU DÁ LOUVOR A JESUS, NOSSO CRIADOR TODO-PODEROSO.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8649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“Esse pensamento não é agradável para aqueles que vivem em seus pecados e sem relacionamento com Ele e, consequentemente, não estão preparados para enfrentar as tremendas questões envolvidas. Mas quer essas questões sejam enfrentadas ou não, o fato permanece: </a:t>
            </a:r>
            <a:r>
              <a:rPr lang="pt-PT" b="1" dirty="0"/>
              <a:t>‘</a:t>
            </a:r>
            <a:r>
              <a:rPr lang="pt-PT" dirty="0"/>
              <a:t>Assim, pois, cada um de nós dará contas de si mesmo a Deus’ (</a:t>
            </a:r>
            <a:r>
              <a:rPr lang="pt-PT" dirty="0" err="1"/>
              <a:t>Rm</a:t>
            </a:r>
            <a:r>
              <a:rPr lang="pt-PT" dirty="0"/>
              <a:t> 14:12</a:t>
            </a:r>
            <a:r>
              <a:rPr lang="pt-PT" b="1" dirty="0"/>
              <a:t>). </a:t>
            </a:r>
            <a:r>
              <a:rPr lang="pt-PT" dirty="0"/>
              <a:t>Todos somos responsáveis perante Deus, pois a Palavra de Deus assim o declara, e não podemos escapar de nossa responsabilidade”.</a:t>
            </a:r>
            <a:endParaRPr lang="pt-BR" dirty="0"/>
          </a:p>
          <a:p>
            <a:pPr lvl="2"/>
            <a:r>
              <a:rPr lang="pt-PT" dirty="0"/>
              <a:t>Daniel Webster </a:t>
            </a:r>
            <a:endParaRPr lang="pt-BR" dirty="0"/>
          </a:p>
        </p:txBody>
      </p:sp>
      <p:pic>
        <p:nvPicPr>
          <p:cNvPr id="4" name="Espaço Reservado para Imagem 3" descr="File:Daniel Webster by Boston Public Library.jpg ...">
            <a:extLst>
              <a:ext uri="{FF2B5EF4-FFF2-40B4-BE49-F238E27FC236}">
                <a16:creationId xmlns:a16="http://schemas.microsoft.com/office/drawing/2014/main" id="{C024AA61-603A-B443-887B-515395186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7238896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Porém, em Apocalipse 5, a cena muda dramaticamente. 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15216AE-067B-744E-99BF-B406E87C1E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074515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BF4D702F-B312-664B-BC6A-AB8899C53E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4"/>
          <a:stretch/>
        </p:blipFill>
        <p:spPr>
          <a:xfrm>
            <a:off x="6668814" y="0"/>
            <a:ext cx="5523186" cy="6858000"/>
          </a:xfr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“Quem é digno de abrir o livro?” </a:t>
            </a:r>
            <a:br>
              <a:rPr lang="pt-PT" dirty="0"/>
            </a:br>
            <a:r>
              <a:rPr lang="pt-PT" b="0" dirty="0"/>
              <a:t>(</a:t>
            </a:r>
            <a:r>
              <a:rPr lang="pt-PT" b="0" dirty="0" err="1"/>
              <a:t>Ap</a:t>
            </a:r>
            <a:r>
              <a:rPr lang="pt-PT" b="0" dirty="0"/>
              <a:t> 5:2).</a:t>
            </a:r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381383548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FAA8D2-2E91-A649-B159-83CDA29D0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776" y="504498"/>
            <a:ext cx="5608659" cy="5533696"/>
          </a:xfrm>
        </p:spPr>
        <p:txBody>
          <a:bodyPr/>
          <a:lstStyle/>
          <a:p>
            <a:r>
              <a:rPr lang="pt-PT" dirty="0"/>
              <a:t>“Eu chorava muito, porque ninguém foi achado digno de abrir o livro, nem mesmo de olhar para ele”. </a:t>
            </a:r>
          </a:p>
          <a:p>
            <a:pPr lvl="2"/>
            <a:r>
              <a:rPr lang="pt-PT" dirty="0"/>
              <a:t>Apocalipse 5:3</a:t>
            </a:r>
            <a:endParaRPr lang="pt-BR" dirty="0"/>
          </a:p>
        </p:txBody>
      </p:sp>
      <p:pic>
        <p:nvPicPr>
          <p:cNvPr id="18" name="Espaço Reservado para Imagem 17" descr="Olde Book Purse Looks Like a Vintage Leather Hardcover ...">
            <a:extLst>
              <a:ext uri="{FF2B5EF4-FFF2-40B4-BE49-F238E27FC236}">
                <a16:creationId xmlns:a16="http://schemas.microsoft.com/office/drawing/2014/main" id="{A3C2BFAA-7BF9-6B48-A9CD-26EEC0A40B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817563" y="0"/>
            <a:ext cx="4945062" cy="6858000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D12B2C-54BA-214B-8EA5-2E781BCCFAC2}"/>
              </a:ext>
            </a:extLst>
          </p:cNvPr>
          <p:cNvSpPr txBox="1"/>
          <p:nvPr/>
        </p:nvSpPr>
        <p:spPr>
          <a:xfrm>
            <a:off x="817563" y="6858000"/>
            <a:ext cx="49450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gadgetsin.com/olde-book-purse-looks-like-a-vintage-leather-hardcover.htm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20883661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9569E15-7D3D-A748-8B8E-91A77F621D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Há alguém, Aquele que pode abrir o livro. </a:t>
            </a:r>
          </a:p>
          <a:p>
            <a:r>
              <a:rPr lang="pt-PT" dirty="0"/>
              <a:t>Há Alguém que é digno de redimir a humanidade. </a:t>
            </a:r>
          </a:p>
          <a:p>
            <a:r>
              <a:rPr lang="pt-PT" dirty="0"/>
              <a:t>Há Alguém que suportou a condenação, a vergonha, a culpa e a maldição do pecado.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8625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19B21E-2156-BB4D-8E1D-E6B76947C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“Todavia, um dos anciãos me disse: Não chores; eis que o Leão da tribo de Judá, a Raiz de Davi, venceu para abrir o livro e os seus sete selos. Então, vi, [...] de pé, um Cordeiro como tendo sido morto” </a:t>
            </a:r>
          </a:p>
          <a:p>
            <a:pPr lvl="2"/>
            <a:r>
              <a:rPr lang="pt-PT" dirty="0"/>
              <a:t>Apocalipse 5:5, 6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7EFD101-7CAA-E442-A7A5-AF951AB496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137421831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82A89041-10D7-674F-83F8-7CAF0D42C1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166331" cy="5234152"/>
          </a:xfrm>
        </p:spPr>
        <p:txBody>
          <a:bodyPr/>
          <a:lstStyle/>
          <a:p>
            <a:r>
              <a:rPr lang="pt-PT" dirty="0"/>
              <a:t>Jesus, o Cordeiro de Deus, que sacrificou Sua vida pela salvação de toda a humanidade, pega o livro do julgamento e o abre. Todo o Céu explode em louvor arrebatador.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6682539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A3516B-868C-334F-A1BA-3BD5A851E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Sua vitória sobre as tentações de Satanás, Sua morte na cruz do calvário, Sua ressurreição e Seu ministério sumo sacerdotal fornecem a salvação para todos os que escolhem pela fé responder à Sua graça.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7ECB1C0-EC36-D448-953A-0D2877FAE9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5744182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BF5315-7AB4-D349-8250-E1464A203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 justiça exige que a pena pela violação da lei seja paga.</a:t>
            </a:r>
          </a:p>
          <a:p>
            <a:r>
              <a:rPr lang="pt-PT" dirty="0"/>
              <a:t>Não há como fazermos o julgamento por conta própria.</a:t>
            </a:r>
          </a:p>
          <a:p>
            <a:r>
              <a:rPr lang="pt-PT" dirty="0"/>
              <a:t>À luz do tribunal de Deus, a dívida que temos é muito alta para ser paga.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B0DDD09-C30A-6B40-8DCE-1E353288D6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3155839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1D727F48-98EB-034B-BD43-9A3C12AF4B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9EBEF8-9200-9B4A-8816-6461D689F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30" y="3549254"/>
            <a:ext cx="4862117" cy="19544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/>
            <a:r>
              <a:rPr lang="pt-PT" sz="6000" b="1" dirty="0">
                <a:solidFill>
                  <a:schemeClr val="bg1"/>
                </a:solidFill>
              </a:rPr>
              <a:t>O JUIZ E O  PRISIONEIRO</a:t>
            </a:r>
            <a:endParaRPr lang="pt-BR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00449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5B5962C7-0095-4440-A940-287E155C4D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11B159-2F04-354C-93C3-B84C7BCA8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97" y="785689"/>
            <a:ext cx="5760000" cy="5760000"/>
          </a:xfrm>
          <a:solidFill>
            <a:schemeClr val="bg1">
              <a:alpha val="21043"/>
            </a:schemeClr>
          </a:solidFill>
        </p:spPr>
        <p:txBody>
          <a:bodyPr>
            <a:normAutofit lnSpcReduction="10000"/>
          </a:bodyPr>
          <a:lstStyle/>
          <a:p>
            <a:pPr lvl="1"/>
            <a:r>
              <a:rPr lang="pt-PT" dirty="0"/>
              <a:t>No juízo final, Jesus está diante de todo o universo e declara que nossa dívida está paga.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68616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04968BE-88A0-B843-AFF7-F86B43C5A2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" t="-673" b="-3"/>
          <a:stretch/>
        </p:blipFill>
        <p:spPr>
          <a:xfrm rot="5400000">
            <a:off x="-1281023" y="1281021"/>
            <a:ext cx="6858000" cy="4295957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As escolhas são o material de que a vida é feita, e nossas escolhas determinarão nosso destino eterno.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689403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3E7AC8-44C0-1244-BAB3-9B7DDAA9A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3"/>
            <a:endParaRPr lang="pt-PT" dirty="0"/>
          </a:p>
          <a:p>
            <a:pPr lvl="3"/>
            <a:r>
              <a:rPr lang="pt-PT" dirty="0"/>
              <a:t>O juízo é uma notícia incrivelmente boa para o povo de Deus. </a:t>
            </a:r>
          </a:p>
          <a:p>
            <a:pPr lvl="1" algn="l"/>
            <a:r>
              <a:rPr lang="pt-PT" dirty="0"/>
              <a:t>Fala do fim do reinado do pecado e da libertação do povo de Deus.</a:t>
            </a:r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FDFBD94D-F815-8F4B-97C9-41C127D61B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D87F07-55AA-7C4F-9BC8-CA748FB6DA40}"/>
              </a:ext>
            </a:extLst>
          </p:cNvPr>
          <p:cNvSpPr/>
          <p:nvPr/>
        </p:nvSpPr>
        <p:spPr>
          <a:xfrm>
            <a:off x="8087361" y="707287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5438078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7B2D30-1F13-064D-9595-74D6CE72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5329309" cy="5390148"/>
          </a:xfrm>
        </p:spPr>
        <p:txBody>
          <a:bodyPr/>
          <a:lstStyle/>
          <a:p>
            <a:r>
              <a:rPr lang="pt-PT" dirty="0"/>
              <a:t>“Veio o Ancião de Dias e fez justiça aos santos [...] O reino, e o domínio, e a majestade dos reinos debaixo de todo o céu serão dados ao povo dos santos do Altíssimo; o seu reino será reino eterno, e todos os domínios o servirão e lhe obedecerão”.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Daniel 7:9, 10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F090E94-2D8E-FD40-A678-D29E4C27C5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996" y="0"/>
            <a:ext cx="5236688" cy="6858000"/>
          </a:xfrm>
        </p:spPr>
      </p:pic>
    </p:spTree>
    <p:extLst>
      <p:ext uri="{BB962C8B-B14F-4D97-AF65-F5344CB8AC3E}">
        <p14:creationId xmlns:p14="http://schemas.microsoft.com/office/powerpoint/2010/main" val="392076564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84B867-8F99-DB4E-87A7-DA56ADF23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b="0" dirty="0"/>
              <a:t>Jesus nos representa no julgamento</a:t>
            </a:r>
            <a:endParaRPr lang="pt-BR" b="0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E2A0296-6691-274B-80CF-F9478909AC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3967843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7A53FCE-61EE-3A42-9088-FAFA88F5F4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E6DAC55-3F94-CF4C-AA0A-FAB797BD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514" y="337115"/>
            <a:ext cx="5760000" cy="5760000"/>
          </a:xfrm>
          <a:noFill/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lvl="1"/>
            <a:r>
              <a:rPr lang="pt-PT" dirty="0">
                <a:solidFill>
                  <a:schemeClr val="bg1"/>
                </a:solidFill>
              </a:rPr>
              <a:t>O propósito do juízo não é descobrir quão maus nós somos, mas revelar quão bom Deus é.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554500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7A9D98F-BFCA-7541-A625-0E9431D2B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entoavam novo cântico, dizendo: Digno és de tomar o livro e de abrir-lhe os selos, porque foste morto e com o teu sangue compraste para Deus os que procedem de toda tribo, língua, povo e nação e para o nosso Deus os constituíste reino e sacerdotes; e reinarão sobre a terra” </a:t>
            </a:r>
          </a:p>
          <a:p>
            <a:pPr lvl="2"/>
            <a:r>
              <a:rPr lang="pt-PT" dirty="0"/>
              <a:t>Apocalipse 5:9, 10</a:t>
            </a:r>
            <a:endParaRPr lang="pt-BR" dirty="0"/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75D642A8-AD59-1548-87BD-E07D3930CA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2360349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F7F6B50-F5BD-A74C-BDFA-FA1FFA9F19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D2AB3E-AE22-C240-8AF7-188693122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015" y="2200422"/>
            <a:ext cx="4035679" cy="4035679"/>
          </a:xfrm>
          <a:solidFill>
            <a:schemeClr val="bg1">
              <a:alpha val="53262"/>
            </a:schemeClr>
          </a:solidFill>
        </p:spPr>
        <p:txBody>
          <a:bodyPr/>
          <a:lstStyle/>
          <a:p>
            <a:pPr lvl="1"/>
            <a:r>
              <a:rPr lang="pt-PT" dirty="0"/>
              <a:t>O velho fazendeiro que visitou Londres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2152490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1DB85E73-88D5-1740-BAB3-AD9C02D081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9FE4C4-21DD-944B-8F08-703EDDFA4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76" y="2666249"/>
            <a:ext cx="4226943" cy="3061691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3" algn="ctr"/>
            <a:r>
              <a:rPr lang="pt-PT" sz="5400" dirty="0"/>
              <a:t>Este é o momento de entrega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1526275986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714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“Porque importa que todos nós compareçamos perante o tribunal de Cristo, para que cada um receba segundo o bem ou o mal que tiver feito por meio do corpo”. </a:t>
            </a:r>
          </a:p>
          <a:p>
            <a:pPr lvl="2"/>
            <a:r>
              <a:rPr lang="pt-PT" dirty="0"/>
              <a:t>2 Coríntios 5:10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6948EA47-27B8-6F4B-BEA5-EA2E43E0BE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5250161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112E7B4C-85AC-7849-BC03-717E207E22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Mas, o julgamento envolve muito, muito, muito mais do que nós mesmos.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400199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 julgamento é mais sobre a justiça e a misericórdia de Deus, Sua lei e Seu amor do que sobre nós.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01766DB-2941-D041-A10E-106D65A176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1243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4A2D2-6621-9746-A8AF-1B499DC261F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4092</TotalTime>
  <Words>1885</Words>
  <Application>Microsoft Macintosh PowerPoint</Application>
  <PresentationFormat>Widescreen</PresentationFormat>
  <Paragraphs>114</Paragraphs>
  <Slides>67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2" baseType="lpstr">
      <vt:lpstr>Arial</vt:lpstr>
      <vt:lpstr>Calibri</vt:lpstr>
      <vt:lpstr>Fonte do Sistema Regular</vt:lpstr>
      <vt:lpstr>Tahoma</vt:lpstr>
      <vt:lpstr>Tema do Office</vt:lpstr>
      <vt:lpstr>Apresentação do PowerPoint</vt:lpstr>
      <vt:lpstr>NOVO COMEÇO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ESPERANÇA ALÉM DA CRISE</dc:title>
  <dc:subject>EVANGELISMO</dc:subject>
  <dc:creator>marcos aurelio gularte de castro</dc:creator>
  <cp:keywords>www.4tons.com.br</cp:keywords>
  <dc:description>COMÉRCIO PROIBIDO. USO PESSOAL</dc:description>
  <cp:lastModifiedBy>marcos aurelio gularte de castro</cp:lastModifiedBy>
  <cp:revision>3</cp:revision>
  <dcterms:created xsi:type="dcterms:W3CDTF">2021-08-24T14:27:39Z</dcterms:created>
  <dcterms:modified xsi:type="dcterms:W3CDTF">2021-09-02T01:03:39Z</dcterms:modified>
  <cp:category>SEMANA DA ESPERANÇA 2021</cp:category>
</cp:coreProperties>
</file>