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8" r:id="rId2"/>
    <p:sldId id="256" r:id="rId3"/>
    <p:sldId id="260" r:id="rId4"/>
    <p:sldId id="261" r:id="rId5"/>
    <p:sldId id="316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317" r:id="rId17"/>
    <p:sldId id="318" r:id="rId18"/>
    <p:sldId id="319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3" r:id="rId39"/>
    <p:sldId id="292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20" r:id="rId54"/>
    <p:sldId id="307" r:id="rId55"/>
    <p:sldId id="259" r:id="rId5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1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3C6"/>
    <a:srgbClr val="33DAE0"/>
    <a:srgbClr val="2A3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FD7395-FF33-8240-B2BC-98D56469987C}" v="180" dt="2021-08-31T22:21:30.5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7"/>
    <p:restoredTop sz="94608"/>
  </p:normalViewPr>
  <p:slideViewPr>
    <p:cSldViewPr snapToGrid="0" snapToObjects="1">
      <p:cViewPr varScale="1">
        <p:scale>
          <a:sx n="99" d="100"/>
          <a:sy n="99" d="100"/>
        </p:scale>
        <p:origin x="7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CDFD7395-FF33-8240-B2BC-98D56469987C}"/>
    <pc:docChg chg="custSel modSld">
      <pc:chgData name="marcos aurelio gularte de castro" userId="67f50566e2aee3b4" providerId="LiveId" clId="{CDFD7395-FF33-8240-B2BC-98D56469987C}" dt="2021-08-31T22:21:33.247" v="1" actId="478"/>
      <pc:docMkLst>
        <pc:docMk/>
      </pc:docMkLst>
      <pc:sldChg chg="addSp delSp modSp mod">
        <pc:chgData name="marcos aurelio gularte de castro" userId="67f50566e2aee3b4" providerId="LiveId" clId="{CDFD7395-FF33-8240-B2BC-98D56469987C}" dt="2021-08-31T22:21:33.247" v="1" actId="478"/>
        <pc:sldMkLst>
          <pc:docMk/>
          <pc:sldMk cId="2343615354" sldId="258"/>
        </pc:sldMkLst>
        <pc:spChg chg="add del mod">
          <ac:chgData name="marcos aurelio gularte de castro" userId="67f50566e2aee3b4" providerId="LiveId" clId="{CDFD7395-FF33-8240-B2BC-98D56469987C}" dt="2021-08-31T22:21:33.247" v="1" actId="478"/>
          <ac:spMkLst>
            <pc:docMk/>
            <pc:sldMk cId="2343615354" sldId="258"/>
            <ac:spMk id="2" creationId="{48B0855B-B8B9-3F46-AB39-26C4E8881F1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8B774-359B-2445-B4C2-5D79649F2F28}" type="datetimeFigureOut">
              <a:rPr lang="pt-BR" smtClean="0"/>
              <a:t>02/09/2021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10750-BA2B-5349-ABCC-7245CD01B7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335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10750-BA2B-5349-ABCC-7245CD01B78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630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10750-BA2B-5349-ABCC-7245CD01B785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486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32449FE-4C01-994A-B467-6913662E6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5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37D4-CD15-844E-AEC6-C5A19200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98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FB48C-EE3D-E543-8354-1C6450B4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892" y="4733842"/>
            <a:ext cx="6719833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15049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37D4-CD15-844E-AEC6-C5A19200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98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FB48C-EE3D-E543-8354-1C6450B4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138" y="4808919"/>
            <a:ext cx="6719833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06241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37D4-CD15-844E-AEC6-C5A19200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98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FB48C-EE3D-E543-8354-1C6450B4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71983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540844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4B28D7-EC74-F745-ACE9-B4E0927D8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9C755A-4A0F-6046-B657-91570BEF8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E09B459-F5EB-834D-A0CC-9714C8E5A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8203F1B-55A7-2F46-9AD6-8552EF1D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02/09/2021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141DFAF-7A4E-5D4A-A013-0F983E1B8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777F55C-3F6B-0F45-8A51-993CB1E8D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7744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41DD7-F6BB-1843-9C98-D7FD0A34D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A80090-B844-664E-B08B-EB449F144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39FA0AB-630D-3E4B-A27D-5E97C29AE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0750B91-F3FD-0F47-AB91-58352FAB30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C64045C-125B-5B41-BCFA-C0191B45A6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FCDB0FD-1EB9-5249-8A69-69B8B6B93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02/09/2021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43046A-0923-2244-AE96-15CFE4057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49777A9-C44F-064C-87EF-2E438CBDA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711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4A20C-52B0-804E-A75A-52C9EF498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F5D7FD2-FCB7-3D43-89E5-C96AA289F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02/09/2021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DBC8315-6F02-A343-8102-93E62F446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CB11523-4FC3-9D4F-B19D-7F2D05DA6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801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AFD1CFE-A011-D846-9869-9482A2326D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02/09/2021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CDF88C3-0CAD-6746-B19B-58AE4F42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34DEAC-5AC8-9B47-8098-B9ECCBCA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465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3841C-5851-414F-A46E-6B1C8708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426" y="346363"/>
            <a:ext cx="5976648" cy="1066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A2240C-52A8-1F4A-B816-C2221D089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8207" y="1762703"/>
            <a:ext cx="6011285" cy="43332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BBDAFAEA-FDA7-2F46-81DC-20B0D2A3A4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30982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127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3841C-5851-414F-A46E-6B1C8708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99" y="1357743"/>
            <a:ext cx="5675184" cy="1066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A2240C-52A8-1F4A-B816-C2221D089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727" y="2774083"/>
            <a:ext cx="5708074" cy="370984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BBDAFAEA-FDA7-2F46-81DC-20B0D2A3A4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1018" y="0"/>
            <a:ext cx="5430982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8780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837EB54-00D0-2D40-87EB-868412131E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13808" y="0"/>
            <a:ext cx="637819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62F0792-C79F-DF45-A9B8-2D5641FF5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242" y="1395249"/>
            <a:ext cx="4741206" cy="49582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88292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40C9C7D-4CD0-2649-BB6C-EA7C9880C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A1AAA6B-0F86-AC46-968E-E450D7122F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0642" y="2459421"/>
            <a:ext cx="11650716" cy="2254469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effectLst>
                  <a:outerShdw blurRad="124916" dist="87808" dir="2700000" algn="tl" rotWithShape="0">
                    <a:prstClr val="black">
                      <a:alpha val="79945"/>
                    </a:prstClr>
                  </a:outerShdw>
                </a:effectLst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645950-F77E-C747-8DEA-2D4B4123FC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71936" y="858838"/>
            <a:ext cx="1248128" cy="1248128"/>
          </a:xfrm>
          <a:prstGeom prst="ellipse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76313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9A621-4D7F-D140-B60C-6F0258BD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4186974-1B83-2847-87C5-750A9739B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F9FACFA-CCD2-2E44-B4D6-82C13750D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02/09/2021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B95519-0C15-BB4F-B35B-A6669D54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BA8D80-00A4-7C48-AB8E-1FD34E99C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760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466FD3-F0F4-5249-A7CC-EAF04ABF77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9417917-6395-0B47-B18E-C65CA5B79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6A8B31-93B8-D34E-93FC-A1AAB07B0F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02/09/2021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D03B01-F2AE-F542-B6FB-10C763F1C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6B4F6C-FA4B-0A41-9EC1-CA31C70B3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416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33BA05-A36D-FA4E-833B-C595D4D92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41" y="365125"/>
            <a:ext cx="10549759" cy="1325563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837346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2" y="504498"/>
            <a:ext cx="6038194" cy="5533696"/>
          </a:xfrm>
        </p:spPr>
        <p:txBody>
          <a:bodyPr anchor="ctr"/>
          <a:lstStyle>
            <a:lvl2pPr algn="ctr">
              <a:defRPr sz="4400"/>
            </a:lvl2pPr>
            <a:lvl5pPr>
              <a:defRPr sz="36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17F72CD2-5F6A-1F4A-B304-AA9ED4995E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97525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15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C58F3C6A-7D57-4F47-96F0-5E2B8729DAF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-1"/>
            <a:ext cx="12192000" cy="6858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453" y="664919"/>
            <a:ext cx="5760000" cy="5760000"/>
          </a:xfrm>
          <a:prstGeom prst="ellipse">
            <a:avLst/>
          </a:prstGeom>
          <a:solidFill>
            <a:schemeClr val="bg1">
              <a:alpha val="93281"/>
            </a:schemeClr>
          </a:solidFill>
        </p:spPr>
        <p:txBody>
          <a:bodyPr anchor="ctr"/>
          <a:lstStyle>
            <a:lvl2pPr algn="ctr">
              <a:defRPr sz="4400"/>
            </a:lvl2pPr>
            <a:lvl5pPr>
              <a:defRPr sz="36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49216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416F470-F012-E142-A0AE-F6D81F843BDD}"/>
              </a:ext>
            </a:extLst>
          </p:cNvPr>
          <p:cNvSpPr/>
          <p:nvPr userDrawn="1"/>
        </p:nvSpPr>
        <p:spPr>
          <a:xfrm>
            <a:off x="0" y="0"/>
            <a:ext cx="88231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26" y="504498"/>
            <a:ext cx="7860910" cy="5533696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3200" i="1"/>
            </a:lvl1pPr>
            <a:lvl2pPr algn="ctr">
              <a:defRPr sz="4400"/>
            </a:lvl2pPr>
            <a:lvl3pPr>
              <a:defRPr>
                <a:solidFill>
                  <a:schemeClr val="accent5"/>
                </a:solidFill>
              </a:defRPr>
            </a:lvl3pPr>
            <a:lvl5pPr>
              <a:defRPr i="0" cap="all" spc="600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F08DE7DC-5990-0E4D-AD8C-590D844C24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8147" y="0"/>
            <a:ext cx="2807369" cy="6858000"/>
          </a:xfrm>
          <a:prstGeom prst="rect">
            <a:avLst/>
          </a:prstGeom>
          <a:solidFill>
            <a:schemeClr val="bg1"/>
          </a:solidFill>
          <a:ln w="22225">
            <a:noFill/>
          </a:ln>
          <a:effectLst>
            <a:outerShdw blurRad="394592" dist="173037" dir="10800000" algn="r" rotWithShape="0">
              <a:prstClr val="black">
                <a:alpha val="49555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224CDF9-A42E-4641-AEB1-41F7EBB065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09885"/>
            <a:ext cx="758059" cy="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62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416F470-F012-E142-A0AE-F6D81F843BDD}"/>
              </a:ext>
            </a:extLst>
          </p:cNvPr>
          <p:cNvSpPr/>
          <p:nvPr userDrawn="1"/>
        </p:nvSpPr>
        <p:spPr>
          <a:xfrm>
            <a:off x="11309684" y="0"/>
            <a:ext cx="882316" cy="6858000"/>
          </a:xfrm>
          <a:prstGeom prst="rect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7812506" cy="5390148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i="1"/>
            </a:lvl1pPr>
            <a:lvl2pPr algn="ctr">
              <a:defRPr sz="4400"/>
            </a:lvl2pPr>
            <a:lvl3pPr>
              <a:defRPr>
                <a:solidFill>
                  <a:srgbClr val="33DAE0"/>
                </a:solidFill>
              </a:defRPr>
            </a:lvl3pPr>
            <a:lvl5pPr>
              <a:defRPr i="0" cap="all" spc="600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F08DE7DC-5990-0E4D-AD8C-590D844C24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02315" y="0"/>
            <a:ext cx="2807369" cy="6858000"/>
          </a:xfrm>
          <a:prstGeom prst="rect">
            <a:avLst/>
          </a:prstGeom>
          <a:solidFill>
            <a:schemeClr val="bg1"/>
          </a:solidFill>
          <a:ln w="22225">
            <a:noFill/>
          </a:ln>
          <a:effectLst>
            <a:outerShdw blurRad="394592" dist="224829" algn="r" rotWithShape="0">
              <a:prstClr val="black">
                <a:alpha val="33391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224CDF9-A42E-4641-AEB1-41F7EBB065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3941" y="0"/>
            <a:ext cx="758059" cy="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8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416F470-F012-E142-A0AE-F6D81F843BDD}"/>
              </a:ext>
            </a:extLst>
          </p:cNvPr>
          <p:cNvSpPr/>
          <p:nvPr userDrawn="1"/>
        </p:nvSpPr>
        <p:spPr>
          <a:xfrm>
            <a:off x="0" y="0"/>
            <a:ext cx="818147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5705" y="504498"/>
            <a:ext cx="8935731" cy="5533696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i="1"/>
            </a:lvl1pPr>
            <a:lvl2pPr algn="ctr">
              <a:defRPr sz="4400"/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5pPr>
              <a:defRPr i="0" cap="all" spc="600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8CA6F8-EB1D-0943-B64A-2419929FAD95}"/>
              </a:ext>
            </a:extLst>
          </p:cNvPr>
          <p:cNvSpPr/>
          <p:nvPr userDrawn="1"/>
        </p:nvSpPr>
        <p:spPr>
          <a:xfrm>
            <a:off x="128337" y="1909011"/>
            <a:ext cx="2502569" cy="2502569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200769" dist="52585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866EB5A-E7EE-394F-934B-AE6678C6A9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09885"/>
            <a:ext cx="758059" cy="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46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0" y="1340069"/>
            <a:ext cx="5770179" cy="5234152"/>
          </a:xfrm>
        </p:spPr>
        <p:txBody>
          <a:bodyPr anchor="ctr"/>
          <a:lstStyle>
            <a:lvl2pPr algn="ctr">
              <a:defRPr sz="4400"/>
            </a:lvl2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17F72CD2-5F6A-1F4A-B304-AA9ED4995E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68814" y="0"/>
            <a:ext cx="5523186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225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AAC79BA-EB19-DA4F-9D06-CD142E173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092B41-234C-EE48-8980-EC0317F3E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err="1"/>
              <a:t>bullet</a:t>
            </a:r>
            <a:endParaRPr lang="pt-BR" dirty="0"/>
          </a:p>
          <a:p>
            <a:pPr lvl="1"/>
            <a:r>
              <a:rPr lang="pt-BR" dirty="0"/>
              <a:t>texto</a:t>
            </a:r>
          </a:p>
          <a:p>
            <a:pPr lvl="2"/>
            <a:r>
              <a:rPr lang="pt-BR" dirty="0"/>
              <a:t>fonte</a:t>
            </a:r>
          </a:p>
          <a:p>
            <a:pPr lvl="3"/>
            <a:r>
              <a:rPr lang="pt-BR" dirty="0"/>
              <a:t>Subtítulo</a:t>
            </a:r>
          </a:p>
          <a:p>
            <a:pPr lvl="4"/>
            <a:r>
              <a:rPr lang="pt-BR" dirty="0"/>
              <a:t>citação</a:t>
            </a:r>
          </a:p>
        </p:txBody>
      </p:sp>
    </p:spTree>
    <p:extLst>
      <p:ext uri="{BB962C8B-B14F-4D97-AF65-F5344CB8AC3E}">
        <p14:creationId xmlns:p14="http://schemas.microsoft.com/office/powerpoint/2010/main" val="424023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63" r:id="rId4"/>
    <p:sldLayoutId id="2147483668" r:id="rId5"/>
    <p:sldLayoutId id="2147483665" r:id="rId6"/>
    <p:sldLayoutId id="2147483667" r:id="rId7"/>
    <p:sldLayoutId id="2147483666" r:id="rId8"/>
    <p:sldLayoutId id="2147483664" r:id="rId9"/>
    <p:sldLayoutId id="2147483651" r:id="rId10"/>
    <p:sldLayoutId id="2147483661" r:id="rId11"/>
    <p:sldLayoutId id="2147483662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69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30400" indent="-230400" algn="l" defTabSz="914400" rtl="0" eaLnBrk="1" latinLnBrk="0" hangingPunct="1">
        <a:lnSpc>
          <a:spcPct val="90000"/>
        </a:lnSpc>
        <a:spcBef>
          <a:spcPts val="2400"/>
        </a:spcBef>
        <a:buFont typeface="Fonte do Sistema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defRPr sz="3600" b="1" kern="1200" cap="all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feticoedap.org/2017/11/notizie-lutero-voleva-spaccare-o_27.html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61535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8E79F6F-2CFC-3C42-B021-4F423ED77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“E, passando pela Frígia e pela província da Galácia, foram impedidos pelo Espírito Santo de anunciar a palavra na Ásia.” </a:t>
            </a:r>
            <a:br>
              <a:rPr lang="pt-PT" dirty="0"/>
            </a:br>
            <a:r>
              <a:rPr lang="pt-PT" sz="2800" i="0" dirty="0"/>
              <a:t>(Eles provavelmente estavam indo para Éfeso.)</a:t>
            </a:r>
            <a:endParaRPr lang="pt-BR" sz="2800" i="0" dirty="0"/>
          </a:p>
          <a:p>
            <a:pPr lvl="2"/>
            <a:r>
              <a:rPr lang="pt-PT" dirty="0"/>
              <a:t>Atos 16:6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E0D9BFCC-5C10-C942-A8B8-00AAF2305E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47" y="0"/>
            <a:ext cx="2807369" cy="6858000"/>
          </a:xfrm>
        </p:spPr>
      </p:pic>
    </p:spTree>
    <p:extLst>
      <p:ext uri="{BB962C8B-B14F-4D97-AF65-F5344CB8AC3E}">
        <p14:creationId xmlns:p14="http://schemas.microsoft.com/office/powerpoint/2010/main" val="337452928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BB6837E-AD9D-9941-B3BA-E90B102D1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“E, quando chegaram a Mísia, intentavam ir para Bitínia, mas o Espírito não lho permitiu”. </a:t>
            </a:r>
            <a:r>
              <a:rPr lang="pt-PT" sz="2400" i="0" dirty="0"/>
              <a:t>(Ao norte de sua rota na Turquia e além.)</a:t>
            </a:r>
          </a:p>
          <a:p>
            <a:pPr lvl="2"/>
            <a:r>
              <a:rPr lang="pt-PT" dirty="0"/>
              <a:t>Atos 16:7</a:t>
            </a:r>
          </a:p>
        </p:txBody>
      </p:sp>
      <p:pic>
        <p:nvPicPr>
          <p:cNvPr id="20" name="Espaço Reservado para Imagem 19">
            <a:extLst>
              <a:ext uri="{FF2B5EF4-FFF2-40B4-BE49-F238E27FC236}">
                <a16:creationId xmlns:a16="http://schemas.microsoft.com/office/drawing/2014/main" id="{7D2BC572-428C-5E4C-AB8C-26EC001DA6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646743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717FCCF-AA48-7749-A2AD-E22A5C85C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26" y="504498"/>
            <a:ext cx="7860910" cy="5533696"/>
          </a:xfrm>
        </p:spPr>
        <p:txBody>
          <a:bodyPr/>
          <a:lstStyle/>
          <a:p>
            <a:r>
              <a:rPr lang="pt-PT" dirty="0"/>
              <a:t>“Um homem da Macedônia estava em pé, e lhe rogava, dizendo:</a:t>
            </a:r>
            <a:r>
              <a:rPr lang="pt-BR" dirty="0"/>
              <a:t> </a:t>
            </a:r>
            <a:r>
              <a:rPr lang="pt-PT" dirty="0"/>
              <a:t>‘Passe à Macedônia e ajude-nos. Assim que Paulo teve a visão, imediatamente procuramos partir para aquele destino, concluindo que Deus nos havia chamado para lhes anunciar o evangelho’”.</a:t>
            </a:r>
          </a:p>
          <a:p>
            <a:pPr lvl="2"/>
            <a:r>
              <a:rPr lang="pt-PT" dirty="0"/>
              <a:t>Atos 16:9, 10</a:t>
            </a:r>
            <a:endParaRPr lang="pt-BR" dirty="0"/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E64EEE03-39DA-0345-8737-0DFA933369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566503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C9C9D66-B644-5E4D-86F3-549603FBB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4970137" cy="5390148"/>
          </a:xfrm>
        </p:spPr>
        <p:txBody>
          <a:bodyPr/>
          <a:lstStyle/>
          <a:p>
            <a:r>
              <a:rPr lang="pt-PT" dirty="0"/>
              <a:t>“Quando cheguei à cidade de </a:t>
            </a:r>
            <a:r>
              <a:rPr lang="pt-PT" dirty="0" err="1"/>
              <a:t>Trôade</a:t>
            </a:r>
            <a:r>
              <a:rPr lang="pt-PT" dirty="0"/>
              <a:t> para anunciar as boas-novas de Cristo, o Senhor me abriu uma porta de oportunidade” </a:t>
            </a:r>
          </a:p>
          <a:p>
            <a:pPr lvl="2"/>
            <a:r>
              <a:rPr lang="pt-PT" dirty="0"/>
              <a:t>2 Coríntios 2:12</a:t>
            </a:r>
            <a:endParaRPr lang="pt-BR" dirty="0"/>
          </a:p>
        </p:txBody>
      </p:sp>
      <p:pic>
        <p:nvPicPr>
          <p:cNvPr id="20" name="Espaço Reservado para Imagem 19">
            <a:extLst>
              <a:ext uri="{FF2B5EF4-FFF2-40B4-BE49-F238E27FC236}">
                <a16:creationId xmlns:a16="http://schemas.microsoft.com/office/drawing/2014/main" id="{B2538C3A-99E3-1E44-B733-33F053E551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7055" y="0"/>
            <a:ext cx="4742629" cy="6858000"/>
          </a:xfrm>
        </p:spPr>
      </p:pic>
    </p:spTree>
    <p:extLst>
      <p:ext uri="{BB962C8B-B14F-4D97-AF65-F5344CB8AC3E}">
        <p14:creationId xmlns:p14="http://schemas.microsoft.com/office/powerpoint/2010/main" val="177489598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">
            <a:extLst>
              <a:ext uri="{FF2B5EF4-FFF2-40B4-BE49-F238E27FC236}">
                <a16:creationId xmlns:a16="http://schemas.microsoft.com/office/drawing/2014/main" id="{E5116823-789F-E84C-B821-7A6A402D8CD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9609" y="1333197"/>
            <a:ext cx="3823954" cy="3823954"/>
          </a:xfrm>
        </p:spPr>
        <p:txBody>
          <a:bodyPr>
            <a:normAutofit/>
          </a:bodyPr>
          <a:lstStyle/>
          <a:p>
            <a:pPr lvl="1"/>
            <a:r>
              <a:rPr lang="pt-PT" sz="2800" dirty="0"/>
              <a:t>Aqui está o ponto: Quando Deus fecha uma porta, Ele abre uma porta maior.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55361045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58799044-D2E4-6344-81A8-A26FC48AD5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/>
          <a:stretch>
            <a:fillRect/>
          </a:stretch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901" y="3414246"/>
            <a:ext cx="3106737" cy="3106737"/>
          </a:xfrm>
        </p:spPr>
        <p:txBody>
          <a:bodyPr/>
          <a:lstStyle/>
          <a:p>
            <a:pPr lvl="3" algn="ctr"/>
            <a:r>
              <a:rPr lang="pt-PT" dirty="0"/>
              <a:t>Daniel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43536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46B19D3C-6B03-D24F-A197-6F6863245AB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254" y="1343398"/>
            <a:ext cx="4064840" cy="4142488"/>
          </a:xfrm>
        </p:spPr>
        <p:txBody>
          <a:bodyPr>
            <a:normAutofit/>
          </a:bodyPr>
          <a:lstStyle/>
          <a:p>
            <a:pPr lvl="3" algn="ctr"/>
            <a:r>
              <a:rPr lang="pt-PT" sz="6600" dirty="0"/>
              <a:t>José </a:t>
            </a:r>
            <a:endParaRPr lang="pt-BR" sz="6600" dirty="0"/>
          </a:p>
        </p:txBody>
      </p:sp>
    </p:spTree>
    <p:extLst>
      <p:ext uri="{BB962C8B-B14F-4D97-AF65-F5344CB8AC3E}">
        <p14:creationId xmlns:p14="http://schemas.microsoft.com/office/powerpoint/2010/main" val="3468728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EDAP: Evangelo Dottrina Avvento Profetico: NOTIZIE. Lutero ...">
            <a:extLst>
              <a:ext uri="{FF2B5EF4-FFF2-40B4-BE49-F238E27FC236}">
                <a16:creationId xmlns:a16="http://schemas.microsoft.com/office/drawing/2014/main" id="{2C32CEDE-FDF3-0E48-9882-9039E3E9603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75" y="2042647"/>
            <a:ext cx="4387570" cy="4387570"/>
          </a:xfrm>
          <a:solidFill>
            <a:schemeClr val="bg1">
              <a:alpha val="67977"/>
            </a:schemeClr>
          </a:solidFill>
        </p:spPr>
        <p:txBody>
          <a:bodyPr>
            <a:normAutofit/>
          </a:bodyPr>
          <a:lstStyle/>
          <a:p>
            <a:pPr lvl="3" algn="ctr"/>
            <a:r>
              <a:rPr lang="pt-PT" sz="5400" dirty="0"/>
              <a:t>Lutero</a:t>
            </a:r>
            <a:r>
              <a:rPr lang="pt-BR" sz="5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9543141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51006BBF-A1FD-A440-98C6-F3EDCC86CB9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086" y="1908175"/>
            <a:ext cx="3847166" cy="3847166"/>
          </a:xfrm>
        </p:spPr>
        <p:txBody>
          <a:bodyPr>
            <a:normAutofit/>
          </a:bodyPr>
          <a:lstStyle/>
          <a:p>
            <a:pPr lvl="3" algn="ctr"/>
            <a:r>
              <a:rPr lang="pt-PT" sz="5400" dirty="0" err="1"/>
              <a:t>paulo</a:t>
            </a:r>
            <a:r>
              <a:rPr lang="pt-BR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281859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4B5E5E64-D2F3-D64B-8001-D27A80E7070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3059" y="422871"/>
            <a:ext cx="5751035" cy="5870351"/>
          </a:xfrm>
          <a:noFill/>
        </p:spPr>
        <p:txBody>
          <a:bodyPr>
            <a:normAutofit/>
          </a:bodyPr>
          <a:lstStyle/>
          <a:p>
            <a:pPr lvl="3" algn="ctr"/>
            <a:r>
              <a:rPr lang="pt-PT" sz="4600" dirty="0">
                <a:solidFill>
                  <a:schemeClr val="bg1"/>
                </a:solidFill>
              </a:rPr>
              <a:t>Quando uma porta se fecha, redirecione as lentes da vida.</a:t>
            </a:r>
            <a:endParaRPr lang="pt-BR" sz="4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79968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9460F-F2FF-3740-932D-A684FD141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642" y="2459421"/>
            <a:ext cx="11650716" cy="2254469"/>
          </a:xfrm>
        </p:spPr>
        <p:txBody>
          <a:bodyPr/>
          <a:lstStyle/>
          <a:p>
            <a:r>
              <a:rPr lang="pt-PT" dirty="0"/>
              <a:t>FIDELIDADE INQUEBRANTÁVEL</a:t>
            </a:r>
            <a:endParaRPr lang="pt-BR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BC0FC174-6813-6943-A9FC-DF954F97B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1936" y="858838"/>
            <a:ext cx="1248128" cy="1248128"/>
          </a:xfrm>
        </p:spPr>
        <p:txBody>
          <a:bodyPr>
            <a:normAutofit lnSpcReduction="10000"/>
          </a:bodyPr>
          <a:lstStyle/>
          <a:p>
            <a:r>
              <a:rPr lang="pt-B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8152477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l"/>
            <a:r>
              <a:rPr lang="pt-PT" dirty="0"/>
              <a:t>Pergunte-se:</a:t>
            </a:r>
          </a:p>
          <a:p>
            <a:r>
              <a:rPr lang="pt-PT" dirty="0"/>
              <a:t>“O que Deus está fazendo aqui?” </a:t>
            </a:r>
          </a:p>
          <a:p>
            <a:r>
              <a:rPr lang="pt-PT" dirty="0"/>
              <a:t>Ele está preparando algo especial porque Deus nunca fecha uma porta sem abrir outra?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2C29DFA0-ACA9-A14D-86F4-2B04CFAD5A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97525" cy="6858000"/>
          </a:xfrm>
        </p:spPr>
      </p:pic>
    </p:spTree>
    <p:extLst>
      <p:ext uri="{BB962C8B-B14F-4D97-AF65-F5344CB8AC3E}">
        <p14:creationId xmlns:p14="http://schemas.microsoft.com/office/powerpoint/2010/main" val="129523676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dirty="0"/>
              <a:t>Quando você se sentir desapontado, procure a porta aberta. Quando você se sentir desencorajado, procure a porta aberta.</a:t>
            </a:r>
            <a:endParaRPr lang="pt-BR" dirty="0"/>
          </a:p>
          <a:p>
            <a:r>
              <a:rPr lang="pt-PT" dirty="0"/>
              <a:t>Quando você se sentir encurralado, bloqueado por todos os lados, procure a porta aberta. Quando seus sonhos forem arruinados e seus planos falharem, procure a porta aberta.</a:t>
            </a:r>
            <a:endParaRPr lang="pt-BR" dirty="0"/>
          </a:p>
          <a:p>
            <a:r>
              <a:rPr lang="pt-PT" dirty="0"/>
              <a:t>Quando a esperança se esvair e o futuro parecer sombrio, procure a porta aberta.</a:t>
            </a:r>
            <a:endParaRPr lang="pt-BR" dirty="0"/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3F959695-F9ED-EE44-822F-F13C54C103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32239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Ajuste suas expectativas e realinhe suas prioridades.</a:t>
            </a:r>
            <a:endParaRPr lang="pt-BR" dirty="0"/>
          </a:p>
        </p:txBody>
      </p:sp>
      <p:pic>
        <p:nvPicPr>
          <p:cNvPr id="3" name="Espaço Reservado para Imagem 2" descr="Close da foto de uma mão segurando uma bússola">
            <a:extLst>
              <a:ext uri="{FF2B5EF4-FFF2-40B4-BE49-F238E27FC236}">
                <a16:creationId xmlns:a16="http://schemas.microsoft.com/office/drawing/2014/main" id="{26962AE1-6D73-C74E-A12A-68D725474A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696A540-D4EA-9B49-A3AE-0B0DB8A7678F}"/>
              </a:ext>
            </a:extLst>
          </p:cNvPr>
          <p:cNvSpPr/>
          <p:nvPr/>
        </p:nvSpPr>
        <p:spPr>
          <a:xfrm>
            <a:off x="8303568" y="1150616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3518442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Quando Deus abre uma porta, não significa que todos os problemas estão resolvidos. Significa que o Espírito Santo está lhe dando uma oportunidade incomum. </a:t>
            </a:r>
            <a:endParaRPr lang="pt-BR" dirty="0"/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8B72E00A-A8E1-0F48-864C-370CF2AA15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665341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47B8203-C1BA-6541-9978-D974B7EBB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3893" y="504825"/>
            <a:ext cx="5537432" cy="5534025"/>
          </a:xfrm>
        </p:spPr>
        <p:txBody>
          <a:bodyPr/>
          <a:lstStyle/>
          <a:p>
            <a:r>
              <a:rPr lang="pt-PT" dirty="0"/>
              <a:t>“Alegrem-se sempre no Senhor. Novamente direi: alegrem-se!”.</a:t>
            </a:r>
          </a:p>
          <a:p>
            <a:pPr lvl="2"/>
            <a:r>
              <a:rPr lang="pt-PT" dirty="0"/>
              <a:t>Filipenses 4:4</a:t>
            </a:r>
            <a:endParaRPr lang="pt-BR" dirty="0"/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D5967097-860D-0646-A274-E7D505DDFA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47" y="0"/>
            <a:ext cx="4802068" cy="6858000"/>
          </a:xfrm>
        </p:spPr>
      </p:pic>
    </p:spTree>
    <p:extLst>
      <p:ext uri="{BB962C8B-B14F-4D97-AF65-F5344CB8AC3E}">
        <p14:creationId xmlns:p14="http://schemas.microsoft.com/office/powerpoint/2010/main" val="69655694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796C5D2-C75F-9E42-8396-78AE2FAF9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“Quero que saibam, irmãos, que </a:t>
            </a:r>
            <a:r>
              <a:rPr lang="pt-PT" b="1" dirty="0"/>
              <a:t>aquilo que me aconteceu tem antes servido para o progresso do evangelho. </a:t>
            </a:r>
            <a:r>
              <a:rPr lang="pt-PT" dirty="0"/>
              <a:t>Como resultado, tornou-se evidente a toda a guarda do palácio e a todos os demais </a:t>
            </a:r>
            <a:r>
              <a:rPr lang="pt-PT" b="1" dirty="0"/>
              <a:t>que estou na prisão por causa de Cristo. E a maioria dos irmãos, motivados no Senhor pela minha prisão, estão anunciando a palavra com maior determinação e destemor”.</a:t>
            </a:r>
            <a:endParaRPr lang="pt-PT" dirty="0"/>
          </a:p>
          <a:p>
            <a:r>
              <a:rPr lang="pt-PT" dirty="0"/>
              <a:t>Filipenses 1:12-14</a:t>
            </a:r>
            <a:endParaRPr lang="pt-BR" dirty="0"/>
          </a:p>
        </p:txBody>
      </p:sp>
      <p:pic>
        <p:nvPicPr>
          <p:cNvPr id="16" name="Espaço Reservado para Imagem 15">
            <a:extLst>
              <a:ext uri="{FF2B5EF4-FFF2-40B4-BE49-F238E27FC236}">
                <a16:creationId xmlns:a16="http://schemas.microsoft.com/office/drawing/2014/main" id="{E7FD7222-F031-D848-9FF7-046A6AD8A0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59538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 descr="Três dardos no alvo">
            <a:extLst>
              <a:ext uri="{FF2B5EF4-FFF2-40B4-BE49-F238E27FC236}">
                <a16:creationId xmlns:a16="http://schemas.microsoft.com/office/drawing/2014/main" id="{B84B81AA-9F7D-2C44-ABF6-CB9981A1DF3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8490"/>
            <a:ext cx="4700789" cy="5804847"/>
          </a:xfrm>
          <a:noFill/>
        </p:spPr>
        <p:txBody>
          <a:bodyPr>
            <a:normAutofit fontScale="92500" lnSpcReduction="10000"/>
          </a:bodyPr>
          <a:lstStyle/>
          <a:p>
            <a:pPr lvl="1"/>
            <a:r>
              <a:rPr lang="pt-PT" dirty="0"/>
              <a:t>Será que Deus tem prioridades diferentes para minha vida do que eu mesmo tenho?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929682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0" y="1340069"/>
            <a:ext cx="5770179" cy="5234152"/>
          </a:xfrm>
        </p:spPr>
        <p:txBody>
          <a:bodyPr/>
          <a:lstStyle/>
          <a:p>
            <a:pPr lvl="1"/>
            <a:r>
              <a:rPr lang="pt-PT" dirty="0"/>
              <a:t>Passe tempo refletindo sobre quais podem ser as prioridades de Deus que podem ser diferentes das suas.</a:t>
            </a:r>
            <a:r>
              <a:rPr lang="pt-BR" dirty="0"/>
              <a:t>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3FE7CAD2-B87A-0142-A1CB-22519BF9E6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895135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t-PT" dirty="0"/>
              <a:t>Há momentos em que Deus diz: Eu estou guiando você em uma direção diferente da que você pensava.</a:t>
            </a:r>
            <a:endParaRPr lang="pt-BR" dirty="0"/>
          </a:p>
          <a:p>
            <a:pPr marL="514350" indent="-514350">
              <a:buFont typeface="+mj-lt"/>
              <a:buAutoNum type="arabicPeriod"/>
            </a:pPr>
            <a:r>
              <a:rPr lang="pt-PT" dirty="0"/>
              <a:t>Então, realinhe suas prioridades para ouvir minha voz e seguir minha liderança.</a:t>
            </a:r>
            <a:endParaRPr lang="pt-BR" dirty="0"/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905B17F1-7CF5-1848-ABA8-77EE96B336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1421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Redirecione suas energias. Não fique aí sentado. Faça algo. </a:t>
            </a:r>
            <a:endParaRPr lang="pt-BR" dirty="0"/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72980E50-EA62-8E4C-A78B-E913BC814A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814" y="0"/>
            <a:ext cx="5523186" cy="6858000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892AC2B-94BC-AA40-B831-97D86D2645CD}"/>
              </a:ext>
            </a:extLst>
          </p:cNvPr>
          <p:cNvSpPr/>
          <p:nvPr/>
        </p:nvSpPr>
        <p:spPr>
          <a:xfrm>
            <a:off x="3060056" y="1879278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775157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O desapontamento pode surgir de várias formas. </a:t>
            </a:r>
          </a:p>
          <a:p>
            <a:r>
              <a:rPr lang="pt-PT" dirty="0"/>
              <a:t>Normalmente, ele vem quando nossas expectativas não são atendidas</a:t>
            </a:r>
            <a:r>
              <a:rPr lang="pt-BR" dirty="0"/>
              <a:t> </a:t>
            </a:r>
            <a:endParaRPr lang="pt-PT" dirty="0"/>
          </a:p>
          <a:p>
            <a:r>
              <a:rPr lang="pt-PT" dirty="0"/>
              <a:t>Os cristãos não estão imunes ao desapontamento.</a:t>
            </a:r>
          </a:p>
          <a:p>
            <a:r>
              <a:rPr lang="pt-PT" dirty="0"/>
              <a:t>Quando você foi batizado, não foi vacinado contra o desapontamento.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306439D2-351C-0142-8946-CCBAC8CBC8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4027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Não se afunde na lama da autopiedade. Não comece a se concentrar naquilo que aconteceu com você, levantando dúvidas sobre por que Deus permitiu que aquilo acontecesse.</a:t>
            </a:r>
            <a:endParaRPr lang="pt-BR" dirty="0"/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67EB42F1-6969-7C40-B8A6-261BC1B5EE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861596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199621D-C082-0843-B8C2-3384032C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“Na vida futura, os mistérios que aqui nos inquietaram e desapontaram serão esclarecidos. Veremos que as orações na aparência desatendidas e as esperanças frustradas têm lugar entre as nossas maiores bênçãos”. </a:t>
            </a:r>
          </a:p>
          <a:p>
            <a:pPr lvl="2"/>
            <a:r>
              <a:rPr lang="pt-PT" dirty="0"/>
              <a:t>A Ciência do Bom Viver, p. 474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69982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8297CDDE-6153-5F46-BB0D-B3C3F6AFC96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031" y="1828800"/>
            <a:ext cx="7839716" cy="356839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lvl="1" indent="-228600"/>
            <a:r>
              <a:rPr lang="pt-PT" sz="4000" b="1" dirty="0"/>
              <a:t>Quando o apóstolo Paulo foi colocado na prisão em Roma, ele não brincou de pôr a culpa. Ele redirecionou suas energias para pregar o evangelho.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427461721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Pessoas boas às vezes cometem erros. Líderes excelentes às vezes se confundem.</a:t>
            </a:r>
            <a:endParaRPr lang="pt-BR" dirty="0"/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29E7409C-FC33-4944-AC9E-EBF4BBB5E4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7977327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“E depois daqueles dias, havendo feito os nossos preparativos, subimos a Jerusalém”. </a:t>
            </a:r>
          </a:p>
          <a:p>
            <a:pPr lvl="2"/>
            <a:r>
              <a:rPr lang="pt-PT" dirty="0"/>
              <a:t>Atos 21:15</a:t>
            </a:r>
            <a:endParaRPr lang="pt-BR" dirty="0"/>
          </a:p>
          <a:p>
            <a:r>
              <a:rPr lang="pt-PT" dirty="0"/>
              <a:t>“Paulo entrou </a:t>
            </a:r>
            <a:r>
              <a:rPr lang="pt-PT" dirty="0" err="1"/>
              <a:t>conosco</a:t>
            </a:r>
            <a:r>
              <a:rPr lang="pt-PT" dirty="0"/>
              <a:t> em casa de Tiago, e todos os anciãos vieram ali”. </a:t>
            </a:r>
          </a:p>
          <a:p>
            <a:pPr lvl="2"/>
            <a:r>
              <a:rPr lang="pt-PT" dirty="0"/>
              <a:t>Atos 21:18</a:t>
            </a:r>
            <a:endParaRPr lang="pt-BR" dirty="0"/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9AA57223-4FA5-D843-9D95-643817E21D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9304799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Agora, quando você tem o Pastor Tiago e todos os anciãos, deve ser a voz de Deus, certo? </a:t>
            </a:r>
          </a:p>
          <a:p>
            <a:r>
              <a:rPr lang="pt-PT" b="1" dirty="0"/>
              <a:t>Não necessariamente.</a:t>
            </a:r>
            <a:endParaRPr lang="pt-BR" b="1" dirty="0"/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8BCC5DFE-ACD1-754E-9391-AD2786A1C7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4475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Paulo cedeu ao julgamento da liderança da igreja e, como resultado, os judeus legalistas descaracterizaram suas ações, acusaram-no falsamente e, como consequência, Paulo foi preso.</a:t>
            </a:r>
            <a:endParaRPr lang="pt-BR" dirty="0"/>
          </a:p>
          <a:p>
            <a:endParaRPr lang="pt-BR" dirty="0"/>
          </a:p>
        </p:txBody>
      </p:sp>
      <p:pic>
        <p:nvPicPr>
          <p:cNvPr id="1026" name="Picture 2" descr="apostolo paulo">
            <a:extLst>
              <a:ext uri="{FF2B5EF4-FFF2-40B4-BE49-F238E27FC236}">
                <a16:creationId xmlns:a16="http://schemas.microsoft.com/office/drawing/2014/main" id="{66345112-C0BF-DF41-8BF4-AEF8E8E9D123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083409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F5C70F24-EBB9-474C-9038-EABDA87C50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851" y="218870"/>
            <a:ext cx="11658270" cy="3606155"/>
          </a:xfrm>
          <a:noFill/>
        </p:spPr>
        <p:txBody>
          <a:bodyPr>
            <a:normAutofit/>
          </a:bodyPr>
          <a:lstStyle/>
          <a:p>
            <a:pPr lvl="1"/>
            <a:r>
              <a:rPr lang="pt-PT" dirty="0"/>
              <a:t>Quando você está </a:t>
            </a:r>
            <a:r>
              <a:rPr lang="pt-PT" dirty="0" err="1"/>
              <a:t>decepcionado</a:t>
            </a:r>
            <a:r>
              <a:rPr lang="pt-PT" dirty="0"/>
              <a:t> e seus planos parecem não dar certo, Deus tem outro plano.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956248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Paulo tinha essa sensação constante da grandeza de Deus, da grandiosidade de Deus, da genialidade da causa de Deus. 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AD65C45C-57D7-E44B-BEDE-C280E0213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518102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Permita que seus desapontamentos se tornem insignificantes à luz do chamado de Cristo para ministrar, servir e abençoar os outros.</a:t>
            </a:r>
            <a:endParaRPr lang="pt-BR" dirty="0"/>
          </a:p>
          <a:p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F83DBF6E-2655-8443-8D10-AC91A91190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814" y="0"/>
            <a:ext cx="5523186" cy="6858000"/>
          </a:xfrm>
        </p:spPr>
      </p:pic>
    </p:spTree>
    <p:extLst>
      <p:ext uri="{BB962C8B-B14F-4D97-AF65-F5344CB8AC3E}">
        <p14:creationId xmlns:p14="http://schemas.microsoft.com/office/powerpoint/2010/main" val="369104367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0" y="1340069"/>
            <a:ext cx="5813043" cy="5234152"/>
          </a:xfrm>
        </p:spPr>
        <p:txBody>
          <a:bodyPr>
            <a:normAutofit fontScale="850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pt-PT" dirty="0"/>
              <a:t>O cristão que falha, comete erros, em um momento de provação pode </a:t>
            </a:r>
            <a:r>
              <a:rPr lang="pt-PT" dirty="0" err="1"/>
              <a:t>decepcionar</a:t>
            </a:r>
            <a:r>
              <a:rPr lang="pt-PT" dirty="0"/>
              <a:t> a si mesmo e a Deus.</a:t>
            </a:r>
            <a:endParaRPr lang="pt-BR" dirty="0"/>
          </a:p>
          <a:p>
            <a:pPr marL="514350" lvl="0" indent="-514350">
              <a:buFont typeface="+mj-lt"/>
              <a:buAutoNum type="arabicPeriod"/>
            </a:pPr>
            <a:r>
              <a:rPr lang="pt-PT" dirty="0"/>
              <a:t>Os pais que esperam que seu filho seja um cristão fiel, mas este demonstra pouco interesse em relação à igreja e às coisas espirituais, podem se </a:t>
            </a:r>
            <a:r>
              <a:rPr lang="pt-PT" dirty="0" err="1"/>
              <a:t>decepcionar</a:t>
            </a:r>
            <a:r>
              <a:rPr lang="pt-PT" dirty="0"/>
              <a:t>.</a:t>
            </a:r>
            <a:endParaRPr lang="pt-BR" dirty="0"/>
          </a:p>
          <a:p>
            <a:pPr marL="514350" lvl="0" indent="-514350">
              <a:buFont typeface="+mj-lt"/>
              <a:buAutoNum type="arabicPeriod"/>
            </a:pPr>
            <a:r>
              <a:rPr lang="pt-PT" dirty="0"/>
              <a:t>O membro da igreja que realmente deseja trabalhar para Deus, mas sente como se tivesse pouca oportunidade de servir na igreja, pode se sentir desapontado.</a:t>
            </a:r>
            <a:endParaRPr lang="pt-BR" dirty="0"/>
          </a:p>
          <a:p>
            <a:pPr marL="514350" lvl="0" indent="-514350">
              <a:buFont typeface="+mj-lt"/>
              <a:buAutoNum type="arabicPeriod"/>
            </a:pPr>
            <a:r>
              <a:rPr lang="pt-PT" dirty="0"/>
              <a:t>O membro da igreja que espera ter um cargo na igreja, é qualificado para aquela posição, mas é </a:t>
            </a:r>
            <a:r>
              <a:rPr lang="pt-PT" dirty="0" err="1"/>
              <a:t>pre-terido</a:t>
            </a:r>
            <a:r>
              <a:rPr lang="pt-PT" dirty="0"/>
              <a:t> por alguém notavelmente menos qualificado, pode se sentir desapontado.</a:t>
            </a:r>
            <a:endParaRPr lang="pt-BR" dirty="0"/>
          </a:p>
        </p:txBody>
      </p:sp>
      <p:pic>
        <p:nvPicPr>
          <p:cNvPr id="11" name="Espaço Reservado para Imagem 10" descr="Pessoa usando chapéu">
            <a:extLst>
              <a:ext uri="{FF2B5EF4-FFF2-40B4-BE49-F238E27FC236}">
                <a16:creationId xmlns:a16="http://schemas.microsoft.com/office/drawing/2014/main" id="{E0D164A0-DB8A-8B4A-B9C0-0D13B19FD8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0463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Permita que a visão de Cristo para sua vida ofusque as circunstâncias de sua vida.</a:t>
            </a:r>
            <a:r>
              <a:rPr lang="pt-BR" dirty="0"/>
              <a:t> </a:t>
            </a:r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406D4E53-CBA3-C04B-B55C-C642D7A20B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6378284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Você é especial para Deus. Ele tem um lugar para você. Ele lhe deu dons para o serviço Dele. </a:t>
            </a:r>
          </a:p>
          <a:p>
            <a:r>
              <a:rPr lang="pt-PT" dirty="0"/>
              <a:t>Quando as portas se fecharem e quando o desapontamento vier, procure portas aberta e redirecione suas energias para as novas </a:t>
            </a:r>
            <a:r>
              <a:rPr lang="pt-PT" dirty="0" err="1"/>
              <a:t>oportu</a:t>
            </a:r>
            <a:r>
              <a:rPr lang="pt-PT" dirty="0"/>
              <a:t>- </a:t>
            </a:r>
            <a:r>
              <a:rPr lang="pt-PT" dirty="0" err="1"/>
              <a:t>nidades</a:t>
            </a:r>
            <a:r>
              <a:rPr lang="pt-PT" dirty="0"/>
              <a:t> de serviço para as quais Cristo o conduz.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D3EC801C-446D-9141-8715-C6CA56BC57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190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2" y="504498"/>
            <a:ext cx="6038194" cy="5533696"/>
          </a:xfrm>
        </p:spPr>
        <p:txBody>
          <a:bodyPr/>
          <a:lstStyle/>
          <a:p>
            <a:pPr lvl="1"/>
            <a:r>
              <a:rPr lang="pt-PT" dirty="0"/>
              <a:t>Repense o que tem valor para você. Concentre-se nas coisas que realmente são importantes. </a:t>
            </a:r>
            <a:endParaRPr lang="pt-BR" dirty="0"/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459B3207-2068-D04A-A528-7AD16B555B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45E7388-7C6B-2240-81C7-3A207F6C2603}"/>
              </a:ext>
            </a:extLst>
          </p:cNvPr>
          <p:cNvSpPr/>
          <p:nvPr/>
        </p:nvSpPr>
        <p:spPr>
          <a:xfrm>
            <a:off x="8517881" y="1136328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13976768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A77A242-A97F-FA49-9009-820EEFEB6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“Em tudo somos atribulados, porém não angustiados; perplexos, porém não desanimados, perseguidos, porém não desamparados; abatidos, porém não destruídos”.</a:t>
            </a:r>
          </a:p>
          <a:p>
            <a:pPr lvl="2"/>
            <a:r>
              <a:rPr lang="pt-BR" dirty="0"/>
              <a:t>2 Coríntios 4:8-9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F9DAB0AB-5D36-E64C-A2CE-BE9EE1B09F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195486020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2" y="504498"/>
            <a:ext cx="6038194" cy="5533696"/>
          </a:xfrm>
        </p:spPr>
        <p:txBody>
          <a:bodyPr/>
          <a:lstStyle/>
          <a:p>
            <a:r>
              <a:rPr lang="pt-PT" dirty="0"/>
              <a:t>Qualquer circunstância em que ele se encontrasse, Cristo jamais o deixaria ou abandonaria. </a:t>
            </a:r>
          </a:p>
          <a:p>
            <a:r>
              <a:rPr lang="pt-PT" dirty="0"/>
              <a:t>Foi esse senso da presença eterna de Cristo que o sustentou.</a:t>
            </a:r>
            <a:r>
              <a:rPr lang="pt-BR" dirty="0"/>
              <a:t>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F5092F5D-8E76-7747-BCF5-43B66D6E3B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3551635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84B3F4D-26CD-6A47-AEB8-BFBFBC0E4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4272679" cy="5390148"/>
          </a:xfrm>
        </p:spPr>
        <p:txBody>
          <a:bodyPr/>
          <a:lstStyle/>
          <a:p>
            <a:r>
              <a:rPr lang="pt-PT" dirty="0"/>
              <a:t>“Mudaste o meu pranto em dança…”</a:t>
            </a:r>
            <a:endParaRPr lang="pt-BR" dirty="0"/>
          </a:p>
          <a:p>
            <a:pPr lvl="2"/>
            <a:r>
              <a:rPr lang="pt-BR" dirty="0"/>
              <a:t>Salmo 30:11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9C2E87F2-02A7-324F-9094-2CE5F2A623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43588" y="0"/>
            <a:ext cx="5465762" cy="6858000"/>
          </a:xfrm>
        </p:spPr>
      </p:pic>
    </p:spTree>
    <p:extLst>
      <p:ext uri="{BB962C8B-B14F-4D97-AF65-F5344CB8AC3E}">
        <p14:creationId xmlns:p14="http://schemas.microsoft.com/office/powerpoint/2010/main" val="2682556882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D47BC05-5D1F-784B-97D6-44BDC9D89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8565" y="504825"/>
            <a:ext cx="5782759" cy="5534025"/>
          </a:xfrm>
        </p:spPr>
        <p:txBody>
          <a:bodyPr/>
          <a:lstStyle/>
          <a:p>
            <a:r>
              <a:rPr lang="pt-PT" dirty="0"/>
              <a:t>“Pois os nossos sofrimentos leves e momentâneos estão produzindo para nós uma glória eterna que pesa mais do que todos eles”.</a:t>
            </a:r>
          </a:p>
          <a:p>
            <a:pPr lvl="2"/>
            <a:r>
              <a:rPr lang="pt-PT" dirty="0"/>
              <a:t>Coríntios 4:16-18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BBF9D9B9-3D13-4945-84CE-9F8193DE3A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7563" y="0"/>
            <a:ext cx="4602162" cy="6858000"/>
          </a:xfrm>
        </p:spPr>
      </p:pic>
    </p:spTree>
    <p:extLst>
      <p:ext uri="{BB962C8B-B14F-4D97-AF65-F5344CB8AC3E}">
        <p14:creationId xmlns:p14="http://schemas.microsoft.com/office/powerpoint/2010/main" val="3033904857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CE98CE4A-0D38-1E47-A506-05E519A25E8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99" y="419592"/>
            <a:ext cx="5760000" cy="5760000"/>
          </a:xfrm>
        </p:spPr>
        <p:txBody>
          <a:bodyPr/>
          <a:lstStyle/>
          <a:p>
            <a:pPr lvl="1"/>
            <a:r>
              <a:rPr lang="pt-PT" dirty="0"/>
              <a:t>“NÃO PERCA SEU SENSO DA PERSPECTIVA ETERNA”.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3545897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b="1" i="0" dirty="0"/>
              <a:t>Há apenas mais dois princípios eternos que precisamos seguir:</a:t>
            </a:r>
          </a:p>
          <a:p>
            <a:r>
              <a:rPr lang="pt-BR" dirty="0"/>
              <a:t>Mudaste o meu pranto em dança, a minha veste de lamento em veste de alegria, para que o meu coração cante louvores a ti e não se cale. Senhor, meu Deus, eu te darei graças para sempre.</a:t>
            </a:r>
            <a:br>
              <a:rPr lang="pt-BR" dirty="0"/>
            </a:br>
            <a:endParaRPr lang="pt-BR" dirty="0"/>
          </a:p>
          <a:p>
            <a:pPr lvl="2"/>
            <a:r>
              <a:rPr lang="pt-PT" dirty="0"/>
              <a:t>Salmos 30:11, 12</a:t>
            </a:r>
            <a:endParaRPr lang="pt-BR" dirty="0"/>
          </a:p>
        </p:txBody>
      </p:sp>
      <p:pic>
        <p:nvPicPr>
          <p:cNvPr id="24" name="Espaço Reservado para Imagem 23">
            <a:extLst>
              <a:ext uri="{FF2B5EF4-FFF2-40B4-BE49-F238E27FC236}">
                <a16:creationId xmlns:a16="http://schemas.microsoft.com/office/drawing/2014/main" id="{BDA67B07-3B84-F94E-B3A4-77B616BE48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5316405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DCE02F9F-65DF-3F45-91D2-A38B0C2AD82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6088" y="2542478"/>
            <a:ext cx="4900945" cy="4850780"/>
          </a:xfrm>
          <a:noFill/>
        </p:spPr>
        <p:txBody>
          <a:bodyPr/>
          <a:lstStyle/>
          <a:p>
            <a:pPr lvl="3" algn="ctr"/>
            <a:r>
              <a:rPr lang="pt-PT" dirty="0">
                <a:solidFill>
                  <a:schemeClr val="bg1"/>
                </a:solidFill>
              </a:rPr>
              <a:t>Deus tem uma memória longa ou curta?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6664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5"/>
            </a:pPr>
            <a:r>
              <a:rPr lang="pt-PT" dirty="0"/>
              <a:t>O crente que vê ações hereges por parte do líder cristão pode se desapontar profundamente.</a:t>
            </a:r>
            <a:endParaRPr lang="pt-BR" dirty="0"/>
          </a:p>
          <a:p>
            <a:pPr marL="514350" lvl="0" indent="-514350">
              <a:buFont typeface="+mj-lt"/>
              <a:buAutoNum type="arabicPeriod" startAt="5"/>
            </a:pPr>
            <a:r>
              <a:rPr lang="pt-PT" dirty="0"/>
              <a:t>O líder cristão dá o melhor conselho possível, o outro segue seu conselho, mas coisas dão errado. Esse líder pode se </a:t>
            </a:r>
            <a:r>
              <a:rPr lang="pt-PT" dirty="0" err="1"/>
              <a:t>decepcionar</a:t>
            </a:r>
            <a:r>
              <a:rPr lang="pt-PT" dirty="0"/>
              <a:t>.</a:t>
            </a:r>
            <a:endParaRPr lang="pt-BR" dirty="0"/>
          </a:p>
          <a:p>
            <a:pPr marL="514350" lvl="0" indent="-514350">
              <a:buFont typeface="+mj-lt"/>
              <a:buAutoNum type="arabicPeriod" startAt="5"/>
            </a:pPr>
            <a:r>
              <a:rPr lang="pt-PT" dirty="0"/>
              <a:t>A casa que queríamos comprar vai por água abaixo, o trabalho que desejamos é dado para outra </a:t>
            </a:r>
            <a:r>
              <a:rPr lang="pt-PT" dirty="0" err="1"/>
              <a:t>pes</a:t>
            </a:r>
            <a:r>
              <a:rPr lang="pt-PT" dirty="0"/>
              <a:t>- soa ou o relacionamento azeda. Uma ou todas essas coisas podem desencadear desapontamento.</a:t>
            </a:r>
            <a:endParaRPr lang="pt-BR" dirty="0"/>
          </a:p>
        </p:txBody>
      </p:sp>
      <p:pic>
        <p:nvPicPr>
          <p:cNvPr id="7" name="Espaço Reservado para Imagem 6" descr="Homem rezando">
            <a:extLst>
              <a:ext uri="{FF2B5EF4-FFF2-40B4-BE49-F238E27FC236}">
                <a16:creationId xmlns:a16="http://schemas.microsoft.com/office/drawing/2014/main" id="{69D95B8A-D75D-284E-8FA0-B5CE787494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5978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2452E24-1F1D-A04F-AB15-203B12AC1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5267" y="504825"/>
            <a:ext cx="4846057" cy="5534025"/>
          </a:xfrm>
        </p:spPr>
        <p:txBody>
          <a:bodyPr/>
          <a:lstStyle/>
          <a:p>
            <a:r>
              <a:rPr lang="pt-BR" dirty="0"/>
              <a:t>Porque eu lhes perdoarei a maldade e não me lembrarei mais dos seus pecados.</a:t>
            </a:r>
          </a:p>
          <a:p>
            <a:pPr lvl="2"/>
            <a:r>
              <a:rPr lang="pt-BR" dirty="0"/>
              <a:t>Hebreus 8:12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D86D175C-0DA4-ED41-B2A2-62FC733D6A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47" y="0"/>
            <a:ext cx="5761073" cy="6858000"/>
          </a:xfrm>
        </p:spPr>
      </p:pic>
    </p:spTree>
    <p:extLst>
      <p:ext uri="{BB962C8B-B14F-4D97-AF65-F5344CB8AC3E}">
        <p14:creationId xmlns:p14="http://schemas.microsoft.com/office/powerpoint/2010/main" val="1266285214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CC7A8B-91BC-EF4D-AC93-856758D5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Deus quer que você tenha: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4382FE-73DD-5B42-AED9-8547FBC14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pt-PT" dirty="0"/>
              <a:t>Uma memória curta para seus pecados;</a:t>
            </a:r>
            <a:endParaRPr lang="pt-BR" dirty="0"/>
          </a:p>
          <a:p>
            <a:pPr lvl="0"/>
            <a:r>
              <a:rPr lang="pt-PT" dirty="0"/>
              <a:t>Uma memória curta para os erros dos outros;</a:t>
            </a:r>
            <a:endParaRPr lang="pt-BR" dirty="0"/>
          </a:p>
          <a:p>
            <a:pPr lvl="0"/>
            <a:r>
              <a:rPr lang="pt-PT" dirty="0"/>
              <a:t>Uma memória curta para nossos próprios erros;</a:t>
            </a:r>
            <a:endParaRPr lang="pt-BR" dirty="0"/>
          </a:p>
          <a:p>
            <a:pPr lvl="0"/>
            <a:r>
              <a:rPr lang="pt-PT" dirty="0"/>
              <a:t>Uma memória curta para a dor que os outros nos causaram.</a:t>
            </a:r>
            <a:endParaRPr lang="pt-BR" dirty="0"/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1D858DCF-721A-0C44-8FCC-78C3D87484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1018" y="0"/>
            <a:ext cx="5430982" cy="6858000"/>
          </a:xfrm>
        </p:spPr>
      </p:pic>
    </p:spTree>
    <p:extLst>
      <p:ext uri="{BB962C8B-B14F-4D97-AF65-F5344CB8AC3E}">
        <p14:creationId xmlns:p14="http://schemas.microsoft.com/office/powerpoint/2010/main" val="3208542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C78BEB33-36AD-4A44-A899-DE29053EC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Algumas pessoas têm uma memória fraca para as coisas certas.</a:t>
            </a:r>
            <a:endParaRPr lang="pt-BR" dirty="0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2735BAA4-4872-284A-9A38-E83E226F3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t-PT" dirty="0"/>
              <a:t>Agradeça a Deus por Sua bondade.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t-PT" dirty="0"/>
              <a:t>Agradeça a Deus por Sua grandeza.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t-PT" dirty="0"/>
              <a:t>Agradeça a Deus por Sua graça.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t-PT" dirty="0"/>
              <a:t>Agradeça a Deus por Seu poder.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t-PT" dirty="0"/>
              <a:t>Agradeça a Deus pelo dom de Jesus.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t-PT" dirty="0"/>
              <a:t>Agradeça a Deus pelo presente de Sua Palavra.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t-PT" dirty="0"/>
              <a:t>Agradeça a Deus pelo dom do Espírito Santo. </a:t>
            </a:r>
            <a:endParaRPr lang="pt-BR" dirty="0"/>
          </a:p>
        </p:txBody>
      </p:sp>
      <p:pic>
        <p:nvPicPr>
          <p:cNvPr id="27" name="Espaço Reservado para Imagem 26">
            <a:extLst>
              <a:ext uri="{FF2B5EF4-FFF2-40B4-BE49-F238E27FC236}">
                <a16:creationId xmlns:a16="http://schemas.microsoft.com/office/drawing/2014/main" id="{6163CEA9-2A6E-5B4D-87EA-76CA81C49F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798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80B28A3D-5D1C-7546-A422-6DE61570434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7127" b="7127"/>
          <a:stretch>
            <a:fillRect/>
          </a:stretch>
        </p:blipFill>
        <p:spPr/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0F990847-52B2-4141-A53B-565365638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1397" y="961133"/>
            <a:ext cx="3816929" cy="3816929"/>
          </a:xfrm>
        </p:spPr>
        <p:txBody>
          <a:bodyPr>
            <a:normAutofit fontScale="92500"/>
          </a:bodyPr>
          <a:lstStyle/>
          <a:p>
            <a:pPr lvl="3" algn="ctr"/>
            <a:r>
              <a:rPr lang="pt-PT" dirty="0"/>
              <a:t>Graças a Deus, Jesus está voltando.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0414102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D2D7C016-96AD-474C-909E-2447AB9DD6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982" y="386624"/>
            <a:ext cx="11111948" cy="2614995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lvl="1"/>
            <a:r>
              <a:rPr lang="pt-PT" dirty="0">
                <a:solidFill>
                  <a:schemeClr val="bg1"/>
                </a:solidFill>
              </a:rPr>
              <a:t>Quando sua vida estiver cheia de gratidão, o desapontamento desaparecerá da mesma forma que a noite desaparece antes do nascer do sol.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848143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77147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084" y="1289945"/>
            <a:ext cx="5184775" cy="5233988"/>
          </a:xfrm>
        </p:spPr>
        <p:txBody>
          <a:bodyPr/>
          <a:lstStyle/>
          <a:p>
            <a:pPr lvl="1"/>
            <a:r>
              <a:rPr lang="pt-PT" dirty="0"/>
              <a:t>A questão fundamental não é se o desapontamento virá ou o que o causa. A verdadeira questão é como lidar com ele.</a:t>
            </a:r>
            <a:endParaRPr lang="pt-BR" dirty="0"/>
          </a:p>
        </p:txBody>
      </p:sp>
      <p:pic>
        <p:nvPicPr>
          <p:cNvPr id="11" name="Espaço Reservado para Imagem 10" descr="Mulher com cabelo comprido">
            <a:extLst>
              <a:ext uri="{FF2B5EF4-FFF2-40B4-BE49-F238E27FC236}">
                <a16:creationId xmlns:a16="http://schemas.microsoft.com/office/drawing/2014/main" id="{B5FAE663-75B5-6047-A5EB-ED111EB53C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7637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É muito mais difícil cultivar um espírito cristão quando nossas expectativas não são atingidas, certo?</a:t>
            </a:r>
            <a:endParaRPr lang="pt-BR" dirty="0"/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0C8469AC-EE4E-CB49-9C39-F4F91A4DE6B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132547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13" y="1282700"/>
            <a:ext cx="5956300" cy="5233988"/>
          </a:xfrm>
        </p:spPr>
        <p:txBody>
          <a:bodyPr/>
          <a:lstStyle/>
          <a:p>
            <a:pPr lvl="1"/>
            <a:r>
              <a:rPr lang="pt-PT" dirty="0"/>
              <a:t>Será que Deus está preparando algo especial aqui que eu ainda não entendo?</a:t>
            </a:r>
            <a:endParaRPr lang="pt-BR" dirty="0"/>
          </a:p>
        </p:txBody>
      </p:sp>
      <p:pic>
        <p:nvPicPr>
          <p:cNvPr id="8" name="Espaço Reservado para Imagem 7" descr="Pessoa pensando">
            <a:extLst>
              <a:ext uri="{FF2B5EF4-FFF2-40B4-BE49-F238E27FC236}">
                <a16:creationId xmlns:a16="http://schemas.microsoft.com/office/drawing/2014/main" id="{CAA6B59D-174A-F640-81C9-4EFF43C6A5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5BD23B0-BB6D-5440-AB19-06098492A1BE}"/>
              </a:ext>
            </a:extLst>
          </p:cNvPr>
          <p:cNvSpPr/>
          <p:nvPr/>
        </p:nvSpPr>
        <p:spPr>
          <a:xfrm>
            <a:off x="2931468" y="1650679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7892552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Há momentos em que precisamos de uma mudança em nossa </a:t>
            </a:r>
            <a:r>
              <a:rPr lang="pt-PT" dirty="0" err="1"/>
              <a:t>perspectiva</a:t>
            </a:r>
            <a:r>
              <a:rPr lang="pt-PT" dirty="0"/>
              <a:t>. </a:t>
            </a:r>
            <a:endParaRPr lang="pt-BR" dirty="0"/>
          </a:p>
        </p:txBody>
      </p:sp>
      <p:pic>
        <p:nvPicPr>
          <p:cNvPr id="15" name="Espaço Reservado para Imagem 14" descr="Homem idoso de camisa branca">
            <a:extLst>
              <a:ext uri="{FF2B5EF4-FFF2-40B4-BE49-F238E27FC236}">
                <a16:creationId xmlns:a16="http://schemas.microsoft.com/office/drawing/2014/main" id="{FF6E6232-497A-1241-A51F-E91DF39B45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461366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E54A2D2-6621-9746-A8AF-1B499DC261FF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4153</TotalTime>
  <Words>1453</Words>
  <Application>Microsoft Macintosh PowerPoint</Application>
  <PresentationFormat>Widescreen</PresentationFormat>
  <Paragraphs>103</Paragraphs>
  <Slides>55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60" baseType="lpstr">
      <vt:lpstr>Arial</vt:lpstr>
      <vt:lpstr>Calibri</vt:lpstr>
      <vt:lpstr>Fonte do Sistema Regular</vt:lpstr>
      <vt:lpstr>Tahoma</vt:lpstr>
      <vt:lpstr>Tema do Office</vt:lpstr>
      <vt:lpstr>Apresentação do PowerPoint</vt:lpstr>
      <vt:lpstr>FIDELIDADE INQUEBRANTÁVEL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Deus quer que você tenha:</vt:lpstr>
      <vt:lpstr>Algumas pessoas têm uma memória fraca para as coisas certas.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ESPERANÇA ALÉM DA CRISE</dc:title>
  <dc:subject>EVANGELISMO</dc:subject>
  <dc:creator>marcos aurelio gularte de castro</dc:creator>
  <cp:keywords>www.4tons.com.br</cp:keywords>
  <dc:description>COMÉRCIO PROIBIDO. USO PESSOAL</dc:description>
  <cp:lastModifiedBy>marcos aurelio gularte de castro</cp:lastModifiedBy>
  <cp:revision>3</cp:revision>
  <dcterms:created xsi:type="dcterms:W3CDTF">2021-08-24T14:27:39Z</dcterms:created>
  <dcterms:modified xsi:type="dcterms:W3CDTF">2021-09-02T03:06:07Z</dcterms:modified>
  <cp:category>SEMANA DA ESPERANÇA 2021</cp:category>
</cp:coreProperties>
</file>