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sldIdLst>
    <p:sldId id="256" r:id="rId2"/>
    <p:sldId id="259" r:id="rId3"/>
    <p:sldId id="377" r:id="rId4"/>
    <p:sldId id="379" r:id="rId5"/>
    <p:sldId id="380" r:id="rId6"/>
    <p:sldId id="381" r:id="rId7"/>
    <p:sldId id="382" r:id="rId8"/>
    <p:sldId id="383" r:id="rId9"/>
    <p:sldId id="384" r:id="rId10"/>
    <p:sldId id="385" r:id="rId11"/>
    <p:sldId id="386" r:id="rId12"/>
    <p:sldId id="387" r:id="rId13"/>
    <p:sldId id="388" r:id="rId14"/>
    <p:sldId id="389" r:id="rId15"/>
    <p:sldId id="390" r:id="rId16"/>
    <p:sldId id="391" r:id="rId17"/>
    <p:sldId id="392" r:id="rId18"/>
    <p:sldId id="393" r:id="rId19"/>
    <p:sldId id="394" r:id="rId20"/>
    <p:sldId id="395" r:id="rId21"/>
    <p:sldId id="396" r:id="rId22"/>
    <p:sldId id="398" r:id="rId23"/>
    <p:sldId id="399" r:id="rId24"/>
    <p:sldId id="400" r:id="rId25"/>
    <p:sldId id="401" r:id="rId26"/>
    <p:sldId id="402" r:id="rId27"/>
    <p:sldId id="403" r:id="rId28"/>
    <p:sldId id="404" r:id="rId29"/>
    <p:sldId id="405" r:id="rId30"/>
    <p:sldId id="406" r:id="rId31"/>
    <p:sldId id="407" r:id="rId32"/>
    <p:sldId id="408" r:id="rId33"/>
    <p:sldId id="409" r:id="rId34"/>
    <p:sldId id="410" r:id="rId35"/>
    <p:sldId id="411" r:id="rId36"/>
    <p:sldId id="412" r:id="rId37"/>
    <p:sldId id="414" r:id="rId38"/>
    <p:sldId id="415" r:id="rId39"/>
    <p:sldId id="416" r:id="rId40"/>
    <p:sldId id="417" r:id="rId41"/>
    <p:sldId id="418" r:id="rId42"/>
    <p:sldId id="419" r:id="rId43"/>
    <p:sldId id="420" r:id="rId44"/>
    <p:sldId id="421" r:id="rId45"/>
    <p:sldId id="422" r:id="rId46"/>
    <p:sldId id="423" r:id="rId47"/>
    <p:sldId id="424" r:id="rId48"/>
    <p:sldId id="425" r:id="rId49"/>
    <p:sldId id="426" r:id="rId50"/>
    <p:sldId id="427" r:id="rId51"/>
    <p:sldId id="428" r:id="rId52"/>
    <p:sldId id="429" r:id="rId53"/>
    <p:sldId id="430" r:id="rId54"/>
    <p:sldId id="431" r:id="rId55"/>
    <p:sldId id="432" r:id="rId56"/>
    <p:sldId id="433" r:id="rId57"/>
    <p:sldId id="434" r:id="rId58"/>
    <p:sldId id="435" r:id="rId59"/>
    <p:sldId id="436" r:id="rId60"/>
    <p:sldId id="437" r:id="rId61"/>
    <p:sldId id="438" r:id="rId62"/>
    <p:sldId id="439" r:id="rId63"/>
    <p:sldId id="440" r:id="rId64"/>
    <p:sldId id="441" r:id="rId65"/>
    <p:sldId id="442" r:id="rId66"/>
    <p:sldId id="443" r:id="rId67"/>
    <p:sldId id="444" r:id="rId68"/>
    <p:sldId id="445" r:id="rId69"/>
    <p:sldId id="292" r:id="rId7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1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2D19"/>
    <a:srgbClr val="443531"/>
    <a:srgbClr val="7A000C"/>
    <a:srgbClr val="4041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FE3A96-FD35-304C-9E99-8F1F27B20221}" v="323" dt="2022-04-13T12:54:50.3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97"/>
    <p:restoredTop sz="94608"/>
  </p:normalViewPr>
  <p:slideViewPr>
    <p:cSldViewPr snapToGrid="0" snapToObjects="1">
      <p:cViewPr varScale="1">
        <p:scale>
          <a:sx n="70" d="100"/>
          <a:sy n="70" d="100"/>
        </p:scale>
        <p:origin x="184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91FE3A96-FD35-304C-9E99-8F1F27B20221}"/>
    <pc:docChg chg="modSld modMainMaster">
      <pc:chgData name="marcos aurelio gularte de castro" userId="67f50566e2aee3b4" providerId="LiveId" clId="{91FE3A96-FD35-304C-9E99-8F1F27B20221}" dt="2022-04-13T12:54:58.963" v="4" actId="20577"/>
      <pc:docMkLst>
        <pc:docMk/>
      </pc:docMkLst>
      <pc:sldChg chg="modSp mod">
        <pc:chgData name="marcos aurelio gularte de castro" userId="67f50566e2aee3b4" providerId="LiveId" clId="{91FE3A96-FD35-304C-9E99-8F1F27B20221}" dt="2022-04-13T12:54:58.963" v="4" actId="20577"/>
        <pc:sldMkLst>
          <pc:docMk/>
          <pc:sldMk cId="2953530736" sldId="259"/>
        </pc:sldMkLst>
        <pc:spChg chg="mod">
          <ac:chgData name="marcos aurelio gularte de castro" userId="67f50566e2aee3b4" providerId="LiveId" clId="{91FE3A96-FD35-304C-9E99-8F1F27B20221}" dt="2022-04-13T12:54:58.963" v="4" actId="20577"/>
          <ac:spMkLst>
            <pc:docMk/>
            <pc:sldMk cId="2953530736" sldId="259"/>
            <ac:spMk id="2" creationId="{547591E2-BA5E-D642-B84F-178BC954E1BA}"/>
          </ac:spMkLst>
        </pc:spChg>
      </pc:sldChg>
      <pc:sldMasterChg chg="modSldLayout">
        <pc:chgData name="marcos aurelio gularte de castro" userId="67f50566e2aee3b4" providerId="LiveId" clId="{91FE3A96-FD35-304C-9E99-8F1F27B20221}" dt="2022-04-13T12:48:37.087" v="3"/>
        <pc:sldMasterMkLst>
          <pc:docMk/>
          <pc:sldMasterMk cId="3484450623" sldId="2147483648"/>
        </pc:sldMasterMkLst>
        <pc:sldLayoutChg chg="setBg">
          <pc:chgData name="marcos aurelio gularte de castro" userId="67f50566e2aee3b4" providerId="LiveId" clId="{91FE3A96-FD35-304C-9E99-8F1F27B20221}" dt="2022-04-13T12:48:37.087" v="3"/>
          <pc:sldLayoutMkLst>
            <pc:docMk/>
            <pc:sldMasterMk cId="3484450623" sldId="2147483648"/>
            <pc:sldLayoutMk cId="3713623847" sldId="2147483649"/>
          </pc:sldLayoutMkLst>
        </pc:sldLayoutChg>
        <pc:sldLayoutChg chg="setBg">
          <pc:chgData name="marcos aurelio gularte de castro" userId="67f50566e2aee3b4" providerId="LiveId" clId="{91FE3A96-FD35-304C-9E99-8F1F27B20221}" dt="2022-04-13T12:48:31.590" v="1"/>
          <pc:sldLayoutMkLst>
            <pc:docMk/>
            <pc:sldMasterMk cId="3484450623" sldId="2147483648"/>
            <pc:sldLayoutMk cId="180147338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17A74-D888-5749-89BC-1967FB668C55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0BAA7-871F-D943-9563-8AC0333698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5616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0BAA7-871F-D943-9563-8AC0333698C2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2164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47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TO 1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88AEF6B7-BF7F-BD47-8D50-27835CCB4E9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49274" y="1249362"/>
            <a:ext cx="4940478" cy="4788894"/>
          </a:xfrm>
          <a:prstGeom prst="ellipse">
            <a:avLst/>
          </a:prstGeom>
          <a:solidFill>
            <a:schemeClr val="bg1">
              <a:alpha val="75000"/>
            </a:schemeClr>
          </a:solidFill>
        </p:spPr>
        <p:txBody>
          <a:bodyPr wrap="square" lIns="216000" tIns="216000" rIns="216000" bIns="216000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18216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3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0"/>
            <a:ext cx="6101255" cy="6857999"/>
          </a:xfrm>
          <a:prstGeom prst="rect">
            <a:avLst/>
          </a:prstGeom>
          <a:noFill/>
        </p:spPr>
        <p:txBody>
          <a:bodyPr lIns="288000" anchor="ctr">
            <a:normAutofit/>
          </a:bodyPr>
          <a:lstStyle>
            <a:lvl1pPr marL="0" indent="0" algn="ctr">
              <a:buNone/>
              <a:defRPr sz="40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26824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8" presetClass="entr" presetSubtype="1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987828"/>
            <a:ext cx="4273827" cy="3359426"/>
          </a:xfrm>
          <a:prstGeom prst="rect">
            <a:avLst/>
          </a:prstGeom>
          <a:solidFill>
            <a:schemeClr val="tx1">
              <a:alpha val="83000"/>
            </a:schemeClr>
          </a:solidFill>
        </p:spPr>
        <p:txBody>
          <a:bodyPr lIns="288000"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75277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TO 3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"/>
            <a:ext cx="5037513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84404"/>
                </a:schemeClr>
              </a:gs>
              <a:gs pos="63000">
                <a:srgbClr val="0D0D0D">
                  <a:alpha val="64013"/>
                </a:srgbClr>
              </a:gs>
              <a:gs pos="99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</p:spPr>
        <p:txBody>
          <a:bodyPr lIns="288000" rIns="1440000" anchor="ctr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0" indent="0" algn="l">
              <a:spcBef>
                <a:spcPts val="1100"/>
              </a:spcBef>
              <a:spcAft>
                <a:spcPts val="1200"/>
              </a:spcAft>
              <a:buNone/>
              <a:defRPr sz="32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2"/>
            <a:r>
              <a:rPr lang="pt-BR" dirty="0"/>
              <a:t>Caixa alta</a:t>
            </a:r>
          </a:p>
        </p:txBody>
      </p:sp>
    </p:spTree>
    <p:extLst>
      <p:ext uri="{BB962C8B-B14F-4D97-AF65-F5344CB8AC3E}">
        <p14:creationId xmlns:p14="http://schemas.microsoft.com/office/powerpoint/2010/main" val="230639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FOTO 3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4289367"/>
            <a:ext cx="12192000" cy="2568634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84404"/>
                </a:schemeClr>
              </a:gs>
              <a:gs pos="53000">
                <a:srgbClr val="0D0D0D">
                  <a:alpha val="53000"/>
                </a:srgb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6200000" scaled="0"/>
          </a:gradFill>
        </p:spPr>
        <p:txBody>
          <a:bodyPr lIns="288000" tIns="288000" rIns="288000" bIns="216000" anchor="b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0" indent="0" algn="ctr">
              <a:buNone/>
              <a:defRPr sz="48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alta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6A14BA9-86D7-854F-88C7-44723136E9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3252" y="214342"/>
            <a:ext cx="1282262" cy="70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5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OTO 3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12192000" cy="2568634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84404"/>
                </a:schemeClr>
              </a:gs>
              <a:gs pos="53000">
                <a:srgbClr val="0D0D0D">
                  <a:alpha val="53000"/>
                </a:srgb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5400000" scaled="0"/>
          </a:gradFill>
        </p:spPr>
        <p:txBody>
          <a:bodyPr lIns="288000" tIns="288000" rIns="288000" bIns="216000" anchor="t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  <a:lvl2pPr marL="0" indent="0" algn="ctr">
              <a:buNone/>
              <a:defRPr sz="32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Caixa alta</a:t>
            </a:r>
          </a:p>
        </p:txBody>
      </p:sp>
    </p:spTree>
    <p:extLst>
      <p:ext uri="{BB962C8B-B14F-4D97-AF65-F5344CB8AC3E}">
        <p14:creationId xmlns:p14="http://schemas.microsoft.com/office/powerpoint/2010/main" val="207105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OTO 3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67797" y="0"/>
            <a:ext cx="5924204" cy="6858000"/>
          </a:xfrm>
          <a:prstGeom prst="rect">
            <a:avLst/>
          </a:prstGeom>
          <a:gradFill>
            <a:gsLst>
              <a:gs pos="17000">
                <a:srgbClr val="0D0D0D">
                  <a:alpha val="50000"/>
                </a:srgbClr>
              </a:gs>
              <a:gs pos="100000">
                <a:schemeClr val="tx1">
                  <a:lumMod val="95000"/>
                  <a:lumOff val="5000"/>
                  <a:alpha val="84404"/>
                </a:schemeClr>
              </a:gs>
              <a:gs pos="0">
                <a:srgbClr val="0D0D0D">
                  <a:alpha val="0"/>
                </a:srgbClr>
              </a:gs>
            </a:gsLst>
            <a:lin ang="0" scaled="0"/>
          </a:gradFill>
        </p:spPr>
        <p:txBody>
          <a:bodyPr lIns="1440000" rIns="468000" anchor="ctr">
            <a:normAutofit/>
          </a:bodyPr>
          <a:lstStyle>
            <a:lvl1pPr marL="0" indent="0" algn="r">
              <a:buNone/>
              <a:defRPr sz="3200" baseline="0">
                <a:solidFill>
                  <a:schemeClr val="bg1"/>
                </a:solidFill>
              </a:defRPr>
            </a:lvl1pPr>
            <a:lvl2pPr marL="0" indent="0" algn="r">
              <a:spcAft>
                <a:spcPts val="600"/>
              </a:spcAft>
              <a:buNone/>
              <a:defRPr sz="32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caixa alta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A2888E4-7505-3547-851F-3056CC9BE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942"/>
            <a:ext cx="1282262" cy="70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8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94880" y="5985165"/>
            <a:ext cx="11002241" cy="872835"/>
          </a:xfrm>
          <a:prstGeom prst="round2SameRect">
            <a:avLst>
              <a:gd name="adj1" fmla="val 38525"/>
              <a:gd name="adj2" fmla="val 0"/>
            </a:avLst>
          </a:prstGeom>
          <a:solidFill>
            <a:schemeClr val="tx1">
              <a:alpha val="83000"/>
            </a:schemeClr>
          </a:solidFill>
        </p:spPr>
        <p:txBody>
          <a:bodyPr lIns="108000" anchor="ctr">
            <a:noAutofit/>
          </a:bodyPr>
          <a:lstStyle>
            <a:lvl1pPr marL="0" indent="0" algn="ctr">
              <a:buNone/>
              <a:defRPr sz="48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Frase efeito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F6C5366-D4A1-054F-814D-DB5A968113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0191" y="119749"/>
            <a:ext cx="1282262" cy="70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056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87829-36D7-B646-837C-25FC531339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53048" y="483935"/>
            <a:ext cx="3125166" cy="3268257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46779" y="2693521"/>
            <a:ext cx="3932237" cy="3811588"/>
          </a:xfrm>
          <a:prstGeom prst="ellipse">
            <a:avLst/>
          </a:prstGeom>
          <a:solidFill>
            <a:schemeClr val="tx1">
              <a:alpha val="83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045112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5650" y="1820918"/>
            <a:ext cx="4497148" cy="4359166"/>
          </a:xfrm>
          <a:prstGeom prst="ellipse">
            <a:avLst/>
          </a:prstGeom>
          <a:noFill/>
          <a:ln w="34925">
            <a:solidFill>
              <a:schemeClr val="bg1">
                <a:alpha val="98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3274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53" presetClass="entr" presetSubtype="16" repeatCount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11938A-2402-8A40-AB86-C65AB2BD51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9187" y="2530679"/>
            <a:ext cx="6999889" cy="1142686"/>
          </a:xfrm>
          <a:effectLst/>
        </p:spPr>
        <p:txBody>
          <a:bodyPr anchor="t">
            <a:norm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Espaço Reservado para Texto 12">
            <a:extLst>
              <a:ext uri="{FF2B5EF4-FFF2-40B4-BE49-F238E27FC236}">
                <a16:creationId xmlns:a16="http://schemas.microsoft.com/office/drawing/2014/main" id="{891DD956-F31E-6F42-9C22-63E6BF6C7479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8607974" y="3358055"/>
            <a:ext cx="3396618" cy="3294994"/>
          </a:xfrm>
          <a:prstGeom prst="rect">
            <a:avLst/>
          </a:prstGeom>
          <a:noFill/>
        </p:spPr>
        <p:txBody>
          <a:bodyPr wrap="square" lIns="360000" tIns="360000" rIns="360000" bIns="360000" anchor="ctr">
            <a:noAutofit/>
          </a:bodyPr>
          <a:lstStyle>
            <a:lvl1pPr marL="0" indent="0" algn="ctr">
              <a:buNone/>
              <a:defRPr sz="34400" b="1" spc="0" baseline="0">
                <a:solidFill>
                  <a:schemeClr val="bg1">
                    <a:alpha val="28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1362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AC93F3-4D38-BB4F-BBA1-E94D9D228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76" y="1613486"/>
            <a:ext cx="7277434" cy="47151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41991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BBBFE2-C456-7940-AF0B-FDF33639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BCD629-5B5E-3D42-8D87-8B19410982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971579D-0CD3-724D-9123-C44C1A02E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5A7628-3A08-F746-8A12-5CA33A72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1D2420-61D0-BB4F-97F3-BE08D4E3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E6DFA3B-1463-5A4F-A68C-E3F69F5CD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4344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AAC958-7DA4-B64B-9F10-FF45084F8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031409-D238-7D42-8539-E97DAC01E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A533990-483C-FC42-A6C6-15C6E3BBE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B78E612-9CC2-A248-8CD1-C7BA84B771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CAF5192-3D0D-7644-B8F3-E20079F160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A7FCD16-E63C-E345-95D1-351751EE7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D62C4DE-C5EB-9841-843E-55F37A4A6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F64AA3B-7461-3648-B0E0-DC8647C20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4182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4D22B8-50F1-DE4D-8B2C-16E4CBC59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A1C6CB8-53C7-544C-9971-C9C72F767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D196510-75F7-9C45-AE33-3587E0445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C5DBCA7-7D86-D743-AB83-D248DE2EC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2479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A1C4B24-B69F-AE4A-BD93-09EDB7BB9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06B1601-48C8-4540-92FB-4C63FC8D7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85D198A-9D2F-E64D-BAA5-B37042DC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14613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026653-99D5-104B-B0AF-70F1392B3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0468743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9B2145-BA82-6E4B-AA01-9C2AD489D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D5EE67-C816-D841-945B-2400E9CD57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99A857D-CC70-F049-8D2D-E7B5E9F9A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B00CB-7C14-3640-BFAF-C264269620CA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301D9AC-67AC-2C46-8453-8C2D5B640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4E0C295-565B-F149-9C11-11D0FDD90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9DF68-805E-DE4A-AA52-92AC78545A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650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C4F4D1-6F82-5341-B5AA-01D1947D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9E915A-A339-1446-ADA8-E54FDB519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3036B5-29DF-CD49-B838-DE045C00B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259E3A-891A-EB4B-AF3B-E0B52211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1949172-6BB4-8D42-B4AA-DCBB2144D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8678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9E915A-A339-1446-ADA8-E54FDB519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764" y="498764"/>
            <a:ext cx="10855036" cy="567819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77218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9A4B57-15DF-4B47-9E0C-DF99FF3F9EC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73696" y="597824"/>
            <a:ext cx="6806225" cy="5585791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800" i="1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Citação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EF6615-BE7F-7746-9A36-BC17C16EEB3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44468" y="6299131"/>
            <a:ext cx="2144885" cy="350803"/>
          </a:xfrm>
          <a:prstGeom prst="bracketPair">
            <a:avLst>
              <a:gd name="adj" fmla="val 0"/>
            </a:avLst>
          </a:prstGeom>
          <a:noFill/>
          <a:ln w="31750">
            <a:solidFill>
              <a:schemeClr val="tx1"/>
            </a:solidFill>
          </a:ln>
        </p:spPr>
        <p:txBody>
          <a:bodyPr rIns="3600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autor</a:t>
            </a: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40708DA2-F4BA-724E-BDB5-CAC858551CA9}"/>
              </a:ext>
            </a:extLst>
          </p:cNvPr>
          <p:cNvSpPr/>
          <p:nvPr userDrawn="1"/>
        </p:nvSpPr>
        <p:spPr>
          <a:xfrm>
            <a:off x="365760" y="940802"/>
            <a:ext cx="7044034" cy="5585791"/>
          </a:xfrm>
          <a:custGeom>
            <a:avLst/>
            <a:gdLst>
              <a:gd name="connsiteX0" fmla="*/ 0 w 8050696"/>
              <a:gd name="connsiteY0" fmla="*/ 0 h 5585791"/>
              <a:gd name="connsiteX1" fmla="*/ 0 w 8050696"/>
              <a:gd name="connsiteY1" fmla="*/ 5585791 h 5585791"/>
              <a:gd name="connsiteX2" fmla="*/ 8050696 w 8050696"/>
              <a:gd name="connsiteY2" fmla="*/ 5585791 h 558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50696" h="5585791">
                <a:moveTo>
                  <a:pt x="0" y="0"/>
                </a:moveTo>
                <a:lnTo>
                  <a:pt x="0" y="5585791"/>
                </a:lnTo>
                <a:lnTo>
                  <a:pt x="8050696" y="5585791"/>
                </a:lnTo>
              </a:path>
            </a:pathLst>
          </a:custGeom>
          <a:noFill/>
          <a:ln w="38100">
            <a:solidFill>
              <a:schemeClr val="tx1"/>
            </a:solidFill>
            <a:headEnd type="none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Gráfico 9">
            <a:extLst>
              <a:ext uri="{FF2B5EF4-FFF2-40B4-BE49-F238E27FC236}">
                <a16:creationId xmlns:a16="http://schemas.microsoft.com/office/drawing/2014/main" id="{256D141E-FB47-0E43-9BF8-93C282DE7144}"/>
              </a:ext>
            </a:extLst>
          </p:cNvPr>
          <p:cNvSpPr/>
          <p:nvPr/>
        </p:nvSpPr>
        <p:spPr>
          <a:xfrm>
            <a:off x="161791" y="597824"/>
            <a:ext cx="407937" cy="342978"/>
          </a:xfrm>
          <a:custGeom>
            <a:avLst/>
            <a:gdLst>
              <a:gd name="connsiteX0" fmla="*/ 234409 w 579670"/>
              <a:gd name="connsiteY0" fmla="*/ 0 h 487365"/>
              <a:gd name="connsiteX1" fmla="*/ 258508 w 579670"/>
              <a:gd name="connsiteY1" fmla="*/ 44770 h 487365"/>
              <a:gd name="connsiteX2" fmla="*/ 137140 w 579670"/>
              <a:gd name="connsiteY2" fmla="*/ 140289 h 487365"/>
              <a:gd name="connsiteX3" fmla="*/ 97853 w 579670"/>
              <a:gd name="connsiteY3" fmla="*/ 223704 h 487365"/>
              <a:gd name="connsiteX4" fmla="*/ 119761 w 579670"/>
              <a:gd name="connsiteY4" fmla="*/ 246454 h 487365"/>
              <a:gd name="connsiteX5" fmla="*/ 138163 w 579670"/>
              <a:gd name="connsiteY5" fmla="*/ 244995 h 487365"/>
              <a:gd name="connsiteX6" fmla="*/ 160070 w 579670"/>
              <a:gd name="connsiteY6" fmla="*/ 243537 h 487365"/>
              <a:gd name="connsiteX7" fmla="*/ 245655 w 579670"/>
              <a:gd name="connsiteY7" fmla="*/ 278537 h 487365"/>
              <a:gd name="connsiteX8" fmla="*/ 280415 w 579670"/>
              <a:gd name="connsiteY8" fmla="*/ 365014 h 487365"/>
              <a:gd name="connsiteX9" fmla="*/ 245217 w 579670"/>
              <a:gd name="connsiteY9" fmla="*/ 452221 h 487365"/>
              <a:gd name="connsiteX10" fmla="*/ 156127 w 579670"/>
              <a:gd name="connsiteY10" fmla="*/ 487220 h 487365"/>
              <a:gd name="connsiteX11" fmla="*/ 45421 w 579670"/>
              <a:gd name="connsiteY11" fmla="*/ 435888 h 487365"/>
              <a:gd name="connsiteX12" fmla="*/ 0 w 579670"/>
              <a:gd name="connsiteY12" fmla="*/ 304203 h 487365"/>
              <a:gd name="connsiteX13" fmla="*/ 59004 w 579670"/>
              <a:gd name="connsiteY13" fmla="*/ 140143 h 487365"/>
              <a:gd name="connsiteX14" fmla="*/ 234409 w 579670"/>
              <a:gd name="connsiteY14" fmla="*/ 0 h 487365"/>
              <a:gd name="connsiteX15" fmla="*/ 533811 w 579670"/>
              <a:gd name="connsiteY15" fmla="*/ 729 h 487365"/>
              <a:gd name="connsiteX16" fmla="*/ 557909 w 579670"/>
              <a:gd name="connsiteY16" fmla="*/ 44770 h 487365"/>
              <a:gd name="connsiteX17" fmla="*/ 435958 w 579670"/>
              <a:gd name="connsiteY17" fmla="*/ 140727 h 487365"/>
              <a:gd name="connsiteX18" fmla="*/ 397255 w 579670"/>
              <a:gd name="connsiteY18" fmla="*/ 223850 h 487365"/>
              <a:gd name="connsiteX19" fmla="*/ 419308 w 579670"/>
              <a:gd name="connsiteY19" fmla="*/ 246600 h 487365"/>
              <a:gd name="connsiteX20" fmla="*/ 437710 w 579670"/>
              <a:gd name="connsiteY20" fmla="*/ 245141 h 487365"/>
              <a:gd name="connsiteX21" fmla="*/ 459034 w 579670"/>
              <a:gd name="connsiteY21" fmla="*/ 243683 h 487365"/>
              <a:gd name="connsiteX22" fmla="*/ 544911 w 579670"/>
              <a:gd name="connsiteY22" fmla="*/ 278682 h 487365"/>
              <a:gd name="connsiteX23" fmla="*/ 579670 w 579670"/>
              <a:gd name="connsiteY23" fmla="*/ 365160 h 487365"/>
              <a:gd name="connsiteX24" fmla="*/ 544911 w 579670"/>
              <a:gd name="connsiteY24" fmla="*/ 452658 h 487365"/>
              <a:gd name="connsiteX25" fmla="*/ 456113 w 579670"/>
              <a:gd name="connsiteY25" fmla="*/ 487366 h 487365"/>
              <a:gd name="connsiteX26" fmla="*/ 344677 w 579670"/>
              <a:gd name="connsiteY26" fmla="*/ 436034 h 487365"/>
              <a:gd name="connsiteX27" fmla="*/ 299255 w 579670"/>
              <a:gd name="connsiteY27" fmla="*/ 304349 h 487365"/>
              <a:gd name="connsiteX28" fmla="*/ 358259 w 579670"/>
              <a:gd name="connsiteY28" fmla="*/ 140581 h 487365"/>
              <a:gd name="connsiteX29" fmla="*/ 533811 w 579670"/>
              <a:gd name="connsiteY29" fmla="*/ 729 h 4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9670" h="487365">
                <a:moveTo>
                  <a:pt x="234409" y="0"/>
                </a:moveTo>
                <a:lnTo>
                  <a:pt x="258508" y="44770"/>
                </a:lnTo>
                <a:cubicBezTo>
                  <a:pt x="203739" y="75103"/>
                  <a:pt x="163283" y="106894"/>
                  <a:pt x="137140" y="140289"/>
                </a:cubicBezTo>
                <a:cubicBezTo>
                  <a:pt x="110998" y="173684"/>
                  <a:pt x="97853" y="201538"/>
                  <a:pt x="97853" y="223704"/>
                </a:cubicBezTo>
                <a:cubicBezTo>
                  <a:pt x="97853" y="238871"/>
                  <a:pt x="105156" y="246454"/>
                  <a:pt x="119761" y="246454"/>
                </a:cubicBezTo>
                <a:lnTo>
                  <a:pt x="138163" y="244995"/>
                </a:lnTo>
                <a:lnTo>
                  <a:pt x="160070" y="243537"/>
                </a:lnTo>
                <a:cubicBezTo>
                  <a:pt x="194100" y="243537"/>
                  <a:pt x="222579" y="255204"/>
                  <a:pt x="245655" y="278537"/>
                </a:cubicBezTo>
                <a:cubicBezTo>
                  <a:pt x="268731" y="301869"/>
                  <a:pt x="280415" y="330744"/>
                  <a:pt x="280415" y="365014"/>
                </a:cubicBezTo>
                <a:cubicBezTo>
                  <a:pt x="280415" y="399722"/>
                  <a:pt x="268731" y="428888"/>
                  <a:pt x="245217" y="452221"/>
                </a:cubicBezTo>
                <a:cubicBezTo>
                  <a:pt x="221849" y="475554"/>
                  <a:pt x="192055" y="487220"/>
                  <a:pt x="156127" y="487220"/>
                </a:cubicBezTo>
                <a:cubicBezTo>
                  <a:pt x="112604" y="487220"/>
                  <a:pt x="75654" y="470158"/>
                  <a:pt x="45421" y="435888"/>
                </a:cubicBezTo>
                <a:cubicBezTo>
                  <a:pt x="15043" y="401763"/>
                  <a:pt x="0" y="357868"/>
                  <a:pt x="0" y="304203"/>
                </a:cubicBezTo>
                <a:cubicBezTo>
                  <a:pt x="0" y="249079"/>
                  <a:pt x="19717" y="194392"/>
                  <a:pt x="59004" y="140143"/>
                </a:cubicBezTo>
                <a:cubicBezTo>
                  <a:pt x="98291" y="85603"/>
                  <a:pt x="156857" y="38937"/>
                  <a:pt x="234409" y="0"/>
                </a:cubicBezTo>
                <a:close/>
                <a:moveTo>
                  <a:pt x="533811" y="729"/>
                </a:moveTo>
                <a:lnTo>
                  <a:pt x="557909" y="44770"/>
                </a:lnTo>
                <a:cubicBezTo>
                  <a:pt x="502410" y="75540"/>
                  <a:pt x="461808" y="107477"/>
                  <a:pt x="435958" y="140727"/>
                </a:cubicBezTo>
                <a:cubicBezTo>
                  <a:pt x="410107" y="173830"/>
                  <a:pt x="397255" y="201538"/>
                  <a:pt x="397255" y="223850"/>
                </a:cubicBezTo>
                <a:cubicBezTo>
                  <a:pt x="397255" y="239016"/>
                  <a:pt x="404557" y="246600"/>
                  <a:pt x="419308" y="246600"/>
                </a:cubicBezTo>
                <a:lnTo>
                  <a:pt x="437710" y="245141"/>
                </a:lnTo>
                <a:lnTo>
                  <a:pt x="459034" y="243683"/>
                </a:lnTo>
                <a:cubicBezTo>
                  <a:pt x="493063" y="243683"/>
                  <a:pt x="521835" y="255349"/>
                  <a:pt x="544911" y="278682"/>
                </a:cubicBezTo>
                <a:cubicBezTo>
                  <a:pt x="567986" y="302015"/>
                  <a:pt x="579670" y="330890"/>
                  <a:pt x="579670" y="365160"/>
                </a:cubicBezTo>
                <a:cubicBezTo>
                  <a:pt x="579670" y="400451"/>
                  <a:pt x="567986" y="429617"/>
                  <a:pt x="544911" y="452658"/>
                </a:cubicBezTo>
                <a:cubicBezTo>
                  <a:pt x="521689" y="475700"/>
                  <a:pt x="492187" y="487366"/>
                  <a:pt x="456113" y="487366"/>
                </a:cubicBezTo>
                <a:cubicBezTo>
                  <a:pt x="412152" y="487366"/>
                  <a:pt x="374909" y="470304"/>
                  <a:pt x="344677" y="436034"/>
                </a:cubicBezTo>
                <a:cubicBezTo>
                  <a:pt x="314299" y="401909"/>
                  <a:pt x="299255" y="358014"/>
                  <a:pt x="299255" y="304349"/>
                </a:cubicBezTo>
                <a:cubicBezTo>
                  <a:pt x="299255" y="249808"/>
                  <a:pt x="318972" y="195121"/>
                  <a:pt x="358259" y="140581"/>
                </a:cubicBezTo>
                <a:cubicBezTo>
                  <a:pt x="397547" y="86040"/>
                  <a:pt x="456113" y="39083"/>
                  <a:pt x="533811" y="729"/>
                </a:cubicBezTo>
                <a:close/>
              </a:path>
            </a:pathLst>
          </a:custGeom>
          <a:solidFill>
            <a:srgbClr val="000000"/>
          </a:solidFill>
          <a:ln w="14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EC4C27EC-BA52-194A-BA30-81D57B30B7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97906" y="1210997"/>
            <a:ext cx="3874546" cy="387454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pt-BR"/>
          </a:p>
        </p:txBody>
      </p:sp>
      <p:sp>
        <p:nvSpPr>
          <p:cNvPr id="17" name="Pizza 16">
            <a:extLst>
              <a:ext uri="{FF2B5EF4-FFF2-40B4-BE49-F238E27FC236}">
                <a16:creationId xmlns:a16="http://schemas.microsoft.com/office/drawing/2014/main" id="{B8007E70-7DF6-A449-84F7-283A898DB4D1}"/>
              </a:ext>
            </a:extLst>
          </p:cNvPr>
          <p:cNvSpPr/>
          <p:nvPr userDrawn="1"/>
        </p:nvSpPr>
        <p:spPr>
          <a:xfrm rot="170169">
            <a:off x="7895015" y="871843"/>
            <a:ext cx="4258084" cy="4597189"/>
          </a:xfrm>
          <a:custGeom>
            <a:avLst/>
            <a:gdLst>
              <a:gd name="connsiteX0" fmla="*/ 467776 w 4596862"/>
              <a:gd name="connsiteY0" fmla="*/ 908652 h 4596862"/>
              <a:gd name="connsiteX1" fmla="*/ 3085570 w 4596862"/>
              <a:gd name="connsiteY1" fmla="*/ 138987 h 4596862"/>
              <a:gd name="connsiteX2" fmla="*/ 4594020 w 4596862"/>
              <a:gd name="connsiteY2" fmla="*/ 2412708 h 4596862"/>
              <a:gd name="connsiteX3" fmla="*/ 2867211 w 4596862"/>
              <a:gd name="connsiteY3" fmla="*/ 4525374 h 4596862"/>
              <a:gd name="connsiteX4" fmla="*/ 338800 w 4596862"/>
              <a:gd name="connsiteY4" fmla="*/ 3499526 h 4596862"/>
              <a:gd name="connsiteX5" fmla="*/ 2298431 w 4596862"/>
              <a:gd name="connsiteY5" fmla="*/ 2298431 h 4596862"/>
              <a:gd name="connsiteX6" fmla="*/ 467776 w 4596862"/>
              <a:gd name="connsiteY6" fmla="*/ 908652 h 4596862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6" fmla="*/ 2051071 w 4258084"/>
              <a:gd name="connsiteY6" fmla="*/ 2390025 h 4597189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6" fmla="*/ 2051071 w 4258084"/>
              <a:gd name="connsiteY6" fmla="*/ 2605178 h 4597189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0" fmla="*/ 128976 w 4258084"/>
              <a:gd name="connsiteY0" fmla="*/ 908806 h 4597189"/>
              <a:gd name="connsiteX1" fmla="*/ 2746770 w 4258084"/>
              <a:gd name="connsiteY1" fmla="*/ 139141 h 4597189"/>
              <a:gd name="connsiteX2" fmla="*/ 4255220 w 4258084"/>
              <a:gd name="connsiteY2" fmla="*/ 2412862 h 4597189"/>
              <a:gd name="connsiteX3" fmla="*/ 2528411 w 4258084"/>
              <a:gd name="connsiteY3" fmla="*/ 4525528 h 4597189"/>
              <a:gd name="connsiteX4" fmla="*/ 0 w 4258084"/>
              <a:gd name="connsiteY4" fmla="*/ 3499680 h 4597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084" h="4597189">
                <a:moveTo>
                  <a:pt x="128976" y="908806"/>
                </a:moveTo>
                <a:cubicBezTo>
                  <a:pt x="738427" y="106021"/>
                  <a:pt x="1799803" y="-206038"/>
                  <a:pt x="2746770" y="139141"/>
                </a:cubicBezTo>
                <a:cubicBezTo>
                  <a:pt x="3693737" y="484319"/>
                  <a:pt x="4305333" y="1406192"/>
                  <a:pt x="4255220" y="2412862"/>
                </a:cubicBezTo>
                <a:cubicBezTo>
                  <a:pt x="4205107" y="3419531"/>
                  <a:pt x="3504978" y="4276105"/>
                  <a:pt x="2528411" y="4525528"/>
                </a:cubicBezTo>
                <a:cubicBezTo>
                  <a:pt x="1551844" y="4774951"/>
                  <a:pt x="526708" y="4359024"/>
                  <a:pt x="0" y="349968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0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1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>
        <p:tmplLst>
          <p:tmpl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14" grpId="0" animBg="1"/>
      <p:bldP spid="16" grpId="0" animBg="1"/>
      <p:bldP spid="17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9A4B57-15DF-4B47-9E0C-DF99FF3F9EC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59578" y="781290"/>
            <a:ext cx="6804212" cy="513776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6000" i="1"/>
            </a:lvl1pPr>
            <a:lvl2pPr marL="230400" indent="-228600" algn="ctr">
              <a:spcBef>
                <a:spcPts val="1500"/>
              </a:spcBef>
              <a:buFont typeface="Fonte do Sistema Regular"/>
              <a:buChar char="–"/>
              <a:defRPr sz="4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Citação</a:t>
            </a:r>
          </a:p>
          <a:p>
            <a:pPr lvl="1"/>
            <a:r>
              <a:rPr lang="pt-BR" dirty="0"/>
              <a:t>fonte</a:t>
            </a:r>
          </a:p>
        </p:txBody>
      </p:sp>
      <p:sp>
        <p:nvSpPr>
          <p:cNvPr id="14" name="Gráfico 9">
            <a:extLst>
              <a:ext uri="{FF2B5EF4-FFF2-40B4-BE49-F238E27FC236}">
                <a16:creationId xmlns:a16="http://schemas.microsoft.com/office/drawing/2014/main" id="{256D141E-FB47-0E43-9BF8-93C282DE7144}"/>
              </a:ext>
            </a:extLst>
          </p:cNvPr>
          <p:cNvSpPr/>
          <p:nvPr/>
        </p:nvSpPr>
        <p:spPr>
          <a:xfrm>
            <a:off x="1980668" y="302768"/>
            <a:ext cx="7652063" cy="6433566"/>
          </a:xfrm>
          <a:custGeom>
            <a:avLst/>
            <a:gdLst>
              <a:gd name="connsiteX0" fmla="*/ 234409 w 579670"/>
              <a:gd name="connsiteY0" fmla="*/ 0 h 487365"/>
              <a:gd name="connsiteX1" fmla="*/ 258508 w 579670"/>
              <a:gd name="connsiteY1" fmla="*/ 44770 h 487365"/>
              <a:gd name="connsiteX2" fmla="*/ 137140 w 579670"/>
              <a:gd name="connsiteY2" fmla="*/ 140289 h 487365"/>
              <a:gd name="connsiteX3" fmla="*/ 97853 w 579670"/>
              <a:gd name="connsiteY3" fmla="*/ 223704 h 487365"/>
              <a:gd name="connsiteX4" fmla="*/ 119761 w 579670"/>
              <a:gd name="connsiteY4" fmla="*/ 246454 h 487365"/>
              <a:gd name="connsiteX5" fmla="*/ 138163 w 579670"/>
              <a:gd name="connsiteY5" fmla="*/ 244995 h 487365"/>
              <a:gd name="connsiteX6" fmla="*/ 160070 w 579670"/>
              <a:gd name="connsiteY6" fmla="*/ 243537 h 487365"/>
              <a:gd name="connsiteX7" fmla="*/ 245655 w 579670"/>
              <a:gd name="connsiteY7" fmla="*/ 278537 h 487365"/>
              <a:gd name="connsiteX8" fmla="*/ 280415 w 579670"/>
              <a:gd name="connsiteY8" fmla="*/ 365014 h 487365"/>
              <a:gd name="connsiteX9" fmla="*/ 245217 w 579670"/>
              <a:gd name="connsiteY9" fmla="*/ 452221 h 487365"/>
              <a:gd name="connsiteX10" fmla="*/ 156127 w 579670"/>
              <a:gd name="connsiteY10" fmla="*/ 487220 h 487365"/>
              <a:gd name="connsiteX11" fmla="*/ 45421 w 579670"/>
              <a:gd name="connsiteY11" fmla="*/ 435888 h 487365"/>
              <a:gd name="connsiteX12" fmla="*/ 0 w 579670"/>
              <a:gd name="connsiteY12" fmla="*/ 304203 h 487365"/>
              <a:gd name="connsiteX13" fmla="*/ 59004 w 579670"/>
              <a:gd name="connsiteY13" fmla="*/ 140143 h 487365"/>
              <a:gd name="connsiteX14" fmla="*/ 234409 w 579670"/>
              <a:gd name="connsiteY14" fmla="*/ 0 h 487365"/>
              <a:gd name="connsiteX15" fmla="*/ 533811 w 579670"/>
              <a:gd name="connsiteY15" fmla="*/ 729 h 487365"/>
              <a:gd name="connsiteX16" fmla="*/ 557909 w 579670"/>
              <a:gd name="connsiteY16" fmla="*/ 44770 h 487365"/>
              <a:gd name="connsiteX17" fmla="*/ 435958 w 579670"/>
              <a:gd name="connsiteY17" fmla="*/ 140727 h 487365"/>
              <a:gd name="connsiteX18" fmla="*/ 397255 w 579670"/>
              <a:gd name="connsiteY18" fmla="*/ 223850 h 487365"/>
              <a:gd name="connsiteX19" fmla="*/ 419308 w 579670"/>
              <a:gd name="connsiteY19" fmla="*/ 246600 h 487365"/>
              <a:gd name="connsiteX20" fmla="*/ 437710 w 579670"/>
              <a:gd name="connsiteY20" fmla="*/ 245141 h 487365"/>
              <a:gd name="connsiteX21" fmla="*/ 459034 w 579670"/>
              <a:gd name="connsiteY21" fmla="*/ 243683 h 487365"/>
              <a:gd name="connsiteX22" fmla="*/ 544911 w 579670"/>
              <a:gd name="connsiteY22" fmla="*/ 278682 h 487365"/>
              <a:gd name="connsiteX23" fmla="*/ 579670 w 579670"/>
              <a:gd name="connsiteY23" fmla="*/ 365160 h 487365"/>
              <a:gd name="connsiteX24" fmla="*/ 544911 w 579670"/>
              <a:gd name="connsiteY24" fmla="*/ 452658 h 487365"/>
              <a:gd name="connsiteX25" fmla="*/ 456113 w 579670"/>
              <a:gd name="connsiteY25" fmla="*/ 487366 h 487365"/>
              <a:gd name="connsiteX26" fmla="*/ 344677 w 579670"/>
              <a:gd name="connsiteY26" fmla="*/ 436034 h 487365"/>
              <a:gd name="connsiteX27" fmla="*/ 299255 w 579670"/>
              <a:gd name="connsiteY27" fmla="*/ 304349 h 487365"/>
              <a:gd name="connsiteX28" fmla="*/ 358259 w 579670"/>
              <a:gd name="connsiteY28" fmla="*/ 140581 h 487365"/>
              <a:gd name="connsiteX29" fmla="*/ 533811 w 579670"/>
              <a:gd name="connsiteY29" fmla="*/ 729 h 4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9670" h="487365">
                <a:moveTo>
                  <a:pt x="234409" y="0"/>
                </a:moveTo>
                <a:lnTo>
                  <a:pt x="258508" y="44770"/>
                </a:lnTo>
                <a:cubicBezTo>
                  <a:pt x="203739" y="75103"/>
                  <a:pt x="163283" y="106894"/>
                  <a:pt x="137140" y="140289"/>
                </a:cubicBezTo>
                <a:cubicBezTo>
                  <a:pt x="110998" y="173684"/>
                  <a:pt x="97853" y="201538"/>
                  <a:pt x="97853" y="223704"/>
                </a:cubicBezTo>
                <a:cubicBezTo>
                  <a:pt x="97853" y="238871"/>
                  <a:pt x="105156" y="246454"/>
                  <a:pt x="119761" y="246454"/>
                </a:cubicBezTo>
                <a:lnTo>
                  <a:pt x="138163" y="244995"/>
                </a:lnTo>
                <a:lnTo>
                  <a:pt x="160070" y="243537"/>
                </a:lnTo>
                <a:cubicBezTo>
                  <a:pt x="194100" y="243537"/>
                  <a:pt x="222579" y="255204"/>
                  <a:pt x="245655" y="278537"/>
                </a:cubicBezTo>
                <a:cubicBezTo>
                  <a:pt x="268731" y="301869"/>
                  <a:pt x="280415" y="330744"/>
                  <a:pt x="280415" y="365014"/>
                </a:cubicBezTo>
                <a:cubicBezTo>
                  <a:pt x="280415" y="399722"/>
                  <a:pt x="268731" y="428888"/>
                  <a:pt x="245217" y="452221"/>
                </a:cubicBezTo>
                <a:cubicBezTo>
                  <a:pt x="221849" y="475554"/>
                  <a:pt x="192055" y="487220"/>
                  <a:pt x="156127" y="487220"/>
                </a:cubicBezTo>
                <a:cubicBezTo>
                  <a:pt x="112604" y="487220"/>
                  <a:pt x="75654" y="470158"/>
                  <a:pt x="45421" y="435888"/>
                </a:cubicBezTo>
                <a:cubicBezTo>
                  <a:pt x="15043" y="401763"/>
                  <a:pt x="0" y="357868"/>
                  <a:pt x="0" y="304203"/>
                </a:cubicBezTo>
                <a:cubicBezTo>
                  <a:pt x="0" y="249079"/>
                  <a:pt x="19717" y="194392"/>
                  <a:pt x="59004" y="140143"/>
                </a:cubicBezTo>
                <a:cubicBezTo>
                  <a:pt x="98291" y="85603"/>
                  <a:pt x="156857" y="38937"/>
                  <a:pt x="234409" y="0"/>
                </a:cubicBezTo>
                <a:close/>
                <a:moveTo>
                  <a:pt x="533811" y="729"/>
                </a:moveTo>
                <a:lnTo>
                  <a:pt x="557909" y="44770"/>
                </a:lnTo>
                <a:cubicBezTo>
                  <a:pt x="502410" y="75540"/>
                  <a:pt x="461808" y="107477"/>
                  <a:pt x="435958" y="140727"/>
                </a:cubicBezTo>
                <a:cubicBezTo>
                  <a:pt x="410107" y="173830"/>
                  <a:pt x="397255" y="201538"/>
                  <a:pt x="397255" y="223850"/>
                </a:cubicBezTo>
                <a:cubicBezTo>
                  <a:pt x="397255" y="239016"/>
                  <a:pt x="404557" y="246600"/>
                  <a:pt x="419308" y="246600"/>
                </a:cubicBezTo>
                <a:lnTo>
                  <a:pt x="437710" y="245141"/>
                </a:lnTo>
                <a:lnTo>
                  <a:pt x="459034" y="243683"/>
                </a:lnTo>
                <a:cubicBezTo>
                  <a:pt x="493063" y="243683"/>
                  <a:pt x="521835" y="255349"/>
                  <a:pt x="544911" y="278682"/>
                </a:cubicBezTo>
                <a:cubicBezTo>
                  <a:pt x="567986" y="302015"/>
                  <a:pt x="579670" y="330890"/>
                  <a:pt x="579670" y="365160"/>
                </a:cubicBezTo>
                <a:cubicBezTo>
                  <a:pt x="579670" y="400451"/>
                  <a:pt x="567986" y="429617"/>
                  <a:pt x="544911" y="452658"/>
                </a:cubicBezTo>
                <a:cubicBezTo>
                  <a:pt x="521689" y="475700"/>
                  <a:pt x="492187" y="487366"/>
                  <a:pt x="456113" y="487366"/>
                </a:cubicBezTo>
                <a:cubicBezTo>
                  <a:pt x="412152" y="487366"/>
                  <a:pt x="374909" y="470304"/>
                  <a:pt x="344677" y="436034"/>
                </a:cubicBezTo>
                <a:cubicBezTo>
                  <a:pt x="314299" y="401909"/>
                  <a:pt x="299255" y="358014"/>
                  <a:pt x="299255" y="304349"/>
                </a:cubicBezTo>
                <a:cubicBezTo>
                  <a:pt x="299255" y="249808"/>
                  <a:pt x="318972" y="195121"/>
                  <a:pt x="358259" y="140581"/>
                </a:cubicBezTo>
                <a:cubicBezTo>
                  <a:pt x="397547" y="86040"/>
                  <a:pt x="456113" y="39083"/>
                  <a:pt x="533811" y="729"/>
                </a:cubicBezTo>
                <a:close/>
              </a:path>
            </a:pathLst>
          </a:custGeom>
          <a:solidFill>
            <a:schemeClr val="bg1">
              <a:alpha val="13383"/>
            </a:schemeClr>
          </a:solidFill>
          <a:ln w="14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44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4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50000">
                          <p:val>
                            <p:strVal val="#ppt_x+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10"/>
                          </p:val>
                        </p:tav>
                        <p:tav tm="50000">
                          <p:val>
                            <p:strVal val="#ppt_h+.01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/10"/>
                          </p:val>
                        </p:tav>
                        <p:tav tm="50000">
                          <p:val>
                            <p:strVal val="#ppt_w+.01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Effect transition="in" filter="fade">
                      <p:cBhvr>
                        <p:cTn dur="500" tmFilter="0,0; .5, 1; 1, 1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4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50000">
                          <p:val>
                            <p:strVal val="#ppt_x+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10"/>
                          </p:val>
                        </p:tav>
                        <p:tav tm="50000">
                          <p:val>
                            <p:strVal val="#ppt_h+.01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/10"/>
                          </p:val>
                        </p:tav>
                        <p:tav tm="50000">
                          <p:val>
                            <p:strVal val="#ppt_w+.01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Effect transition="in" filter="fade">
                      <p:cBhvr>
                        <p:cTn dur="500" tmFilter="0,0; .5, 1; 1, 1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EF6615-BE7F-7746-9A36-BC17C16EEB3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00100" y="6031571"/>
            <a:ext cx="5600700" cy="464479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1750">
            <a:noFill/>
          </a:ln>
        </p:spPr>
        <p:txBody>
          <a:bodyPr rIns="36000" anchor="t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autor</a:t>
            </a:r>
          </a:p>
        </p:txBody>
      </p:sp>
      <p:sp>
        <p:nvSpPr>
          <p:cNvPr id="14" name="Gráfico 9">
            <a:extLst>
              <a:ext uri="{FF2B5EF4-FFF2-40B4-BE49-F238E27FC236}">
                <a16:creationId xmlns:a16="http://schemas.microsoft.com/office/drawing/2014/main" id="{256D141E-FB47-0E43-9BF8-93C282DE7144}"/>
              </a:ext>
            </a:extLst>
          </p:cNvPr>
          <p:cNvSpPr/>
          <p:nvPr/>
        </p:nvSpPr>
        <p:spPr>
          <a:xfrm>
            <a:off x="0" y="6301143"/>
            <a:ext cx="552450" cy="464479"/>
          </a:xfrm>
          <a:custGeom>
            <a:avLst/>
            <a:gdLst>
              <a:gd name="connsiteX0" fmla="*/ 234409 w 579670"/>
              <a:gd name="connsiteY0" fmla="*/ 0 h 487365"/>
              <a:gd name="connsiteX1" fmla="*/ 258508 w 579670"/>
              <a:gd name="connsiteY1" fmla="*/ 44770 h 487365"/>
              <a:gd name="connsiteX2" fmla="*/ 137140 w 579670"/>
              <a:gd name="connsiteY2" fmla="*/ 140289 h 487365"/>
              <a:gd name="connsiteX3" fmla="*/ 97853 w 579670"/>
              <a:gd name="connsiteY3" fmla="*/ 223704 h 487365"/>
              <a:gd name="connsiteX4" fmla="*/ 119761 w 579670"/>
              <a:gd name="connsiteY4" fmla="*/ 246454 h 487365"/>
              <a:gd name="connsiteX5" fmla="*/ 138163 w 579670"/>
              <a:gd name="connsiteY5" fmla="*/ 244995 h 487365"/>
              <a:gd name="connsiteX6" fmla="*/ 160070 w 579670"/>
              <a:gd name="connsiteY6" fmla="*/ 243537 h 487365"/>
              <a:gd name="connsiteX7" fmla="*/ 245655 w 579670"/>
              <a:gd name="connsiteY7" fmla="*/ 278537 h 487365"/>
              <a:gd name="connsiteX8" fmla="*/ 280415 w 579670"/>
              <a:gd name="connsiteY8" fmla="*/ 365014 h 487365"/>
              <a:gd name="connsiteX9" fmla="*/ 245217 w 579670"/>
              <a:gd name="connsiteY9" fmla="*/ 452221 h 487365"/>
              <a:gd name="connsiteX10" fmla="*/ 156127 w 579670"/>
              <a:gd name="connsiteY10" fmla="*/ 487220 h 487365"/>
              <a:gd name="connsiteX11" fmla="*/ 45421 w 579670"/>
              <a:gd name="connsiteY11" fmla="*/ 435888 h 487365"/>
              <a:gd name="connsiteX12" fmla="*/ 0 w 579670"/>
              <a:gd name="connsiteY12" fmla="*/ 304203 h 487365"/>
              <a:gd name="connsiteX13" fmla="*/ 59004 w 579670"/>
              <a:gd name="connsiteY13" fmla="*/ 140143 h 487365"/>
              <a:gd name="connsiteX14" fmla="*/ 234409 w 579670"/>
              <a:gd name="connsiteY14" fmla="*/ 0 h 487365"/>
              <a:gd name="connsiteX15" fmla="*/ 533811 w 579670"/>
              <a:gd name="connsiteY15" fmla="*/ 729 h 487365"/>
              <a:gd name="connsiteX16" fmla="*/ 557909 w 579670"/>
              <a:gd name="connsiteY16" fmla="*/ 44770 h 487365"/>
              <a:gd name="connsiteX17" fmla="*/ 435958 w 579670"/>
              <a:gd name="connsiteY17" fmla="*/ 140727 h 487365"/>
              <a:gd name="connsiteX18" fmla="*/ 397255 w 579670"/>
              <a:gd name="connsiteY18" fmla="*/ 223850 h 487365"/>
              <a:gd name="connsiteX19" fmla="*/ 419308 w 579670"/>
              <a:gd name="connsiteY19" fmla="*/ 246600 h 487365"/>
              <a:gd name="connsiteX20" fmla="*/ 437710 w 579670"/>
              <a:gd name="connsiteY20" fmla="*/ 245141 h 487365"/>
              <a:gd name="connsiteX21" fmla="*/ 459034 w 579670"/>
              <a:gd name="connsiteY21" fmla="*/ 243683 h 487365"/>
              <a:gd name="connsiteX22" fmla="*/ 544911 w 579670"/>
              <a:gd name="connsiteY22" fmla="*/ 278682 h 487365"/>
              <a:gd name="connsiteX23" fmla="*/ 579670 w 579670"/>
              <a:gd name="connsiteY23" fmla="*/ 365160 h 487365"/>
              <a:gd name="connsiteX24" fmla="*/ 544911 w 579670"/>
              <a:gd name="connsiteY24" fmla="*/ 452658 h 487365"/>
              <a:gd name="connsiteX25" fmla="*/ 456113 w 579670"/>
              <a:gd name="connsiteY25" fmla="*/ 487366 h 487365"/>
              <a:gd name="connsiteX26" fmla="*/ 344677 w 579670"/>
              <a:gd name="connsiteY26" fmla="*/ 436034 h 487365"/>
              <a:gd name="connsiteX27" fmla="*/ 299255 w 579670"/>
              <a:gd name="connsiteY27" fmla="*/ 304349 h 487365"/>
              <a:gd name="connsiteX28" fmla="*/ 358259 w 579670"/>
              <a:gd name="connsiteY28" fmla="*/ 140581 h 487365"/>
              <a:gd name="connsiteX29" fmla="*/ 533811 w 579670"/>
              <a:gd name="connsiteY29" fmla="*/ 729 h 4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9670" h="487365">
                <a:moveTo>
                  <a:pt x="234409" y="0"/>
                </a:moveTo>
                <a:lnTo>
                  <a:pt x="258508" y="44770"/>
                </a:lnTo>
                <a:cubicBezTo>
                  <a:pt x="203739" y="75103"/>
                  <a:pt x="163283" y="106894"/>
                  <a:pt x="137140" y="140289"/>
                </a:cubicBezTo>
                <a:cubicBezTo>
                  <a:pt x="110998" y="173684"/>
                  <a:pt x="97853" y="201538"/>
                  <a:pt x="97853" y="223704"/>
                </a:cubicBezTo>
                <a:cubicBezTo>
                  <a:pt x="97853" y="238871"/>
                  <a:pt x="105156" y="246454"/>
                  <a:pt x="119761" y="246454"/>
                </a:cubicBezTo>
                <a:lnTo>
                  <a:pt x="138163" y="244995"/>
                </a:lnTo>
                <a:lnTo>
                  <a:pt x="160070" y="243537"/>
                </a:lnTo>
                <a:cubicBezTo>
                  <a:pt x="194100" y="243537"/>
                  <a:pt x="222579" y="255204"/>
                  <a:pt x="245655" y="278537"/>
                </a:cubicBezTo>
                <a:cubicBezTo>
                  <a:pt x="268731" y="301869"/>
                  <a:pt x="280415" y="330744"/>
                  <a:pt x="280415" y="365014"/>
                </a:cubicBezTo>
                <a:cubicBezTo>
                  <a:pt x="280415" y="399722"/>
                  <a:pt x="268731" y="428888"/>
                  <a:pt x="245217" y="452221"/>
                </a:cubicBezTo>
                <a:cubicBezTo>
                  <a:pt x="221849" y="475554"/>
                  <a:pt x="192055" y="487220"/>
                  <a:pt x="156127" y="487220"/>
                </a:cubicBezTo>
                <a:cubicBezTo>
                  <a:pt x="112604" y="487220"/>
                  <a:pt x="75654" y="470158"/>
                  <a:pt x="45421" y="435888"/>
                </a:cubicBezTo>
                <a:cubicBezTo>
                  <a:pt x="15043" y="401763"/>
                  <a:pt x="0" y="357868"/>
                  <a:pt x="0" y="304203"/>
                </a:cubicBezTo>
                <a:cubicBezTo>
                  <a:pt x="0" y="249079"/>
                  <a:pt x="19717" y="194392"/>
                  <a:pt x="59004" y="140143"/>
                </a:cubicBezTo>
                <a:cubicBezTo>
                  <a:pt x="98291" y="85603"/>
                  <a:pt x="156857" y="38937"/>
                  <a:pt x="234409" y="0"/>
                </a:cubicBezTo>
                <a:close/>
                <a:moveTo>
                  <a:pt x="533811" y="729"/>
                </a:moveTo>
                <a:lnTo>
                  <a:pt x="557909" y="44770"/>
                </a:lnTo>
                <a:cubicBezTo>
                  <a:pt x="502410" y="75540"/>
                  <a:pt x="461808" y="107477"/>
                  <a:pt x="435958" y="140727"/>
                </a:cubicBezTo>
                <a:cubicBezTo>
                  <a:pt x="410107" y="173830"/>
                  <a:pt x="397255" y="201538"/>
                  <a:pt x="397255" y="223850"/>
                </a:cubicBezTo>
                <a:cubicBezTo>
                  <a:pt x="397255" y="239016"/>
                  <a:pt x="404557" y="246600"/>
                  <a:pt x="419308" y="246600"/>
                </a:cubicBezTo>
                <a:lnTo>
                  <a:pt x="437710" y="245141"/>
                </a:lnTo>
                <a:lnTo>
                  <a:pt x="459034" y="243683"/>
                </a:lnTo>
                <a:cubicBezTo>
                  <a:pt x="493063" y="243683"/>
                  <a:pt x="521835" y="255349"/>
                  <a:pt x="544911" y="278682"/>
                </a:cubicBezTo>
                <a:cubicBezTo>
                  <a:pt x="567986" y="302015"/>
                  <a:pt x="579670" y="330890"/>
                  <a:pt x="579670" y="365160"/>
                </a:cubicBezTo>
                <a:cubicBezTo>
                  <a:pt x="579670" y="400451"/>
                  <a:pt x="567986" y="429617"/>
                  <a:pt x="544911" y="452658"/>
                </a:cubicBezTo>
                <a:cubicBezTo>
                  <a:pt x="521689" y="475700"/>
                  <a:pt x="492187" y="487366"/>
                  <a:pt x="456113" y="487366"/>
                </a:cubicBezTo>
                <a:cubicBezTo>
                  <a:pt x="412152" y="487366"/>
                  <a:pt x="374909" y="470304"/>
                  <a:pt x="344677" y="436034"/>
                </a:cubicBezTo>
                <a:cubicBezTo>
                  <a:pt x="314299" y="401909"/>
                  <a:pt x="299255" y="358014"/>
                  <a:pt x="299255" y="304349"/>
                </a:cubicBezTo>
                <a:cubicBezTo>
                  <a:pt x="299255" y="249808"/>
                  <a:pt x="318972" y="195121"/>
                  <a:pt x="358259" y="140581"/>
                </a:cubicBezTo>
                <a:cubicBezTo>
                  <a:pt x="397547" y="86040"/>
                  <a:pt x="456113" y="39083"/>
                  <a:pt x="533811" y="729"/>
                </a:cubicBezTo>
                <a:close/>
              </a:path>
            </a:pathLst>
          </a:custGeom>
          <a:solidFill>
            <a:srgbClr val="000000"/>
          </a:solidFill>
          <a:ln w="14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FF06D54-50E0-414E-BFFC-40B6AA1D42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1283716"/>
            <a:ext cx="5600700" cy="4591050"/>
          </a:xfrm>
          <a:solidFill>
            <a:schemeClr val="bg1">
              <a:alpha val="54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600" i="1"/>
            </a:lvl1pPr>
          </a:lstStyle>
          <a:p>
            <a:pPr lvl="0"/>
            <a:r>
              <a:rPr lang="pt-BR" dirty="0"/>
              <a:t>Citação</a:t>
            </a:r>
          </a:p>
        </p:txBody>
      </p:sp>
    </p:spTree>
    <p:extLst>
      <p:ext uri="{BB962C8B-B14F-4D97-AF65-F5344CB8AC3E}">
        <p14:creationId xmlns:p14="http://schemas.microsoft.com/office/powerpoint/2010/main" val="417204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7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  <p:bldP spid="7" grpId="0" animBg="1">
        <p:tmplLst>
          <p:tmpl>
            <p:tnLst>
              <p:par>
                <p:cTn presetID="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4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FF06D54-50E0-414E-BFFC-40B6AA1D42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6534150" cy="6858000"/>
          </a:xfrm>
          <a:prstGeom prst="snip2DiagRect">
            <a:avLst/>
          </a:prstGeom>
          <a:solidFill>
            <a:schemeClr val="tx1">
              <a:alpha val="63000"/>
            </a:schemeClr>
          </a:solidFill>
        </p:spPr>
        <p:txBody>
          <a:bodyPr lIns="144000" tIns="144000" rIns="144000" bIns="144000" anchor="ctr">
            <a:normAutofit/>
          </a:bodyPr>
          <a:lstStyle>
            <a:lvl1pPr marL="0" indent="0" algn="l">
              <a:buNone/>
              <a:defRPr sz="3600" i="1">
                <a:solidFill>
                  <a:schemeClr val="bg1"/>
                </a:solidFill>
              </a:defRPr>
            </a:lvl1pPr>
            <a:lvl2pPr marL="230400" indent="-228600">
              <a:spcBef>
                <a:spcPts val="1500"/>
              </a:spcBef>
              <a:buFont typeface="Fonte do Sistema Regular"/>
              <a:buChar char="–"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pt-BR" dirty="0"/>
              <a:t>Citação</a:t>
            </a:r>
          </a:p>
          <a:p>
            <a:pPr lvl="1"/>
            <a:r>
              <a:rPr lang="pt-BR" dirty="0"/>
              <a:t>FONTE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E2D29BD2-F74A-744B-8155-647F7D4DBE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6500" y="6226026"/>
            <a:ext cx="748146" cy="63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0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1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88AEF6B7-BF7F-BD47-8D50-27835CCB4E9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927874" y="1122362"/>
            <a:ext cx="4940478" cy="4788894"/>
          </a:xfrm>
          <a:prstGeom prst="ellipse">
            <a:avLst/>
          </a:prstGeom>
          <a:solidFill>
            <a:schemeClr val="tx1">
              <a:alpha val="83000"/>
            </a:schemeClr>
          </a:solidFill>
        </p:spPr>
        <p:txBody>
          <a:bodyPr wrap="square" lIns="720000" tIns="108000" rIns="720000" bIns="108000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09659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8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94B2BD6-9220-9941-B3B0-6D6016DED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0E8A2BB-36D9-C64B-B720-3E3260DD3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1F088F-01BF-9D4B-8D39-AA71B799B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D5283-6519-3542-93A1-E8A4CDADEFB1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60CC49C-3C44-3F4B-A718-DF07F2685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90CCA85-3AEC-C344-8B68-4C66C26EEE24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5142" y="6157942"/>
            <a:ext cx="1282262" cy="70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5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72" r:id="rId4"/>
    <p:sldLayoutId id="2147483656" r:id="rId5"/>
    <p:sldLayoutId id="2147483666" r:id="rId6"/>
    <p:sldLayoutId id="2147483667" r:id="rId7"/>
    <p:sldLayoutId id="2147483668" r:id="rId8"/>
    <p:sldLayoutId id="2147483661" r:id="rId9"/>
    <p:sldLayoutId id="2147483669" r:id="rId10"/>
    <p:sldLayoutId id="2147483664" r:id="rId11"/>
    <p:sldLayoutId id="2147483670" r:id="rId12"/>
    <p:sldLayoutId id="2147483673" r:id="rId13"/>
    <p:sldLayoutId id="2147483675" r:id="rId14"/>
    <p:sldLayoutId id="2147483676" r:id="rId15"/>
    <p:sldLayoutId id="2147483674" r:id="rId16"/>
    <p:sldLayoutId id="2147483665" r:id="rId17"/>
    <p:sldLayoutId id="2147483662" r:id="rId18"/>
    <p:sldLayoutId id="2147483663" r:id="rId19"/>
    <p:sldLayoutId id="2147483651" r:id="rId20"/>
    <p:sldLayoutId id="2147483652" r:id="rId21"/>
    <p:sldLayoutId id="2147483653" r:id="rId22"/>
    <p:sldLayoutId id="2147483654" r:id="rId23"/>
    <p:sldLayoutId id="2147483655" r:id="rId24"/>
    <p:sldLayoutId id="2147483657" r:id="rId25"/>
    <p:sldLayoutId id="214748367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76006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BA8A651-4DEB-AF4D-90CA-6E13C3B5A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Nenhum dos dois duvidava da existência de Deus.  Caim tomou a iniciativa de adorar o criador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313944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6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5EB60D4-9735-104E-9583-4115B9ACA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PT" dirty="0"/>
              <a:t>o Senhor olhou com prazer para Abel e sua oferenda; mas ele não olhou com prazer para Caim ou sua oferenda" (4:4-5).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4721392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BC2DE2B-515A-5942-B03C-F29CF0AF230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Isso não foi favoritismo ou discriminação por parte de Deus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996654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63DA639-0858-9047-8AFA-7BCF02DD8A1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O motivo de Caim para trazer uma oferenda a Jeová não era exaltar Deus e reconhecer Sua soberania, mas sim para Deus exaltá-lo.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3636202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DF99E10-43D7-604D-A9BD-301F31D1D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Caim queria ser exaltado, mas não fazendo o bem.</a:t>
            </a:r>
            <a:r>
              <a:rPr lang="pt-BR" dirty="0"/>
              <a:t> </a:t>
            </a:r>
            <a:r>
              <a:rPr lang="pt-PT" dirty="0"/>
              <a:t>O querubim rebelde estava trabalhando na mente de Caim e Caim estava reproduzindo seu caráter egoísta e motivos.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7641921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FE276E3-D258-BC40-8573-439CC5FE412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Caim teve o privilégio de ter o próprio Deus falando com ele, algo que não é dito de Abel ou Sete.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711958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2F9B2F4-71C2-1045-AC8B-738ED49E9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Caim conscientemente tomou sua decisão  e enganosamente levou seu irmão para o campo e o assassinou.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9053460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3573056-A262-0E4A-BDFF-87DBDC23B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PT" dirty="0"/>
              <a:t>Deus fez um julgamento investigativo para Caim e então um julgamento executivo misericordioso.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7289514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708A5A6-D802-4944-A62E-BF941DC010F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Caim não ensinou seus filhos o caminho de Deus, seus descendentes eram cada vez mais perversos.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768495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2B24CB7-6047-B34D-A860-69F95F2DD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A religiosidade de Abel não estava centrada no homem, mas em Deus, seu último ato e sua oferenda só buscava agradar a Deus.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9344818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591E2-BA5E-D642-B84F-178BC954E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551" y="2376131"/>
            <a:ext cx="6997224" cy="2801175"/>
          </a:xfrm>
          <a:effectLst>
            <a:outerShdw blurRad="50800" dist="38100" dir="2700000" algn="tl" rotWithShape="0">
              <a:prstClr val="black">
                <a:alpha val="81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pt-PT" dirty="0"/>
              <a:t>a conversão e o novo nome em gênesis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482D9A3-8F0A-0748-982E-CDA3C27A102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95353073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1DCD73B-3F2C-924A-AC64-4E7D4B80D52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Deus olha primeiro para o coração e as intenções do adorador.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665884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0B4FA14-252E-6647-AE4E-6D8CA089C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Testemunhamos nesta história as origens de duas religiões, uma falsa, centrada no externo e buscando a exaltação do adorador; e outra verdadeira, centrada no interno e busca a exaltação do criador.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6711314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AD62F42-E02C-484A-9FE3-EEACBF4B2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>
                <a:solidFill>
                  <a:schemeClr val="bg1"/>
                </a:solidFill>
              </a:rPr>
              <a:t>Que elementos das histórias do Gênesis evidenciam a fidelidade a Deus por parte dos patriarcas? 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1335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030C62-5FED-CA4A-B704-795C18E72B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" y="0"/>
            <a:ext cx="7784757" cy="6858000"/>
          </a:xfrm>
        </p:spPr>
        <p:txBody>
          <a:bodyPr>
            <a:normAutofit fontScale="85000" lnSpcReduction="10000"/>
          </a:bodyPr>
          <a:lstStyle/>
          <a:p>
            <a:r>
              <a:rPr lang="pt-BR" dirty="0"/>
              <a:t>Sete vezes se tomará vingança de Caim, de </a:t>
            </a:r>
            <a:r>
              <a:rPr lang="pt-BR" dirty="0" err="1"/>
              <a:t>Lameque</a:t>
            </a:r>
            <a:r>
              <a:rPr lang="pt-BR" dirty="0"/>
              <a:t>, porém, setenta vezes sete.</a:t>
            </a:r>
            <a:br>
              <a:rPr lang="pt-BR" dirty="0"/>
            </a:br>
            <a:r>
              <a:rPr lang="pt-BR" dirty="0"/>
              <a:t>Tornou Adão a coabitar com sua mulher; e ela deu à luz um filho, a quem pôs o nome de Sete; porque, disse ela, Deus me concedeu outro descendente em lugar de Abel, que Caim matou. A Sete nasceu-lhe também um filho, ao qual pôs o nome de </a:t>
            </a:r>
            <a:r>
              <a:rPr lang="pt-BR" dirty="0" err="1"/>
              <a:t>Enos</a:t>
            </a:r>
            <a:r>
              <a:rPr lang="pt-BR" dirty="0"/>
              <a:t>; daí se começou a invocar o nome do SENHOR.</a:t>
            </a:r>
            <a:br>
              <a:rPr lang="pt-BR" dirty="0"/>
            </a:br>
            <a:endParaRPr lang="pt-BR" dirty="0"/>
          </a:p>
          <a:p>
            <a:pPr lvl="1"/>
            <a:r>
              <a:rPr lang="pt-BR" dirty="0"/>
              <a:t>Gênesis 4:24-26</a:t>
            </a:r>
          </a:p>
        </p:txBody>
      </p:sp>
    </p:spTree>
    <p:extLst>
      <p:ext uri="{BB962C8B-B14F-4D97-AF65-F5344CB8AC3E}">
        <p14:creationId xmlns:p14="http://schemas.microsoft.com/office/powerpoint/2010/main" val="124103143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617CDFC-BF9B-AC40-A48E-3B40183EB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Sete era fiel a Deus, como também a sua descendência.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025242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E3ED187-686D-F247-BD23-3AB47AC649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"/>
            <a:ext cx="5634681" cy="6858000"/>
          </a:xfrm>
        </p:spPr>
        <p:txBody>
          <a:bodyPr/>
          <a:lstStyle/>
          <a:p>
            <a:r>
              <a:rPr lang="pt-PT" dirty="0"/>
              <a:t>A frase "ele invocou o nome de Jeová" em Gênesis é sempre acompanhada pela ação de levantar um altar para Jeová e oferecer um sacrifício.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6673447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6F6630D-0445-8E40-8AA8-9BEAECA73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"/>
            <a:ext cx="6796216" cy="6858000"/>
          </a:xfrm>
        </p:spPr>
        <p:txBody>
          <a:bodyPr/>
          <a:lstStyle/>
          <a:p>
            <a:r>
              <a:rPr lang="pt-PT" dirty="0"/>
              <a:t>Todos eles não buscaram sua própria exaltação ou domínio deste mundo, mas para exaltar Deus e demonstrar sua confiança no Messias que morreria para salvá-los.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6249518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6ACF0A5-FA0E-0045-B975-94AA89176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74" y="1"/>
            <a:ext cx="7683257" cy="2842054"/>
          </a:xfrm>
        </p:spPr>
        <p:txBody>
          <a:bodyPr>
            <a:normAutofit/>
          </a:bodyPr>
          <a:lstStyle/>
          <a:p>
            <a:r>
              <a:rPr lang="pt-PT" dirty="0">
                <a:solidFill>
                  <a:schemeClr val="bg1"/>
                </a:solidFill>
                <a:effectLst>
                  <a:outerShdw blurRad="50800" dist="38100" dir="2700000" sx="100500" sy="100500" algn="tl" rotWithShape="0">
                    <a:prstClr val="black">
                      <a:alpha val="89109"/>
                    </a:prstClr>
                  </a:outerShdw>
                </a:effectLst>
              </a:rPr>
              <a:t>O que significa "conversão"?  </a:t>
            </a:r>
            <a:endParaRPr lang="pt-BR" dirty="0">
              <a:solidFill>
                <a:schemeClr val="bg1"/>
              </a:solidFill>
              <a:effectLst>
                <a:outerShdw blurRad="50800" dist="38100" dir="2700000" sx="100500" sy="100500" algn="tl" rotWithShape="0">
                  <a:prstClr val="black">
                    <a:alpha val="89109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772974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1211559-781E-1E4D-8D72-C4AA6C5060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7611762" cy="6858000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De lá, buscarás ao SENHOR, teu Deus, e o acharás, quando o buscares de todo o teu coração e de toda a tua alma. Quando estiveres em angústia, e todas estas coisas te sobrevierem nos últimos dias, e te voltares para o SENHOR, teu Deus, e lhe atenderes a voz,</a:t>
            </a:r>
            <a:br>
              <a:rPr lang="pt-BR" dirty="0"/>
            </a:br>
            <a:r>
              <a:rPr lang="pt-BR" dirty="0"/>
              <a:t>então, o SENHOR, teu Deus, não te desamparará, porquanto é Deus misericordioso, nem te destruirá, nem se esquecerá da aliança que jurou a teus pais.</a:t>
            </a:r>
            <a:br>
              <a:rPr lang="pt-BR" dirty="0"/>
            </a:br>
            <a:endParaRPr lang="pt-BR" dirty="0"/>
          </a:p>
          <a:p>
            <a:pPr lvl="1"/>
            <a:r>
              <a:rPr lang="pt-BR" dirty="0"/>
              <a:t>Deuteronômio 4:29-31</a:t>
            </a:r>
          </a:p>
        </p:txBody>
      </p:sp>
    </p:spTree>
    <p:extLst>
      <p:ext uri="{BB962C8B-B14F-4D97-AF65-F5344CB8AC3E}">
        <p14:creationId xmlns:p14="http://schemas.microsoft.com/office/powerpoint/2010/main" val="3297556408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57EF7FD-3B0E-B744-B659-1F8F125E1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o verbo "voltar" em hebraico é </a:t>
            </a:r>
            <a:r>
              <a:rPr lang="pt-PT" i="1" dirty="0"/>
              <a:t>o </a:t>
            </a:r>
            <a:r>
              <a:rPr lang="pt-PT" i="1" dirty="0" err="1"/>
              <a:t>shub</a:t>
            </a:r>
            <a:r>
              <a:rPr lang="pt-PT" dirty="0"/>
              <a:t>, que significa "voltar", "virar" ou "converter".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455831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F89D41E-2066-E04C-AA44-EBD7023367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"/>
            <a:ext cx="5950039" cy="6858000"/>
          </a:xfrm>
        </p:spPr>
        <p:txBody>
          <a:bodyPr/>
          <a:lstStyle/>
          <a:p>
            <a:r>
              <a:rPr lang="pt-BR" dirty="0"/>
              <a:t> </a:t>
            </a:r>
            <a:r>
              <a:rPr lang="pt-PT" dirty="0"/>
              <a:t>Em  Gênesis 3 aprendemos que os pais da raça humana pecaram contra Deus, e conheceram o bem e o mal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8300886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5657944-A479-E141-B328-377F367A96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"/>
            <a:ext cx="6252519" cy="6858000"/>
          </a:xfrm>
        </p:spPr>
        <p:txBody>
          <a:bodyPr/>
          <a:lstStyle/>
          <a:p>
            <a:r>
              <a:rPr lang="pt-PT" dirty="0"/>
              <a:t>No </a:t>
            </a:r>
            <a:r>
              <a:rPr lang="pt-PT" i="1" dirty="0" err="1"/>
              <a:t>epistrefo</a:t>
            </a:r>
            <a:r>
              <a:rPr lang="pt-PT" dirty="0"/>
              <a:t> grego NT  geralmente acompanha o verbo "para se arrepender", em </a:t>
            </a:r>
            <a:r>
              <a:rPr lang="pt-PT" i="1" dirty="0" err="1"/>
              <a:t>metanoéo</a:t>
            </a:r>
            <a:r>
              <a:rPr lang="pt-PT" dirty="0"/>
              <a:t> grego, literalmente "mudar de ideia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921315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AB99A6F-C49D-A742-A815-DCE65FEB5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PT" dirty="0"/>
              <a:t>Retornar a um lugar ou voltar de uma jornada, converter-se de seus caminhos malignos.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82344126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C3F8BB8-05E5-E845-B879-41892FD18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tanto aqueles que não são de descendência justa, como os filhos de Caim, quanto os descendentes justos de Sete esperam recorrer a Deus e encontrar perdão nele.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4156646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3A9D016-2859-504C-838A-954D2136D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5144" y="1737053"/>
            <a:ext cx="7277434" cy="4715125"/>
          </a:xfrm>
        </p:spPr>
        <p:txBody>
          <a:bodyPr/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Quais são os dois lados no conflito entre o bem e o mal? 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960770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DC194BF-12E6-D843-AB62-AAC6B8E2E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>
                <a:solidFill>
                  <a:schemeClr val="bg1"/>
                </a:solidFill>
              </a:rPr>
              <a:t>Porei inimizade entre ti e a mulher, entre a tua descendência e o seu descendente. Este te ferirá a cabeça, e tu lhe ferirás o calcanhar.</a:t>
            </a:r>
            <a:br>
              <a:rPr lang="pt-BR" dirty="0">
                <a:solidFill>
                  <a:schemeClr val="bg1"/>
                </a:solidFill>
              </a:rPr>
            </a:br>
            <a:endParaRPr lang="pt-BR" dirty="0">
              <a:solidFill>
                <a:schemeClr val="bg1"/>
              </a:solidFill>
            </a:endParaRPr>
          </a:p>
          <a:p>
            <a:pPr lvl="1"/>
            <a:r>
              <a:rPr lang="pt-BR" dirty="0">
                <a:solidFill>
                  <a:schemeClr val="bg1"/>
                </a:solidFill>
              </a:rPr>
              <a:t>Gênesis 3:15</a:t>
            </a:r>
          </a:p>
        </p:txBody>
      </p:sp>
    </p:spTree>
    <p:extLst>
      <p:ext uri="{BB962C8B-B14F-4D97-AF65-F5344CB8AC3E}">
        <p14:creationId xmlns:p14="http://schemas.microsoft.com/office/powerpoint/2010/main" val="2636329335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08B3AEB-EF1C-0B4A-9F5B-B24AC9742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Os dois lados são a serpente antiga e a mulher; e seus descendentes, mapeados em Caim e Abel-Sete e seus descendentes.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86314867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3E78CE8-3F3E-1040-BD8D-79BB8A8CB0E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Mas há uma coisa importante a notar, a antiga serpente ataca o "calcanhar”.</a:t>
            </a:r>
          </a:p>
          <a:p>
            <a:r>
              <a:rPr lang="pt-PT" dirty="0"/>
              <a:t>SUPLANTADOR</a:t>
            </a:r>
          </a:p>
        </p:txBody>
      </p:sp>
    </p:spTree>
    <p:extLst>
      <p:ext uri="{BB962C8B-B14F-4D97-AF65-F5344CB8AC3E}">
        <p14:creationId xmlns:p14="http://schemas.microsoft.com/office/powerpoint/2010/main" val="882757028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68F7A0B-0949-C84C-BE71-D39908739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2765" y="0"/>
            <a:ext cx="4479235" cy="5068957"/>
          </a:xfrm>
        </p:spPr>
        <p:txBody>
          <a:bodyPr/>
          <a:lstStyle/>
          <a:p>
            <a:r>
              <a:rPr lang="pt-PT" dirty="0"/>
              <a:t>Os dois lados surgem da mesma família.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5284622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4CED971-C0CF-A049-8B0F-49D18DF0E6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Coabitou o homem com Eva, sua mulher. Esta concebeu e deu à luz a Caim; então, disse: Adquiri um varão com o auxílio do SENHOR.</a:t>
            </a:r>
            <a:br>
              <a:rPr lang="pt-BR" dirty="0"/>
            </a:br>
            <a:r>
              <a:rPr lang="pt-BR" dirty="0"/>
              <a:t>Depois, deu à luz a Abel, seu irmão. Abel foi pastor de ovelhas, e Caim, lavrador.</a:t>
            </a:r>
            <a:br>
              <a:rPr lang="pt-BR" dirty="0"/>
            </a:br>
            <a:endParaRPr lang="pt-BR" dirty="0"/>
          </a:p>
          <a:p>
            <a:pPr lvl="1"/>
            <a:r>
              <a:rPr lang="pt-BR" dirty="0"/>
              <a:t>Gênesis 4:1-2</a:t>
            </a:r>
          </a:p>
        </p:txBody>
      </p:sp>
    </p:spTree>
    <p:extLst>
      <p:ext uri="{BB962C8B-B14F-4D97-AF65-F5344CB8AC3E}">
        <p14:creationId xmlns:p14="http://schemas.microsoft.com/office/powerpoint/2010/main" val="2902376688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A8DCDA4-5291-C14F-A460-BC86FE2D61A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É normal esperar na Bíblia que a apostasia sairá do seio do povo de Deus.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6105052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C5EC653-30A7-904E-A68F-6F8A1D496C4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Dois lados podem ser claramente distintos, aqueles que são adoradores de Deus e aqueles que buscam a glória pessoal.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6092692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4C06599-5F0C-CE43-8A8A-C8195E44D38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Caim e Abel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Filhos de Noé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Isaque e Ismael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Jacó e Esaú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José e seus irmãos</a:t>
            </a:r>
          </a:p>
        </p:txBody>
      </p:sp>
    </p:spTree>
    <p:extLst>
      <p:ext uri="{BB962C8B-B14F-4D97-AF65-F5344CB8AC3E}">
        <p14:creationId xmlns:p14="http://schemas.microsoft.com/office/powerpoint/2010/main" val="32789907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4C06E6C-5E13-7C47-B1E6-C2F1F18F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1000"/>
                    </a:prstClr>
                  </a:outerShdw>
                </a:effectLst>
              </a:rPr>
              <a:t>É possível mudar de um lado para outro ou nascemos predestinados em um deles? </a:t>
            </a:r>
            <a:endParaRPr lang="pt-BR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81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3500811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9E34DF-2393-6145-9E6A-F1E3982B0C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Perguntou-lhe, pois: Como te chamas? Ele respondeu: Jacó. Então, disse: Já não te chamarás Jacó, e sim Israel, pois como príncipe lutaste com Deus e com os homens e prevaleceste.</a:t>
            </a:r>
            <a:br>
              <a:rPr lang="pt-BR" dirty="0"/>
            </a:br>
            <a:endParaRPr lang="pt-BR" dirty="0"/>
          </a:p>
          <a:p>
            <a:pPr lvl="1"/>
            <a:r>
              <a:rPr lang="pt-BR" dirty="0"/>
              <a:t>Gênesis 32:27-28</a:t>
            </a:r>
          </a:p>
        </p:txBody>
      </p:sp>
    </p:spTree>
    <p:extLst>
      <p:ext uri="{BB962C8B-B14F-4D97-AF65-F5344CB8AC3E}">
        <p14:creationId xmlns:p14="http://schemas.microsoft.com/office/powerpoint/2010/main" val="360459459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AD9CE46-AFE9-8547-99A8-808DB2950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Em Jacó e Esaú Vemos claramente a "inimizade" das duas sementes reveladas a Adão e  Eva.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1366012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5CFC144-174D-2944-9280-900420B6B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dirty="0"/>
              <a:t>Jacó era o suplantador.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PT" dirty="0"/>
              <a:t>O querubim  caído é o suplantador.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PT" dirty="0"/>
              <a:t>O nome de Jacó o identifica explicitamente com o lado da serpente.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49646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B8A0D6D-A34F-7048-8637-DBA5230BE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2"/>
            <a:r>
              <a:rPr lang="pt-BR" dirty="0"/>
              <a:t>Jacó </a:t>
            </a:r>
            <a:r>
              <a:rPr lang="pt-PT" dirty="0"/>
              <a:t>enganou Isaque, roubou a bênção de seu irmão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219138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F9A22FA-488A-9D4F-A972-FF70B264B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PT" dirty="0"/>
              <a:t>Jacó fugiu da ira de Esaú.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PT" dirty="0"/>
              <a:t>Jacó fugiu de Labão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PT" dirty="0"/>
              <a:t>Jacó Luta com Deus</a:t>
            </a:r>
          </a:p>
          <a:p>
            <a:endParaRPr lang="pt-PT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469856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DE9CD5A-0BFC-6A44-B9D8-2FAFB4DC3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Senhor mudou o nome para Jacó, o enganador, e o chamou de Israel.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0673436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4DA8F63-2579-6642-9E89-DFEA626B8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Adão pecou contra seu pai Deus, foi expulso de sua casa, Éden, mas um dia ele voltará, pois será perdoado.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0749865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B67DF42-2B09-C945-B65B-23D204B10E4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O que acontece quando uma pessoa é convertida ao lado de Deus? 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54995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7349650-F533-8F4F-82CF-AF30A3995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O justo e o injusto precisam de um salvador externo, a salvação não é por obras ou méritos.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3651555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121423D-D6D7-B04F-9830-DB6CD2228C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Vindo Jacó de </a:t>
            </a:r>
            <a:r>
              <a:rPr lang="pt-BR" dirty="0" err="1"/>
              <a:t>Padã-Arã</a:t>
            </a:r>
            <a:r>
              <a:rPr lang="pt-BR" dirty="0"/>
              <a:t>, outra vez lhe apareceu Deus e o abençoou. Disse-lhe Deus: O teu nome é Jacó. Já não te chamarás Jacó, porém Israel será o teu nome. E lhe chamou Israel.</a:t>
            </a:r>
            <a:br>
              <a:rPr lang="pt-BR" dirty="0"/>
            </a:br>
            <a:endParaRPr lang="pt-BR" dirty="0"/>
          </a:p>
          <a:p>
            <a:pPr lvl="1"/>
            <a:r>
              <a:rPr lang="pt-BR" dirty="0"/>
              <a:t>Gênesis 35:9-10</a:t>
            </a:r>
          </a:p>
        </p:txBody>
      </p:sp>
    </p:spTree>
    <p:extLst>
      <p:ext uri="{BB962C8B-B14F-4D97-AF65-F5344CB8AC3E}">
        <p14:creationId xmlns:p14="http://schemas.microsoft.com/office/powerpoint/2010/main" val="2969752972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45BC1AB-1580-9049-B2EE-C4A0E2B6B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Parece que Jacó e sua família não mudaram como esperado.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9636099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094A6A0-389F-7D43-9FAD-815D14692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PT" sz="4000" dirty="0"/>
              <a:t>Nem sua família deixou seus ídolos para servir apenas o Deus criador.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3043546104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4CF984D-EB8C-9C4A-AF12-D8814BB4E9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i="0" dirty="0"/>
              <a:t>Então, disse Jacó à sua família e a todos os que com ele estavam: Lançai fora os deuses estranhos que há no vosso meio, purificai-vos e mudai as vossas vestes</a:t>
            </a:r>
            <a:br>
              <a:rPr lang="pt-BR" dirty="0"/>
            </a:br>
            <a:r>
              <a:rPr lang="pt-BR" i="0" dirty="0"/>
              <a:t>levantemo-nos e subamos a Betel. Farei ali um altar ao Deus que me respondeu no dia da minha angústia e me acompanhou no caminho por onde andei.</a:t>
            </a:r>
            <a:br>
              <a:rPr lang="pt-BR" dirty="0"/>
            </a:br>
            <a:r>
              <a:rPr lang="pt-BR" i="0" dirty="0"/>
              <a:t>Então, deram a Jacó todos os deuses estrangeiros que tinham em mãos e as argolas que lhes pendiam das orelhas; e Jacó os escondeu debaixo do carvalho que está junto a </a:t>
            </a:r>
            <a:r>
              <a:rPr lang="pt-BR" i="0" dirty="0" err="1"/>
              <a:t>Siquém</a:t>
            </a:r>
            <a:r>
              <a:rPr lang="pt-BR" i="0" dirty="0"/>
              <a:t>.</a:t>
            </a:r>
            <a:br>
              <a:rPr lang="pt-BR" dirty="0"/>
            </a:br>
            <a:r>
              <a:rPr lang="pt-BR" i="0" dirty="0"/>
              <a:t>E, tendo eles partido, o terror de Deus invadiu as cidades que lhes eram circunvizinhas, e não perseguiram aos filhos de Jacó.</a:t>
            </a:r>
            <a:br>
              <a:rPr lang="pt-BR" dirty="0"/>
            </a:br>
            <a:endParaRPr lang="pt-BR" dirty="0"/>
          </a:p>
          <a:p>
            <a:pPr lvl="1"/>
            <a:r>
              <a:rPr lang="pt-BR" i="0" dirty="0"/>
              <a:t>Gênesis 35:2-5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9614509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B43DD01-5C86-A041-88AE-B08B82ABD93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Nesse caminho novamente Deus aparece para Jacó e o lembra que seu nome foi mudado para sempre, ele nunca mais será Jacó, agora ele é um vencedor.  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2949535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3A17DAE-0A41-CD43-A5AE-CDAD0E32B3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"/>
            <a:ext cx="6758609" cy="6858000"/>
          </a:xfrm>
        </p:spPr>
        <p:txBody>
          <a:bodyPr/>
          <a:lstStyle/>
          <a:p>
            <a:pPr lvl="2"/>
            <a:r>
              <a:rPr lang="pt-PT" dirty="0"/>
              <a:t>O Messias que vem definitivamente vencerá a serpente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48891320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23A6474-1407-FE4A-A823-888CF165951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Ele pode vencer a antiga serpente na vida de cada crente arrependido.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7390645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FCBBA94-5ACF-6243-AFCC-CA7ED25D6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Isso não significa que ele nunca mais cairá, nem significa o fim das tragédias da vida.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4228303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3DC1DD0-7F60-B740-86D1-9E4463E52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Jacó não existia, agora ele era um Israel.  Ele tinha uma nova vida, uma vida de triunfante, que anunciava a vitória final do Messias e do bem sobre o mal.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3151507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AA2FCD3-7371-6C4B-A305-9D7D6E6435F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Jesus também oferece um novo nome para você!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44507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7ACB8F6-FE37-BF40-9D9E-7B6BEBDB238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a esperança dos patriarcas de Gênesis é colocada na vinda do Messias.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3598078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A822783F-34AD-794A-8FE0-2A3A7BEFE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Como a mudança de nome se relaciona com a vinda do Messias?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13468369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C5CD9BC-F9EE-8047-B0CD-AD0D2D15E3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pt-BR" sz="3200" dirty="0"/>
              <a:t>Em meio às dores do parto, disse-lhe a parteira: Não temas, pois ainda terás este filho.</a:t>
            </a:r>
            <a:br>
              <a:rPr lang="pt-BR" sz="3200" dirty="0"/>
            </a:br>
            <a:r>
              <a:rPr lang="pt-BR" sz="3200" dirty="0"/>
              <a:t>Ao sair-lhe a alma (porque morreu), deu-lhe o nome de Benoni; mas seu pai lhe chamou Benjamim.</a:t>
            </a:r>
            <a:br>
              <a:rPr lang="pt-BR" dirty="0"/>
            </a:br>
            <a:endParaRPr lang="pt-BR" dirty="0"/>
          </a:p>
          <a:p>
            <a:pPr lvl="1"/>
            <a:r>
              <a:rPr lang="pt-BR" dirty="0"/>
              <a:t>Gênesis 35:17-18</a:t>
            </a:r>
          </a:p>
        </p:txBody>
      </p:sp>
    </p:spTree>
    <p:extLst>
      <p:ext uri="{BB962C8B-B14F-4D97-AF65-F5344CB8AC3E}">
        <p14:creationId xmlns:p14="http://schemas.microsoft.com/office/powerpoint/2010/main" val="1323314960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8229DD6-6C3D-A649-864B-CA516C21A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 </a:t>
            </a:r>
          </a:p>
          <a:p>
            <a:pPr lvl="1"/>
            <a:r>
              <a:rPr lang="pt-PT" dirty="0"/>
              <a:t>O nascimento de Benjamim foi uma alegria e angústia para Jacó.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0981911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66BA3BA-B2BC-444A-AB28-B3BDA542D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PT" dirty="0"/>
              <a:t>Benoni: filho da minha aflição”.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PT" dirty="0"/>
              <a:t>Benjamin: "filho da mão direita".  </a:t>
            </a:r>
            <a:endParaRPr lang="pt-BR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8720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75B01C4-60A8-BB4A-A94C-0464A96FC9B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2"/>
            <a:r>
              <a:rPr lang="pt-PT" dirty="0"/>
              <a:t>Este episódio faz alusão ao messias vindo duas vezes.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70074940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9C92B02-2BF2-524E-AF64-21562FBC7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Toda vez que um homem ou mulher nasce de novo, essa pessoa recebe no céu um novo nome, o que faz dele um cidadão da Jerusalém celestial.	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43578343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40A30C5-C1DE-8048-821F-FF4219D8F7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"/>
            <a:ext cx="7354957" cy="6858000"/>
          </a:xfrm>
        </p:spPr>
        <p:txBody>
          <a:bodyPr/>
          <a:lstStyle/>
          <a:p>
            <a:r>
              <a:rPr lang="pt-PT" dirty="0"/>
              <a:t>e em sua própria vida ele reproduz o milagre da conversão, imitando seu Senhor, que da aflição de sua primeira vinda desfrutará dos maiores privilégios em sua segunda vinda.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0532404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735A939-473E-5341-9E70-A0021F31F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68957" y="0"/>
            <a:ext cx="7123044" cy="6858000"/>
          </a:xfrm>
          <a:noFill/>
        </p:spPr>
        <p:txBody>
          <a:bodyPr/>
          <a:lstStyle/>
          <a:p>
            <a:pPr algn="ctr"/>
            <a:r>
              <a:rPr lang="pt-PT" dirty="0">
                <a:solidFill>
                  <a:schemeClr val="tx1"/>
                </a:solidFill>
              </a:rPr>
              <a:t>SE VOCÊ AINDA NÃO ACEITOU O SENHOR COMO SEU SALVADOR, NÃO ESPERE MAIS, QUANDO ELE VIER SERÁ TARDE.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892892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79C1EC3-43EC-1144-ACBC-19B7AF45B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(porque ele diz: Eu te ouvi no tempo da oportunidade e te socorri no dia da salvação; eis, agora, o tempo sobremodo oportuno, eis, agora, o dia da salvação);</a:t>
            </a:r>
            <a:br>
              <a:rPr lang="pt-BR" dirty="0"/>
            </a:br>
            <a:endParaRPr lang="pt-BR" dirty="0"/>
          </a:p>
          <a:p>
            <a:pPr lvl="1"/>
            <a:r>
              <a:rPr lang="pt-BR" dirty="0"/>
              <a:t>2 Coríntios 6:2</a:t>
            </a:r>
          </a:p>
        </p:txBody>
      </p:sp>
    </p:spTree>
    <p:extLst>
      <p:ext uri="{BB962C8B-B14F-4D97-AF65-F5344CB8AC3E}">
        <p14:creationId xmlns:p14="http://schemas.microsoft.com/office/powerpoint/2010/main" val="2568660661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16962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7A6B987-206B-BF47-805F-420CE080A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76" y="1013254"/>
            <a:ext cx="6101592" cy="5315357"/>
          </a:xfrm>
        </p:spPr>
        <p:txBody>
          <a:bodyPr>
            <a:normAutofit/>
          </a:bodyPr>
          <a:lstStyle/>
          <a:p>
            <a:r>
              <a:rPr lang="pt-PT" dirty="0"/>
              <a:t>O que faz a diferença entre um religioso genuíno e um falso?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7656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4987DB8-C30C-5942-929B-7936A7038A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Aconteceu que no fim de uns tempos trouxe Caim do fruto da terra uma oferta ao SENHOR. Abel, por sua vez, trouxe das primícias do seu rebanho e da gordura deste. Agradou-se o SENHOR de Abel e de sua oferta ao passo que de Caim e de sua oferta não se agradou. Irou-se, pois, sobremaneira, Caim, e descaiu-lhe o semblante.</a:t>
            </a:r>
            <a:br>
              <a:rPr lang="pt-BR" dirty="0"/>
            </a:br>
            <a:endParaRPr lang="pt-BR" dirty="0"/>
          </a:p>
          <a:p>
            <a:pPr lvl="1"/>
            <a:r>
              <a:rPr lang="pt-BR" dirty="0"/>
              <a:t>Gênesis 4:3-5</a:t>
            </a:r>
          </a:p>
        </p:txBody>
      </p:sp>
    </p:spTree>
    <p:extLst>
      <p:ext uri="{BB962C8B-B14F-4D97-AF65-F5344CB8AC3E}">
        <p14:creationId xmlns:p14="http://schemas.microsoft.com/office/powerpoint/2010/main" val="21371025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06344DC-4C7C-8244-BE29-E75282BDD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Tanto Caim quanto Abel eram religiosos, o único ato mencionado deles antes do assassinato de Abel é um ato de adoração.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5310183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Integração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wrap="square" rtlCol="0" anchor="ctr">
        <a:noAutofit/>
      </a:bodyPr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17B6AAF-BA50-C641-B293-E5EFF26F3C2D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6373</TotalTime>
  <Words>1715</Words>
  <Application>Microsoft Macintosh PowerPoint</Application>
  <PresentationFormat>Widescreen</PresentationFormat>
  <Paragraphs>90</Paragraphs>
  <Slides>69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69</vt:i4>
      </vt:variant>
    </vt:vector>
  </HeadingPairs>
  <TitlesOfParts>
    <vt:vector size="74" baseType="lpstr">
      <vt:lpstr>Arial</vt:lpstr>
      <vt:lpstr>Calibri</vt:lpstr>
      <vt:lpstr>Fonte do Sistema Regular</vt:lpstr>
      <vt:lpstr>Tw Cen MT</vt:lpstr>
      <vt:lpstr>Tema do Office</vt:lpstr>
      <vt:lpstr>Apresentação do PowerPoint</vt:lpstr>
      <vt:lpstr>a conversão e o novo nome em gênesis</vt:lpstr>
      <vt:lpstr>Apresentação do PowerPoint</vt:lpstr>
      <vt:lpstr>Apresentação do PowerPoint</vt:lpstr>
      <vt:lpstr>Apresentação do PowerPoint</vt:lpstr>
      <vt:lpstr>Apresentação do PowerPoint</vt:lpstr>
      <vt:lpstr>O que faz a diferença entre um religioso genuíno e um falso?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Que elementos das histórias do Gênesis evidenciam a fidelidade a Deus por parte dos patriarcas? </vt:lpstr>
      <vt:lpstr>Apresentação do PowerPoint</vt:lpstr>
      <vt:lpstr>Apresentação do PowerPoint</vt:lpstr>
      <vt:lpstr>Apresentação do PowerPoint</vt:lpstr>
      <vt:lpstr>Apresentação do PowerPoint</vt:lpstr>
      <vt:lpstr>O que significa "conversão"?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Quais são os dois lados no conflito entre o bem e o mal? </vt:lpstr>
      <vt:lpstr>Apresentação do PowerPoint</vt:lpstr>
      <vt:lpstr>Apresentação do PowerPoint</vt:lpstr>
      <vt:lpstr>Apresentação do PowerPoint</vt:lpstr>
      <vt:lpstr>Os dois lados surgem da mesma família. </vt:lpstr>
      <vt:lpstr>Apresentação do PowerPoint</vt:lpstr>
      <vt:lpstr>Apresentação do PowerPoint</vt:lpstr>
      <vt:lpstr>Apresentação do PowerPoint</vt:lpstr>
      <vt:lpstr>É possível mudar de um lado para outro ou nascemos predestinados em um deles?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Como a mudança de nome se relaciona com a vinda do Messias?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12</cp:revision>
  <dcterms:created xsi:type="dcterms:W3CDTF">2021-03-19T18:01:26Z</dcterms:created>
  <dcterms:modified xsi:type="dcterms:W3CDTF">2022-04-13T12:55:00Z</dcterms:modified>
</cp:coreProperties>
</file>