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297" r:id="rId2"/>
    <p:sldId id="256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7" r:id="rId32"/>
    <p:sldId id="326" r:id="rId33"/>
    <p:sldId id="328" r:id="rId34"/>
    <p:sldId id="329" r:id="rId35"/>
    <p:sldId id="330" r:id="rId36"/>
    <p:sldId id="334" r:id="rId37"/>
    <p:sldId id="335" r:id="rId38"/>
    <p:sldId id="336" r:id="rId39"/>
    <p:sldId id="257" r:id="rId40"/>
    <p:sldId id="259" r:id="rId41"/>
    <p:sldId id="258" r:id="rId42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C4C"/>
    <a:srgbClr val="FCEDCA"/>
    <a:srgbClr val="EADBB8"/>
    <a:srgbClr val="87C3E6"/>
    <a:srgbClr val="AF977C"/>
    <a:srgbClr val="D0B496"/>
    <a:srgbClr val="85725E"/>
    <a:srgbClr val="E3B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1330692-E32A-9B4A-9C19-9013FF747541}" v="78" dt="2022-10-17T01:42:56.5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33"/>
    <p:restoredTop sz="96370"/>
  </p:normalViewPr>
  <p:slideViewPr>
    <p:cSldViewPr snapToGrid="0">
      <p:cViewPr varScale="1">
        <p:scale>
          <a:sx n="110" d="100"/>
          <a:sy n="110" d="100"/>
        </p:scale>
        <p:origin x="4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3626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9B6F4A-B23A-CE5F-62BF-A03E47DE5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698"/>
            <a:ext cx="10515600" cy="1325563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70FFA7BD-520F-E921-BB70-9A8E16BF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869D9A-244E-59D6-99E9-4CD734E08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2DEFD82-2ECF-F065-A023-0D104B0D3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0199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8228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D5A32330-13B0-3066-29FC-AC928AAA7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1133" y="485029"/>
            <a:ext cx="9581791" cy="5812583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8" name="Gráfico 7" descr="Aspas de abertura com preenchimento sólido">
            <a:extLst>
              <a:ext uri="{FF2B5EF4-FFF2-40B4-BE49-F238E27FC236}">
                <a16:creationId xmlns:a16="http://schemas.microsoft.com/office/drawing/2014/main" id="{0A35404B-9F49-B506-6A7E-6FFA1A2E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282" y="-228774"/>
            <a:ext cx="1133938" cy="1133938"/>
          </a:xfrm>
          <a:prstGeom prst="rect">
            <a:avLst/>
          </a:prstGeom>
        </p:spPr>
      </p:pic>
      <p:sp>
        <p:nvSpPr>
          <p:cNvPr id="11" name="Forma Livre 10">
            <a:extLst>
              <a:ext uri="{FF2B5EF4-FFF2-40B4-BE49-F238E27FC236}">
                <a16:creationId xmlns:a16="http://schemas.microsoft.com/office/drawing/2014/main" id="{484FC983-0CD8-FB89-0DE2-D75E2EF8FFA5}"/>
              </a:ext>
            </a:extLst>
          </p:cNvPr>
          <p:cNvSpPr/>
          <p:nvPr userDrawn="1"/>
        </p:nvSpPr>
        <p:spPr>
          <a:xfrm>
            <a:off x="533687" y="-7101"/>
            <a:ext cx="10169237" cy="6865101"/>
          </a:xfrm>
          <a:custGeom>
            <a:avLst/>
            <a:gdLst>
              <a:gd name="connsiteX0" fmla="*/ 0 w 10169237"/>
              <a:gd name="connsiteY0" fmla="*/ 0 h 6049819"/>
              <a:gd name="connsiteX1" fmla="*/ 0 w 10169237"/>
              <a:gd name="connsiteY1" fmla="*/ 5652655 h 6049819"/>
              <a:gd name="connsiteX2" fmla="*/ 332510 w 10169237"/>
              <a:gd name="connsiteY2" fmla="*/ 5652655 h 6049819"/>
              <a:gd name="connsiteX3" fmla="*/ 10169237 w 10169237"/>
              <a:gd name="connsiteY3" fmla="*/ 5652655 h 6049819"/>
              <a:gd name="connsiteX4" fmla="*/ 10169237 w 10169237"/>
              <a:gd name="connsiteY4" fmla="*/ 5855855 h 6049819"/>
              <a:gd name="connsiteX5" fmla="*/ 10169237 w 10169237"/>
              <a:gd name="connsiteY5" fmla="*/ 6049819 h 604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69237" h="6049819">
                <a:moveTo>
                  <a:pt x="0" y="0"/>
                </a:moveTo>
                <a:lnTo>
                  <a:pt x="0" y="5652655"/>
                </a:lnTo>
                <a:lnTo>
                  <a:pt x="332510" y="5652655"/>
                </a:lnTo>
                <a:lnTo>
                  <a:pt x="10169237" y="5652655"/>
                </a:lnTo>
                <a:lnTo>
                  <a:pt x="10169237" y="5855855"/>
                </a:lnTo>
                <a:lnTo>
                  <a:pt x="10169237" y="6049819"/>
                </a:lnTo>
              </a:path>
            </a:pathLst>
          </a:custGeom>
          <a:noFill/>
          <a:ln w="44450">
            <a:solidFill>
              <a:srgbClr val="87C3E6">
                <a:alpha val="38417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510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44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9" name="Espaço Reservado para Imagem 8">
            <a:extLst>
              <a:ext uri="{FF2B5EF4-FFF2-40B4-BE49-F238E27FC236}">
                <a16:creationId xmlns:a16="http://schemas.microsoft.com/office/drawing/2014/main" id="{37FDC297-46E7-C943-938A-9C8805C6E0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24368" y="908999"/>
            <a:ext cx="5554221" cy="5554221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4338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32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A L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6">
            <a:extLst>
              <a:ext uri="{FF2B5EF4-FFF2-40B4-BE49-F238E27FC236}">
                <a16:creationId xmlns:a16="http://schemas.microsoft.com/office/drawing/2014/main" id="{8ECAD462-1A1C-BC14-7502-C9B71DD9E43D}"/>
              </a:ext>
            </a:extLst>
          </p:cNvPr>
          <p:cNvSpPr/>
          <p:nvPr userDrawn="1"/>
        </p:nvSpPr>
        <p:spPr>
          <a:xfrm>
            <a:off x="0" y="0"/>
            <a:ext cx="7707087" cy="6858000"/>
          </a:xfrm>
          <a:custGeom>
            <a:avLst/>
            <a:gdLst>
              <a:gd name="connsiteX0" fmla="*/ 0 w 7707087"/>
              <a:gd name="connsiteY0" fmla="*/ 0 h 6858000"/>
              <a:gd name="connsiteX1" fmla="*/ 1287625 w 7707087"/>
              <a:gd name="connsiteY1" fmla="*/ 0 h 6858000"/>
              <a:gd name="connsiteX2" fmla="*/ 3415004 w 7707087"/>
              <a:gd name="connsiteY2" fmla="*/ 0 h 6858000"/>
              <a:gd name="connsiteX3" fmla="*/ 4497356 w 7707087"/>
              <a:gd name="connsiteY3" fmla="*/ 0 h 6858000"/>
              <a:gd name="connsiteX4" fmla="*/ 7707087 w 7707087"/>
              <a:gd name="connsiteY4" fmla="*/ 3429000 h 6858000"/>
              <a:gd name="connsiteX5" fmla="*/ 4497356 w 7707087"/>
              <a:gd name="connsiteY5" fmla="*/ 6858000 h 6858000"/>
              <a:gd name="connsiteX6" fmla="*/ 3415004 w 7707087"/>
              <a:gd name="connsiteY6" fmla="*/ 6858000 h 6858000"/>
              <a:gd name="connsiteX7" fmla="*/ 1287625 w 7707087"/>
              <a:gd name="connsiteY7" fmla="*/ 6858000 h 6858000"/>
              <a:gd name="connsiteX8" fmla="*/ 0 w 7707087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07087" h="6858000">
                <a:moveTo>
                  <a:pt x="0" y="0"/>
                </a:moveTo>
                <a:lnTo>
                  <a:pt x="1287625" y="0"/>
                </a:lnTo>
                <a:lnTo>
                  <a:pt x="3415004" y="0"/>
                </a:lnTo>
                <a:lnTo>
                  <a:pt x="4497356" y="0"/>
                </a:lnTo>
                <a:cubicBezTo>
                  <a:pt x="6270041" y="0"/>
                  <a:pt x="7707087" y="1535216"/>
                  <a:pt x="7707087" y="3429000"/>
                </a:cubicBezTo>
                <a:cubicBezTo>
                  <a:pt x="7707087" y="5322784"/>
                  <a:pt x="6270041" y="6858000"/>
                  <a:pt x="4497356" y="6858000"/>
                </a:cubicBezTo>
                <a:lnTo>
                  <a:pt x="3415004" y="6858000"/>
                </a:lnTo>
                <a:lnTo>
                  <a:pt x="128762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28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3834B48-D247-3017-307C-E8A53A94C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135" y="1136820"/>
            <a:ext cx="5844746" cy="4873626"/>
          </a:xfrm>
        </p:spPr>
        <p:txBody>
          <a:bodyPr/>
          <a:lstStyle>
            <a:lvl1pPr algn="ctr">
              <a:defRPr sz="3200"/>
            </a:lvl1pPr>
            <a:lvl2pPr algn="ctr">
              <a:defRPr sz="2800"/>
            </a:lvl2pPr>
            <a:lvl3pPr algn="ctr">
              <a:defRPr sz="3600"/>
            </a:lvl3pPr>
            <a:lvl4pPr algn="ctr">
              <a:defRPr sz="2000"/>
            </a:lvl4pPr>
            <a:lvl5pPr algn="ctr"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068431F1-F499-40D3-45CF-6F55A58DB8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14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F1CACBD2-7303-A01F-B045-2CF77B551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88549" y="444843"/>
            <a:ext cx="767316" cy="69197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AE472CD-8F6A-C5F0-30C7-8C1A7225A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773" y="1358126"/>
            <a:ext cx="5844746" cy="4873626"/>
          </a:xfrm>
          <a:effectLst>
            <a:outerShdw blurRad="25438" dist="25444" dir="5400000" algn="t" rotWithShape="0">
              <a:prstClr val="black">
                <a:alpha val="29475"/>
              </a:prstClr>
            </a:outerShdw>
          </a:effectLst>
        </p:spPr>
        <p:txBody>
          <a:bodyPr/>
          <a:lstStyle>
            <a:lvl1pPr algn="ctr">
              <a:defRPr sz="3200">
                <a:solidFill>
                  <a:srgbClr val="EADBB8"/>
                </a:solidFill>
              </a:defRPr>
            </a:lvl1pPr>
            <a:lvl2pPr algn="ctr">
              <a:defRPr sz="2800">
                <a:solidFill>
                  <a:srgbClr val="EADBB8"/>
                </a:solidFill>
              </a:defRPr>
            </a:lvl2pPr>
            <a:lvl3pPr algn="ctr">
              <a:defRPr sz="6000">
                <a:solidFill>
                  <a:srgbClr val="EADBB8"/>
                </a:solidFill>
              </a:defRPr>
            </a:lvl3pPr>
            <a:lvl4pPr algn="ctr">
              <a:defRPr sz="2000">
                <a:solidFill>
                  <a:srgbClr val="EADBB8"/>
                </a:solidFill>
              </a:defRPr>
            </a:lvl4pPr>
            <a:lvl5pPr algn="ctr">
              <a:defRPr sz="2000">
                <a:solidFill>
                  <a:srgbClr val="EADBB8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1484576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A0B200E2-DF05-9E59-8A59-C7FAD6E94396}"/>
              </a:ext>
            </a:extLst>
          </p:cNvPr>
          <p:cNvSpPr txBox="1"/>
          <p:nvPr userDrawn="1"/>
        </p:nvSpPr>
        <p:spPr>
          <a:xfrm>
            <a:off x="6096000" y="2771782"/>
            <a:ext cx="48398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solidFill>
                  <a:srgbClr val="AF977C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Ficou claro para mim que a cruz do calvário é minha vitória hoje e será definitiva quando Jesus me entregar a coroa da vida eterna. </a:t>
            </a:r>
          </a:p>
        </p:txBody>
      </p:sp>
      <p:pic>
        <p:nvPicPr>
          <p:cNvPr id="12" name="Imagem 11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FD9AFB8F-C13B-08CA-CA66-E222E772B7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32493" y="2039822"/>
            <a:ext cx="2766869" cy="605838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132491" y="4691970"/>
            <a:ext cx="2766869" cy="605838"/>
          </a:xfrm>
          <a:prstGeom prst="rect">
            <a:avLst/>
          </a:prstGeom>
        </p:spPr>
      </p:pic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39116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sus venceu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D092D654-CE15-7FA4-A599-FE342B772D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018" y="4092198"/>
            <a:ext cx="3954163" cy="1805383"/>
          </a:xfrm>
          <a:prstGeom prst="rect">
            <a:avLst/>
          </a:prstGeom>
        </p:spPr>
      </p:pic>
      <p:pic>
        <p:nvPicPr>
          <p:cNvPr id="13" name="Imagem 12" descr="Desenho de animal com fundo preto&#10;&#10;Descrição gerada automaticamente com confiança média">
            <a:extLst>
              <a:ext uri="{FF2B5EF4-FFF2-40B4-BE49-F238E27FC236}">
                <a16:creationId xmlns:a16="http://schemas.microsoft.com/office/drawing/2014/main" id="{0240925F-5976-AF98-BEBA-80179695386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V="1">
            <a:off x="7054856" y="1520033"/>
            <a:ext cx="2766869" cy="60583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BE6D1580-4D94-93F4-D614-7FC77B0BB82C}"/>
              </a:ext>
            </a:extLst>
          </p:cNvPr>
          <p:cNvSpPr txBox="1"/>
          <p:nvPr userDrawn="1"/>
        </p:nvSpPr>
        <p:spPr>
          <a:xfrm>
            <a:off x="6342186" y="502444"/>
            <a:ext cx="43165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/>
            <a:r>
              <a:rPr lang="pt-BR" sz="2800" b="1" cap="all" baseline="0" dirty="0">
                <a:solidFill>
                  <a:srgbClr val="D0B496"/>
                </a:solidFill>
                <a:effectLst/>
                <a:latin typeface="Basic Sans Bol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Por causa dessa vitória de Jesus: 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E1A6EB9-9FCF-1C90-F7AB-1B041A94C4FF}"/>
              </a:ext>
            </a:extLst>
          </p:cNvPr>
          <p:cNvSpPr txBox="1"/>
          <p:nvPr userDrawn="1"/>
        </p:nvSpPr>
        <p:spPr>
          <a:xfrm>
            <a:off x="7054856" y="2342829"/>
            <a:ext cx="4188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Aceito Sua vitória na cruz por mim.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19" name="Forma Livre 18">
            <a:extLst>
              <a:ext uri="{FF2B5EF4-FFF2-40B4-BE49-F238E27FC236}">
                <a16:creationId xmlns:a16="http://schemas.microsoft.com/office/drawing/2014/main" id="{B975B170-D438-4DA2-536D-78FCC20BA070}"/>
              </a:ext>
            </a:extLst>
          </p:cNvPr>
          <p:cNvSpPr/>
          <p:nvPr/>
        </p:nvSpPr>
        <p:spPr>
          <a:xfrm>
            <a:off x="4859627" y="2542884"/>
            <a:ext cx="1128277" cy="101372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FFFFFF"/>
          </a:solidFill>
          <a:ln w="26861" cap="flat">
            <a:solidFill>
              <a:srgbClr val="FFFFFF"/>
            </a:solidFill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20" name="Forma Livre 19">
            <a:extLst>
              <a:ext uri="{FF2B5EF4-FFF2-40B4-BE49-F238E27FC236}">
                <a16:creationId xmlns:a16="http://schemas.microsoft.com/office/drawing/2014/main" id="{6C728E7A-5787-ADBD-1E7D-4C0DC62226FD}"/>
              </a:ext>
            </a:extLst>
          </p:cNvPr>
          <p:cNvSpPr/>
          <p:nvPr/>
        </p:nvSpPr>
        <p:spPr>
          <a:xfrm>
            <a:off x="6563581" y="236903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AFE692D-7BE4-6E2E-33AC-007BB3C8F487}"/>
              </a:ext>
            </a:extLst>
          </p:cNvPr>
          <p:cNvSpPr txBox="1"/>
          <p:nvPr userDrawn="1"/>
        </p:nvSpPr>
        <p:spPr>
          <a:xfrm>
            <a:off x="7054856" y="2929119"/>
            <a:ext cx="4916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que orem por mim e por minha família. </a:t>
            </a:r>
          </a:p>
        </p:txBody>
      </p:sp>
      <p:sp>
        <p:nvSpPr>
          <p:cNvPr id="4" name="Forma Livre 3">
            <a:extLst>
              <a:ext uri="{FF2B5EF4-FFF2-40B4-BE49-F238E27FC236}">
                <a16:creationId xmlns:a16="http://schemas.microsoft.com/office/drawing/2014/main" id="{5D10118E-1AF6-0DC0-8852-F30AA3AA7BB4}"/>
              </a:ext>
            </a:extLst>
          </p:cNvPr>
          <p:cNvSpPr/>
          <p:nvPr userDrawn="1"/>
        </p:nvSpPr>
        <p:spPr>
          <a:xfrm>
            <a:off x="6563581" y="295532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FACBBF1-D757-ABFC-24B1-98B149878BAC}"/>
              </a:ext>
            </a:extLst>
          </p:cNvPr>
          <p:cNvSpPr txBox="1"/>
          <p:nvPr userDrawn="1"/>
        </p:nvSpPr>
        <p:spPr>
          <a:xfrm>
            <a:off x="7054856" y="3515409"/>
            <a:ext cx="39485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continuar estudando a Bíblia.</a:t>
            </a:r>
            <a:r>
              <a:rPr lang="pt-BR" sz="2000" dirty="0">
                <a:solidFill>
                  <a:srgbClr val="85725E"/>
                </a:solidFill>
                <a:effectLst/>
                <a:latin typeface="Basic Sans" pitchFamily="2" charset="77"/>
              </a:rPr>
              <a:t>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AAF5435A-4611-2FE6-4E1A-C5ED22F14FE9}"/>
              </a:ext>
            </a:extLst>
          </p:cNvPr>
          <p:cNvSpPr/>
          <p:nvPr userDrawn="1"/>
        </p:nvSpPr>
        <p:spPr>
          <a:xfrm>
            <a:off x="6563581" y="354161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77415F0-029A-47CD-5A80-B98853D3F590}"/>
              </a:ext>
            </a:extLst>
          </p:cNvPr>
          <p:cNvSpPr txBox="1"/>
          <p:nvPr userDrawn="1"/>
        </p:nvSpPr>
        <p:spPr>
          <a:xfrm>
            <a:off x="7054856" y="4101699"/>
            <a:ext cx="3881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batizado o quanto antes. </a:t>
            </a:r>
            <a:endParaRPr lang="pt-BR" sz="2000" dirty="0">
              <a:solidFill>
                <a:srgbClr val="85725E"/>
              </a:solidFill>
              <a:latin typeface="Basic Sans" pitchFamily="2" charset="77"/>
            </a:endParaRPr>
          </a:p>
        </p:txBody>
      </p:sp>
      <p:sp>
        <p:nvSpPr>
          <p:cNvPr id="8" name="Forma Livre 7">
            <a:extLst>
              <a:ext uri="{FF2B5EF4-FFF2-40B4-BE49-F238E27FC236}">
                <a16:creationId xmlns:a16="http://schemas.microsoft.com/office/drawing/2014/main" id="{C311CF80-6241-D9B2-D51C-3BC57D78C13C}"/>
              </a:ext>
            </a:extLst>
          </p:cNvPr>
          <p:cNvSpPr/>
          <p:nvPr userDrawn="1"/>
        </p:nvSpPr>
        <p:spPr>
          <a:xfrm>
            <a:off x="6563581" y="412790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AAE72A6-0C10-4E5B-D559-6BA9244EB438}"/>
              </a:ext>
            </a:extLst>
          </p:cNvPr>
          <p:cNvSpPr txBox="1"/>
          <p:nvPr userDrawn="1"/>
        </p:nvSpPr>
        <p:spPr>
          <a:xfrm>
            <a:off x="7054856" y="4687989"/>
            <a:ext cx="4316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kern="1200" dirty="0">
                <a:solidFill>
                  <a:srgbClr val="85725E"/>
                </a:solidFill>
                <a:effectLst/>
                <a:latin typeface="Basic Sans" pitchFamily="2" charset="77"/>
                <a:ea typeface="+mn-ea"/>
                <a:cs typeface="+mn-cs"/>
              </a:rPr>
              <a:t>Aceito ser um missionário e falar de Jesus para alguém.</a:t>
            </a:r>
          </a:p>
        </p:txBody>
      </p:sp>
      <p:sp>
        <p:nvSpPr>
          <p:cNvPr id="16" name="Forma Livre 15">
            <a:extLst>
              <a:ext uri="{FF2B5EF4-FFF2-40B4-BE49-F238E27FC236}">
                <a16:creationId xmlns:a16="http://schemas.microsoft.com/office/drawing/2014/main" id="{A95F172A-62F3-156F-2829-3CC51AC63A86}"/>
              </a:ext>
            </a:extLst>
          </p:cNvPr>
          <p:cNvSpPr/>
          <p:nvPr userDrawn="1"/>
        </p:nvSpPr>
        <p:spPr>
          <a:xfrm>
            <a:off x="6563581" y="4714196"/>
            <a:ext cx="352729" cy="316918"/>
          </a:xfrm>
          <a:custGeom>
            <a:avLst/>
            <a:gdLst>
              <a:gd name="connsiteX0" fmla="*/ 1116177 w 1128277"/>
              <a:gd name="connsiteY0" fmla="*/ 0 h 1013728"/>
              <a:gd name="connsiteX1" fmla="*/ 488849 w 1128277"/>
              <a:gd name="connsiteY1" fmla="*/ 576777 h 1013728"/>
              <a:gd name="connsiteX2" fmla="*/ 442061 w 1128277"/>
              <a:gd name="connsiteY2" fmla="*/ 652336 h 1013728"/>
              <a:gd name="connsiteX3" fmla="*/ 441792 w 1128277"/>
              <a:gd name="connsiteY3" fmla="*/ 652067 h 1013728"/>
              <a:gd name="connsiteX4" fmla="*/ 441254 w 1128277"/>
              <a:gd name="connsiteY4" fmla="*/ 652874 h 1013728"/>
              <a:gd name="connsiteX5" fmla="*/ 330470 w 1128277"/>
              <a:gd name="connsiteY5" fmla="*/ 550425 h 1013728"/>
              <a:gd name="connsiteX6" fmla="*/ 275885 w 1128277"/>
              <a:gd name="connsiteY6" fmla="*/ 504982 h 1013728"/>
              <a:gd name="connsiteX7" fmla="*/ 0 w 1128277"/>
              <a:gd name="connsiteY7" fmla="*/ 679494 h 1013728"/>
              <a:gd name="connsiteX8" fmla="*/ 321597 w 1128277"/>
              <a:gd name="connsiteY8" fmla="*/ 881971 h 1013728"/>
              <a:gd name="connsiteX9" fmla="*/ 321866 w 1128277"/>
              <a:gd name="connsiteY9" fmla="*/ 881164 h 1013728"/>
              <a:gd name="connsiteX10" fmla="*/ 447708 w 1128277"/>
              <a:gd name="connsiteY10" fmla="*/ 1013729 h 1013728"/>
              <a:gd name="connsiteX11" fmla="*/ 490731 w 1128277"/>
              <a:gd name="connsiteY11" fmla="*/ 951346 h 1013728"/>
              <a:gd name="connsiteX12" fmla="*/ 588608 w 1128277"/>
              <a:gd name="connsiteY12" fmla="*/ 819319 h 1013728"/>
              <a:gd name="connsiteX13" fmla="*/ 588877 w 1128277"/>
              <a:gd name="connsiteY13" fmla="*/ 819588 h 1013728"/>
              <a:gd name="connsiteX14" fmla="*/ 1128278 w 1128277"/>
              <a:gd name="connsiteY14" fmla="*/ 360855 h 1013728"/>
              <a:gd name="connsiteX15" fmla="*/ 1116177 w 1128277"/>
              <a:gd name="connsiteY15" fmla="*/ 0 h 1013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128277" h="1013728">
                <a:moveTo>
                  <a:pt x="1116177" y="0"/>
                </a:moveTo>
                <a:cubicBezTo>
                  <a:pt x="955648" y="20436"/>
                  <a:pt x="701006" y="247920"/>
                  <a:pt x="488849" y="576777"/>
                </a:cubicBezTo>
                <a:cubicBezTo>
                  <a:pt x="472446" y="602053"/>
                  <a:pt x="456850" y="627329"/>
                  <a:pt x="442061" y="652336"/>
                </a:cubicBezTo>
                <a:cubicBezTo>
                  <a:pt x="442061" y="652336"/>
                  <a:pt x="442061" y="652336"/>
                  <a:pt x="441792" y="652067"/>
                </a:cubicBezTo>
                <a:cubicBezTo>
                  <a:pt x="441523" y="652336"/>
                  <a:pt x="441523" y="652605"/>
                  <a:pt x="441254" y="652874"/>
                </a:cubicBezTo>
                <a:cubicBezTo>
                  <a:pt x="406836" y="618455"/>
                  <a:pt x="369729" y="584037"/>
                  <a:pt x="330470" y="550425"/>
                </a:cubicBezTo>
                <a:cubicBezTo>
                  <a:pt x="312185" y="534829"/>
                  <a:pt x="293901" y="519771"/>
                  <a:pt x="275885" y="504982"/>
                </a:cubicBezTo>
                <a:lnTo>
                  <a:pt x="0" y="679494"/>
                </a:lnTo>
                <a:cubicBezTo>
                  <a:pt x="126111" y="738651"/>
                  <a:pt x="236089" y="809101"/>
                  <a:pt x="321597" y="881971"/>
                </a:cubicBezTo>
                <a:cubicBezTo>
                  <a:pt x="321597" y="881702"/>
                  <a:pt x="321866" y="881433"/>
                  <a:pt x="321866" y="881164"/>
                </a:cubicBezTo>
                <a:cubicBezTo>
                  <a:pt x="373224" y="924994"/>
                  <a:pt x="415978" y="969899"/>
                  <a:pt x="447708" y="1013729"/>
                </a:cubicBezTo>
                <a:cubicBezTo>
                  <a:pt x="461690" y="993024"/>
                  <a:pt x="475942" y="972319"/>
                  <a:pt x="490731" y="951346"/>
                </a:cubicBezTo>
                <a:cubicBezTo>
                  <a:pt x="522998" y="905365"/>
                  <a:pt x="555803" y="861266"/>
                  <a:pt x="588608" y="819319"/>
                </a:cubicBezTo>
                <a:cubicBezTo>
                  <a:pt x="588608" y="819319"/>
                  <a:pt x="588877" y="819588"/>
                  <a:pt x="588877" y="819588"/>
                </a:cubicBezTo>
                <a:cubicBezTo>
                  <a:pt x="807756" y="538594"/>
                  <a:pt x="1025291" y="353057"/>
                  <a:pt x="1128278" y="360855"/>
                </a:cubicBezTo>
                <a:lnTo>
                  <a:pt x="1116177" y="0"/>
                </a:lnTo>
                <a:close/>
              </a:path>
            </a:pathLst>
          </a:custGeom>
          <a:solidFill>
            <a:srgbClr val="AF977C"/>
          </a:solidFill>
          <a:ln w="2686" cap="flat">
            <a:noFill/>
            <a:prstDash val="solid"/>
            <a:miter/>
          </a:ln>
        </p:spPr>
        <p:txBody>
          <a:bodyPr rtlCol="0" anchor="ctr"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12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 animBg="1"/>
      <p:bldP spid="3" grpId="0"/>
      <p:bldP spid="4" grpId="0" animBg="1"/>
      <p:bldP spid="5" grpId="0"/>
      <p:bldP spid="6" grpId="0" animBg="1"/>
      <p:bldP spid="7" grpId="0"/>
      <p:bldP spid="8" grpId="0" animBg="1"/>
      <p:bldP spid="11" grpId="0"/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 e Título Vertic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34B1A61D-F62C-1BCE-3F97-3AD0913BF0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51621" y="1273175"/>
            <a:ext cx="6449841" cy="52641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441851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97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58374-8AEF-A3AD-99D8-E864F309C0E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77601" y="2235199"/>
            <a:ext cx="6257907" cy="3884247"/>
          </a:xfrm>
        </p:spPr>
        <p:txBody>
          <a:bodyPr anchor="t">
            <a:normAutofit/>
          </a:bodyPr>
          <a:lstStyle>
            <a:lvl1pPr algn="ctr">
              <a:lnSpc>
                <a:spcPct val="80000"/>
              </a:lnSpc>
              <a:defRPr sz="9600" cap="all" baseline="0">
                <a:solidFill>
                  <a:srgbClr val="85725E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D6D796-8F37-5210-E73B-25FB50721B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59509" y="1374652"/>
            <a:ext cx="2694091" cy="418978"/>
          </a:xfrm>
          <a:prstGeom prst="roundRect">
            <a:avLst>
              <a:gd name="adj" fmla="val 50000"/>
            </a:avLst>
          </a:prstGeom>
          <a:solidFill>
            <a:srgbClr val="AF977C"/>
          </a:solidFill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504464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16631C5-8A4F-580F-7222-A01B14C1C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D7F460A-1B37-912B-269C-F94706678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FED88-6AA4-7804-A7CC-4A2CC9507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80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81AB1D-3E29-27E0-CD98-EA9C419EE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1" y="346463"/>
            <a:ext cx="469329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1B56BE-FF18-A602-2908-ED9923C29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6963"/>
            <a:ext cx="4693298" cy="4519192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Imagem 10">
            <a:extLst>
              <a:ext uri="{FF2B5EF4-FFF2-40B4-BE49-F238E27FC236}">
                <a16:creationId xmlns:a16="http://schemas.microsoft.com/office/drawing/2014/main" id="{80C993B5-44F2-7BF5-EDF7-D0296D5E3E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817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0F12A-6E41-D1EF-649F-5CF1979F8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839" y="1340802"/>
            <a:ext cx="468715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948A0-A78F-4176-620F-A0E617B11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8839" y="4220527"/>
            <a:ext cx="46871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Imagem 8">
            <a:extLst>
              <a:ext uri="{FF2B5EF4-FFF2-40B4-BE49-F238E27FC236}">
                <a16:creationId xmlns:a16="http://schemas.microsoft.com/office/drawing/2014/main" id="{35D1653A-2923-2059-11E2-D6CB23E77ED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25585" y="1534151"/>
            <a:ext cx="4045556" cy="4045556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5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as Partes d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645AFB-F4AB-9793-A7F6-62E96498C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05616" y="1627916"/>
            <a:ext cx="5649098" cy="4476321"/>
          </a:xfrm>
        </p:spPr>
        <p:txBody>
          <a:bodyPr/>
          <a:lstStyle>
            <a:lvl3pPr>
              <a:defRPr sz="3600"/>
            </a:lvl3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648026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flowChartDelay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1751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09488641-6A0A-6109-BFF5-79533177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383957"/>
            <a:ext cx="4954588" cy="4768636"/>
          </a:xfrm>
        </p:spPr>
        <p:txBody>
          <a:bodyPr/>
          <a:lstStyle>
            <a:lvl1pPr algn="ctr">
              <a:defRPr/>
            </a:lvl1pPr>
            <a:lvl2pPr algn="ctr">
              <a:defRPr/>
            </a:lvl2pPr>
            <a:lvl3pPr algn="ctr">
              <a:defRPr sz="3600"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1" name="Espaço Reservado para Imagem 10">
            <a:extLst>
              <a:ext uri="{FF2B5EF4-FFF2-40B4-BE49-F238E27FC236}">
                <a16:creationId xmlns:a16="http://schemas.microsoft.com/office/drawing/2014/main" id="{C93B4DBE-59CC-8277-8DC1-8CD06CB447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07075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438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4D0C6B9-6750-2DD5-684D-506BD614B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FC4F4DD-B433-CD58-B568-D3F81FD06B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5594657-F7D4-8F1F-E4DD-CCF5493A4F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360E7-9D77-5B49-96CF-A347A6A150A9}" type="datetimeFigureOut">
              <a:rPr lang="pt-BR" smtClean="0"/>
              <a:t>18/10/2022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DEE688-AACB-7191-47B2-560B540975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A4E92F-1F75-CCFE-1A16-9054F85A8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01BA9F-F024-6C44-91EA-5986A2783E0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78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49" r:id="rId3"/>
    <p:sldLayoutId id="2147483650" r:id="rId4"/>
    <p:sldLayoutId id="2147483666" r:id="rId5"/>
    <p:sldLayoutId id="2147483651" r:id="rId6"/>
    <p:sldLayoutId id="2147483652" r:id="rId7"/>
    <p:sldLayoutId id="2147483653" r:id="rId8"/>
    <p:sldLayoutId id="2147483665" r:id="rId9"/>
    <p:sldLayoutId id="2147483654" r:id="rId10"/>
    <p:sldLayoutId id="2147483655" r:id="rId11"/>
    <p:sldLayoutId id="2147483663" r:id="rId12"/>
    <p:sldLayoutId id="2147483656" r:id="rId13"/>
    <p:sldLayoutId id="2147483664" r:id="rId14"/>
    <p:sldLayoutId id="2147483667" r:id="rId15"/>
    <p:sldLayoutId id="2147483657" r:id="rId16"/>
    <p:sldLayoutId id="2147483658" r:id="rId17"/>
    <p:sldLayoutId id="2147483661" r:id="rId18"/>
    <p:sldLayoutId id="214748365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rgbClr val="6B5C4C"/>
          </a:solidFill>
          <a:latin typeface="Basic Sans Bold" pitchFamily="2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1pPr>
      <a:lvl2pPr marL="230400" indent="-228600" algn="l" defTabSz="914400" rtl="0" eaLnBrk="1" latinLnBrk="0" hangingPunct="1">
        <a:lnSpc>
          <a:spcPct val="90000"/>
        </a:lnSpc>
        <a:spcBef>
          <a:spcPts val="2500"/>
        </a:spcBef>
        <a:buFont typeface="Fonte do Sistema Regular"/>
        <a:buChar char="–"/>
        <a:defRPr sz="2000" kern="1200" baseline="0">
          <a:solidFill>
            <a:srgbClr val="AF977C"/>
          </a:solidFill>
          <a:latin typeface="Basic Sans" pitchFamily="2" charset="77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1200"/>
        </a:spcAft>
        <a:buFont typeface="Arial" panose="020B0604020202020204" pitchFamily="34" charset="0"/>
        <a:buNone/>
        <a:defRPr sz="2400" b="1" i="0" kern="1200" cap="all" baseline="0">
          <a:solidFill>
            <a:srgbClr val="85725E"/>
          </a:solidFill>
          <a:latin typeface="Basic Sans Bold" pitchFamily="2" charset="77"/>
          <a:ea typeface="+mn-ea"/>
          <a:cs typeface="+mn-cs"/>
        </a:defRPr>
      </a:lvl3pPr>
      <a:lvl4pPr marL="230400" indent="-228600" algn="l" defTabSz="914400" rtl="0" eaLnBrk="1" latinLnBrk="0" hangingPunct="1">
        <a:lnSpc>
          <a:spcPct val="100000"/>
        </a:lnSpc>
        <a:spcBef>
          <a:spcPts val="1100"/>
        </a:spcBef>
        <a:spcAft>
          <a:spcPts val="600"/>
        </a:spcAft>
        <a:buClr>
          <a:srgbClr val="E3BF5F"/>
        </a:buClr>
        <a:buFont typeface="Wingdings" pitchFamily="2" charset="2"/>
        <a:buChar char="§"/>
        <a:defRPr sz="2000" kern="1200" baseline="0">
          <a:solidFill>
            <a:srgbClr val="6B5C4C"/>
          </a:solidFill>
          <a:latin typeface="Basic Sans" pitchFamily="2" charset="77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100"/>
        </a:spcBef>
        <a:spcAft>
          <a:spcPts val="600"/>
        </a:spcAft>
        <a:buFont typeface="Arial" panose="020B0604020202020204" pitchFamily="34" charset="0"/>
        <a:buNone/>
        <a:defRPr sz="2800" b="0" i="0" kern="1200" cap="all" baseline="0">
          <a:solidFill>
            <a:srgbClr val="85725E"/>
          </a:solidFill>
          <a:latin typeface="Basic Sans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343843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3A44F6F-76AC-01A1-4E36-1917B049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Então, um imenso processo de descontaminação foi iniciado.</a:t>
            </a:r>
          </a:p>
        </p:txBody>
      </p:sp>
      <p:pic>
        <p:nvPicPr>
          <p:cNvPr id="9" name="Espaço Reservado para Imagem 8" descr="Homem com esqui na neve&#10;&#10;Descrição gerada automaticamente com confiança média">
            <a:extLst>
              <a:ext uri="{FF2B5EF4-FFF2-40B4-BE49-F238E27FC236}">
                <a16:creationId xmlns:a16="http://schemas.microsoft.com/office/drawing/2014/main" id="{3E97F5FD-3D0E-E078-615A-777BAE8A51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284087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C8F9DDB-035B-D9A8-8184-D0A2E8B07F9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Assim como o material radioativo, a Bíblia revela que o pecado afeta não só uma pessoa, mas todas as que estão ao redor.  </a:t>
            </a:r>
          </a:p>
        </p:txBody>
      </p:sp>
      <p:pic>
        <p:nvPicPr>
          <p:cNvPr id="9" name="Espaço Reservado para Imagem 8" descr="Foto em preto e branco de pessoa com a mão no cabelo&#10;&#10;Descrição gerada automaticamente com confiança baixa">
            <a:extLst>
              <a:ext uri="{FF2B5EF4-FFF2-40B4-BE49-F238E27FC236}">
                <a16:creationId xmlns:a16="http://schemas.microsoft.com/office/drawing/2014/main" id="{155B30EC-54F0-563B-E16C-FC12F329401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4204124654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26B9F92-F805-4FF5-37D1-292C518162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983" y="2440691"/>
            <a:ext cx="11080034" cy="2541212"/>
          </a:xfrm>
        </p:spPr>
        <p:txBody>
          <a:bodyPr/>
          <a:lstStyle/>
          <a:p>
            <a:pPr lvl="2"/>
            <a:r>
              <a:rPr lang="pt-BR" dirty="0">
                <a:solidFill>
                  <a:srgbClr val="EADBB8"/>
                </a:solidFill>
              </a:rPr>
              <a:t>Precisamos estar atentos à verdade de Deus para não cair nos enganos do inimigo.</a:t>
            </a:r>
          </a:p>
        </p:txBody>
      </p:sp>
    </p:spTree>
    <p:extLst>
      <p:ext uri="{BB962C8B-B14F-4D97-AF65-F5344CB8AC3E}">
        <p14:creationId xmlns:p14="http://schemas.microsoft.com/office/powerpoint/2010/main" val="4183671872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A6BB24-D45D-7504-8AF0-A24E1CA496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Não houve justificativa para o surgimento do pecado no Céu, que é um lugar perfeito. </a:t>
            </a:r>
          </a:p>
        </p:txBody>
      </p:sp>
      <p:pic>
        <p:nvPicPr>
          <p:cNvPr id="10" name="Espaço Reservado para Imagem 9">
            <a:extLst>
              <a:ext uri="{FF2B5EF4-FFF2-40B4-BE49-F238E27FC236}">
                <a16:creationId xmlns:a16="http://schemas.microsoft.com/office/drawing/2014/main" id="{22F9B056-4BF7-D1D2-D762-207441B1E1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56350" y="793750"/>
            <a:ext cx="5554663" cy="5553075"/>
          </a:xfrm>
        </p:spPr>
      </p:pic>
    </p:spTree>
    <p:extLst>
      <p:ext uri="{BB962C8B-B14F-4D97-AF65-F5344CB8AC3E}">
        <p14:creationId xmlns:p14="http://schemas.microsoft.com/office/powerpoint/2010/main" val="321254772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2FC82AE-7610-3664-67A4-72BE2A276F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Não havia justificativa para o surgimento do pecado na Terra recém-criada, pois ela também era perfeita. </a:t>
            </a:r>
          </a:p>
        </p:txBody>
      </p:sp>
      <p:pic>
        <p:nvPicPr>
          <p:cNvPr id="10" name="Espaço Reservado para Imagem 9" descr="Imagem gráfica de planeta azul&#10;&#10;Descrição gerada automaticamente com confiança baixa">
            <a:extLst>
              <a:ext uri="{FF2B5EF4-FFF2-40B4-BE49-F238E27FC236}">
                <a16:creationId xmlns:a16="http://schemas.microsoft.com/office/drawing/2014/main" id="{8C764B31-EC0E-7F9F-626B-86CDECF725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916836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FBBAF6A-8044-D378-D2DA-2A746F67C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Gênesis 2:16, 17 </a:t>
            </a:r>
          </a:p>
          <a:p>
            <a:pPr lvl="2"/>
            <a:r>
              <a:rPr lang="pt-BR" dirty="0"/>
              <a:t>Essa era a única restrição à qual eles deveriam obedecer.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8FFDBF97-40BC-92A5-0B8C-6AA0538FAF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1891182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FBE78C4-15FB-9C2D-4D6A-E51A718D5AB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Gênesis 3:1, 2 </a:t>
            </a:r>
          </a:p>
          <a:p>
            <a:pPr lvl="2"/>
            <a:r>
              <a:rPr lang="pt-BR" dirty="0"/>
              <a:t>A serpente se apresenta como a intérprete da palavra de Deus.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EE9F5E6-E4E6-7462-35D7-F9C0F4C272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82695434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CCE2E06-3DE0-4A7C-CDA1-777456BE7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619" y="809297"/>
            <a:ext cx="4909326" cy="6048703"/>
          </a:xfrm>
        </p:spPr>
        <p:txBody>
          <a:bodyPr/>
          <a:lstStyle/>
          <a:p>
            <a:pPr lvl="2"/>
            <a:r>
              <a:rPr lang="pt-BR" dirty="0">
                <a:solidFill>
                  <a:srgbClr val="EADBB8"/>
                </a:solidFill>
                <a:effectLst>
                  <a:outerShdw blurRad="157661" dist="38100" dir="2700000" algn="tl" rotWithShape="0">
                    <a:prstClr val="black"/>
                  </a:outerShdw>
                </a:effectLst>
              </a:rPr>
              <a:t>A estratégia que ele usou no Éden, de torcer as palavras de Deus, foi A que ele usou com Jesus no deserto.</a:t>
            </a:r>
          </a:p>
        </p:txBody>
      </p:sp>
    </p:spTree>
    <p:extLst>
      <p:ext uri="{BB962C8B-B14F-4D97-AF65-F5344CB8AC3E}">
        <p14:creationId xmlns:p14="http://schemas.microsoft.com/office/powerpoint/2010/main" val="1590772330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7F3ED17-D96E-2BEB-719D-BD2DE120E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2689" y="1376855"/>
            <a:ext cx="4486781" cy="4928469"/>
          </a:xfrm>
        </p:spPr>
        <p:txBody>
          <a:bodyPr>
            <a:normAutofit/>
          </a:bodyPr>
          <a:lstStyle/>
          <a:p>
            <a:pPr lvl="2"/>
            <a:r>
              <a:rPr lang="pt-BR" sz="5400" dirty="0">
                <a:solidFill>
                  <a:srgbClr val="6B5C4C"/>
                </a:solidFill>
              </a:rPr>
              <a:t>Nossa única segurança é conhecer a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422193568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3D1AEE4-615A-3448-8562-FBE4C5C90D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“Somente aqueles que têm fortalecido a mente com as verdades da Bíblia poderão resistir no último grande conflito. Todos terão de passar pela prova decisiva: Obedecerei a Deus ou aos homens?” </a:t>
            </a:r>
          </a:p>
          <a:p>
            <a:pPr lvl="1"/>
            <a:r>
              <a:rPr lang="pt-BR" dirty="0"/>
              <a:t>Ellen G. White, O Grande Conflito, 2021, p. 494</a:t>
            </a:r>
          </a:p>
        </p:txBody>
      </p:sp>
    </p:spTree>
    <p:extLst>
      <p:ext uri="{BB962C8B-B14F-4D97-AF65-F5344CB8AC3E}">
        <p14:creationId xmlns:p14="http://schemas.microsoft.com/office/powerpoint/2010/main" val="309667827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1724E0B-15DF-B50D-FAF9-8A8AC0D670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UMA CRUZ NO PARAÍSO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2B492BD2-F961-BD97-6053-BBC156D082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dirty="0"/>
              <a:t>2o Dia | Domingo </a:t>
            </a:r>
          </a:p>
        </p:txBody>
      </p:sp>
    </p:spTree>
    <p:extLst>
      <p:ext uri="{BB962C8B-B14F-4D97-AF65-F5344CB8AC3E}">
        <p14:creationId xmlns:p14="http://schemas.microsoft.com/office/powerpoint/2010/main" val="405043597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8BE8298-B3F1-0C72-8F8B-12AE0E5AE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6965" y="834531"/>
            <a:ext cx="10238070" cy="3190930"/>
          </a:xfrm>
        </p:spPr>
        <p:txBody>
          <a:bodyPr>
            <a:normAutofit lnSpcReduction="10000"/>
          </a:bodyPr>
          <a:lstStyle/>
          <a:p>
            <a:pPr lvl="2"/>
            <a:r>
              <a:rPr lang="pt-BR" dirty="0"/>
              <a:t>Jesus nos ensina que somente podemos vencer por meio da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373922352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5A9F91F-D5F9-B57D-1A7E-56FCBA645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Sem a Palavra de Deus, ficamos completamente indefesos  das investidas do inimigo da nossa salvação. </a:t>
            </a:r>
          </a:p>
        </p:txBody>
      </p:sp>
      <p:pic>
        <p:nvPicPr>
          <p:cNvPr id="9" name="Espaço Reservado para Imagem 8" descr="Mesa com livros em cima de uma superfície de madeira&#10;&#10;Descrição gerada automaticamente com confiança média">
            <a:extLst>
              <a:ext uri="{FF2B5EF4-FFF2-40B4-BE49-F238E27FC236}">
                <a16:creationId xmlns:a16="http://schemas.microsoft.com/office/drawing/2014/main" id="{6C733724-AD83-293B-3A42-90B217AF657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662167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780E81B1-C9F0-2E97-B178-8CFFF045AA4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O pecado infectou o mundo, mas precisamos de Jesus para nos salvar.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EAC9371F-5502-02EA-645F-2DFCB061C29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38923847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2E4FFB0-DDF7-7903-46D0-523A2197C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703" y="992187"/>
            <a:ext cx="4878930" cy="4873626"/>
          </a:xfrm>
        </p:spPr>
        <p:txBody>
          <a:bodyPr/>
          <a:lstStyle/>
          <a:p>
            <a:pPr lvl="2"/>
            <a:r>
              <a:rPr lang="pt-BR" dirty="0"/>
              <a:t>Em 2020, o mundo sofreu com a pandemia DA Covid-19.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463FD502-FEE8-A511-CF04-5F3DF7A858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741363"/>
            <a:ext cx="5554663" cy="5553075"/>
          </a:xfrm>
        </p:spPr>
      </p:pic>
    </p:spTree>
    <p:extLst>
      <p:ext uri="{BB962C8B-B14F-4D97-AF65-F5344CB8AC3E}">
        <p14:creationId xmlns:p14="http://schemas.microsoft.com/office/powerpoint/2010/main" val="4158094574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968485C-0A22-D1D9-0A91-9B4919759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62400"/>
            <a:ext cx="12192000" cy="2895600"/>
          </a:xfrm>
          <a:gradFill>
            <a:gsLst>
              <a:gs pos="0">
                <a:srgbClr val="3D362D">
                  <a:alpha val="0"/>
                </a:srgbClr>
              </a:gs>
              <a:gs pos="100000">
                <a:srgbClr val="3D362D"/>
              </a:gs>
            </a:gsLst>
            <a:lin ang="5400000" scaled="1"/>
          </a:gradFill>
        </p:spPr>
        <p:txBody>
          <a:bodyPr bIns="251999" anchor="b">
            <a:normAutofit/>
          </a:bodyPr>
          <a:lstStyle/>
          <a:p>
            <a:pPr lvl="2"/>
            <a:r>
              <a:rPr lang="pt-BR" sz="2800" dirty="0">
                <a:solidFill>
                  <a:srgbClr val="FCEDCA"/>
                </a:solidFill>
              </a:rPr>
              <a:t>A Entrada do pecado foi a primeira e a mãe de todas as pandemias, pois é uma doença que leva todas as pessoas à morte, sem exceção. </a:t>
            </a:r>
          </a:p>
        </p:txBody>
      </p:sp>
    </p:spTree>
    <p:extLst>
      <p:ext uri="{BB962C8B-B14F-4D97-AF65-F5344CB8AC3E}">
        <p14:creationId xmlns:p14="http://schemas.microsoft.com/office/powerpoint/2010/main" val="1410632638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8A60DE-341E-28EE-A750-8AE69CB28E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43672" y="4771696"/>
            <a:ext cx="10251802" cy="1832841"/>
          </a:xfrm>
        </p:spPr>
        <p:txBody>
          <a:bodyPr/>
          <a:lstStyle/>
          <a:p>
            <a:pPr lvl="2"/>
            <a:r>
              <a:rPr lang="pt-BR" dirty="0">
                <a:solidFill>
                  <a:srgbClr val="FCEDCA"/>
                </a:solidFill>
              </a:rPr>
              <a:t>A desobediência e o pecado de Adão e Eva seriam vencidos por um único ato de justiça – a cruz de Cristo.</a:t>
            </a:r>
          </a:p>
        </p:txBody>
      </p:sp>
    </p:spTree>
    <p:extLst>
      <p:ext uri="{BB962C8B-B14F-4D97-AF65-F5344CB8AC3E}">
        <p14:creationId xmlns:p14="http://schemas.microsoft.com/office/powerpoint/2010/main" val="387894806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1FDD7CC-6003-55CD-751A-ED112F3A4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94" y="3429000"/>
            <a:ext cx="7956330" cy="2802751"/>
          </a:xfrm>
        </p:spPr>
        <p:txBody>
          <a:bodyPr/>
          <a:lstStyle/>
          <a:p>
            <a:pPr lvl="2"/>
            <a:r>
              <a:rPr lang="pt-BR" dirty="0">
                <a:solidFill>
                  <a:srgbClr val="6B5C4C"/>
                </a:solidFill>
              </a:rPr>
              <a:t>Deus fincou uma cruz no paraíso para dissipar as sombras lançadas pelo pecado. </a:t>
            </a:r>
          </a:p>
        </p:txBody>
      </p:sp>
    </p:spTree>
    <p:extLst>
      <p:ext uri="{BB962C8B-B14F-4D97-AF65-F5344CB8AC3E}">
        <p14:creationId xmlns:p14="http://schemas.microsoft.com/office/powerpoint/2010/main" val="93737696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FDDCA7E-FC2D-F62E-BEA5-AD13FE30EE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5999" y="1660634"/>
            <a:ext cx="5807075" cy="4386855"/>
          </a:xfrm>
        </p:spPr>
        <p:txBody>
          <a:bodyPr/>
          <a:lstStyle/>
          <a:p>
            <a:pPr lvl="2"/>
            <a:r>
              <a:rPr lang="pt-BR" dirty="0"/>
              <a:t>Pela fé no Redentor que viria, as pessoas poderiam ser salvas do pecado e da morte eterna.</a:t>
            </a:r>
          </a:p>
        </p:txBody>
      </p:sp>
      <p:pic>
        <p:nvPicPr>
          <p:cNvPr id="10" name="Espaço Reservado para Imagem 9" descr="Homem em pé ao por do sol&#10;&#10;Descrição gerada automaticamente">
            <a:extLst>
              <a:ext uri="{FF2B5EF4-FFF2-40B4-BE49-F238E27FC236}">
                <a16:creationId xmlns:a16="http://schemas.microsoft.com/office/drawing/2014/main" id="{9B9E7D82-58B3-467B-26FC-DB1B32920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095904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565F8A6-E44C-F925-FBEE-2E5CA59C72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“Ele [Jesus] verá o fruto do trabalho de sua alma e ficará satisfeito. Jesus, o Cordeiro de Deus pode me dar a vitória sobre o pecado.”</a:t>
            </a:r>
          </a:p>
          <a:p>
            <a:pPr lvl="1"/>
            <a:r>
              <a:rPr lang="pt-BR" dirty="0"/>
              <a:t>Isaías 53:11</a:t>
            </a:r>
          </a:p>
        </p:txBody>
      </p:sp>
    </p:spTree>
    <p:extLst>
      <p:ext uri="{BB962C8B-B14F-4D97-AF65-F5344CB8AC3E}">
        <p14:creationId xmlns:p14="http://schemas.microsoft.com/office/powerpoint/2010/main" val="4031471399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4145DE9-B2F4-3FCB-4B10-3E13ED082D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167" y="4729654"/>
            <a:ext cx="10971665" cy="1922511"/>
          </a:xfrm>
        </p:spPr>
        <p:txBody>
          <a:bodyPr>
            <a:normAutofit/>
          </a:bodyPr>
          <a:lstStyle/>
          <a:p>
            <a:pPr lvl="2"/>
            <a:r>
              <a:rPr lang="pt-BR" dirty="0"/>
              <a:t>O evangelho </a:t>
            </a:r>
            <a:br>
              <a:rPr lang="pt-BR" dirty="0"/>
            </a:br>
            <a:r>
              <a:rPr lang="pt-BR" dirty="0"/>
              <a:t>começa em Gênesis.</a:t>
            </a:r>
          </a:p>
        </p:txBody>
      </p:sp>
    </p:spTree>
    <p:extLst>
      <p:ext uri="{BB962C8B-B14F-4D97-AF65-F5344CB8AC3E}">
        <p14:creationId xmlns:p14="http://schemas.microsoft.com/office/powerpoint/2010/main" val="231789668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59125F-E14D-AF87-169F-0EED63259D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“Portanto, assim como por um só homem entrou o pecado no mundo, e pelo pecado veio a morte, assim também a morte passou a toda a humanidade, porque todos pecaram.”</a:t>
            </a:r>
          </a:p>
          <a:p>
            <a:pPr lvl="1"/>
            <a:r>
              <a:rPr lang="pt-BR" dirty="0"/>
              <a:t>Romanos 5:12 </a:t>
            </a:r>
          </a:p>
        </p:txBody>
      </p:sp>
    </p:spTree>
    <p:extLst>
      <p:ext uri="{BB962C8B-B14F-4D97-AF65-F5344CB8AC3E}">
        <p14:creationId xmlns:p14="http://schemas.microsoft.com/office/powerpoint/2010/main" val="256344806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2196C8-F185-DC23-44C3-9C5688D5B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249" y="1253022"/>
            <a:ext cx="4910461" cy="4873626"/>
          </a:xfrm>
        </p:spPr>
        <p:txBody>
          <a:bodyPr/>
          <a:lstStyle/>
          <a:p>
            <a:pPr lvl="2"/>
            <a:r>
              <a:rPr lang="pt-BR" dirty="0"/>
              <a:t>A morte da serpente levaria à morte do Libertador.</a:t>
            </a:r>
          </a:p>
        </p:txBody>
      </p:sp>
      <p:pic>
        <p:nvPicPr>
          <p:cNvPr id="9" name="Espaço Reservado para Imagem 8" descr="Uma imagem contendo ao ar livre, rocha, bolo, chocolate&#10;&#10;Descrição gerada automaticamente">
            <a:extLst>
              <a:ext uri="{FF2B5EF4-FFF2-40B4-BE49-F238E27FC236}">
                <a16:creationId xmlns:a16="http://schemas.microsoft.com/office/drawing/2014/main" id="{33E3D08B-32A4-6B2F-8225-0D107B76FC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9350" y="814388"/>
            <a:ext cx="5554663" cy="5554662"/>
          </a:xfrm>
        </p:spPr>
      </p:pic>
    </p:spTree>
    <p:extLst>
      <p:ext uri="{BB962C8B-B14F-4D97-AF65-F5344CB8AC3E}">
        <p14:creationId xmlns:p14="http://schemas.microsoft.com/office/powerpoint/2010/main" val="28164719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CAE7933-ABAC-BFD8-F0EC-6DDE719B73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“Portanto, assim como, por uma só ofensa, veio o juízo sobre todos os seres humanos para condenação, assim também, por um só ato de justiça, veio a graça sobre todos para a justificação que dá vida.” </a:t>
            </a:r>
          </a:p>
          <a:p>
            <a:pPr lvl="1"/>
            <a:r>
              <a:rPr lang="pt-BR" dirty="0"/>
              <a:t>Romanos 5:18</a:t>
            </a:r>
          </a:p>
        </p:txBody>
      </p:sp>
    </p:spTree>
    <p:extLst>
      <p:ext uri="{BB962C8B-B14F-4D97-AF65-F5344CB8AC3E}">
        <p14:creationId xmlns:p14="http://schemas.microsoft.com/office/powerpoint/2010/main" val="1822006175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5B20773-0E4E-731E-6A54-8110B549A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Deus fincou uma cruz no paraíso para dissipar as sombras lançadas pelo pecado.</a:t>
            </a:r>
          </a:p>
        </p:txBody>
      </p:sp>
      <p:pic>
        <p:nvPicPr>
          <p:cNvPr id="18" name="Espaço Reservado para Imagem 17">
            <a:extLst>
              <a:ext uri="{FF2B5EF4-FFF2-40B4-BE49-F238E27FC236}">
                <a16:creationId xmlns:a16="http://schemas.microsoft.com/office/drawing/2014/main" id="{B6FDE5FA-536D-CCBD-0A97-D47BFBC543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6747265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E89169D1-B997-ED97-CB6A-6B05017DAA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15" y="538319"/>
            <a:ext cx="6392420" cy="2646315"/>
          </a:xfrm>
        </p:spPr>
        <p:txBody>
          <a:bodyPr>
            <a:normAutofit/>
          </a:bodyPr>
          <a:lstStyle/>
          <a:p>
            <a:pPr lvl="2"/>
            <a:r>
              <a:rPr lang="pt-BR" sz="4800" dirty="0">
                <a:solidFill>
                  <a:srgbClr val="FCEDCA"/>
                </a:solidFill>
              </a:rPr>
              <a:t>Agora mesmo Jesus estende Sua mão para você.</a:t>
            </a:r>
          </a:p>
        </p:txBody>
      </p:sp>
    </p:spTree>
    <p:extLst>
      <p:ext uri="{BB962C8B-B14F-4D97-AF65-F5344CB8AC3E}">
        <p14:creationId xmlns:p14="http://schemas.microsoft.com/office/powerpoint/2010/main" val="3102540038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B529A2D-F310-2957-C52E-0B309A86050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pt-BR" dirty="0"/>
              <a:t>Ainda que você tenha caído, ainda que não tenha resistido às tentações e se encontre hoje sujo e imundo pelo pecado... 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18F1E33D-3D3B-0078-C8A2-281CBC474D9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8064873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2E28044-A581-1C74-D678-7A94028D9C9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“Ele é fiel e justo para nos perdoar os pecados e nos purificar de toda injustiça.”</a:t>
            </a:r>
          </a:p>
          <a:p>
            <a:pPr lvl="1"/>
            <a:r>
              <a:rPr lang="pt-BR" dirty="0"/>
              <a:t>1 João 1:9</a:t>
            </a:r>
          </a:p>
        </p:txBody>
      </p:sp>
    </p:spTree>
    <p:extLst>
      <p:ext uri="{BB962C8B-B14F-4D97-AF65-F5344CB8AC3E}">
        <p14:creationId xmlns:p14="http://schemas.microsoft.com/office/powerpoint/2010/main" val="3827224535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0D86181-6A01-C77D-8626-B8EDE5589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Ele não olha para a sujeira dos seus maus atos. </a:t>
            </a:r>
          </a:p>
          <a:p>
            <a:pPr lvl="2"/>
            <a:r>
              <a:rPr lang="pt-BR" dirty="0"/>
              <a:t>Ele olha para você e oferece uma nova chance.</a:t>
            </a:r>
          </a:p>
        </p:txBody>
      </p:sp>
      <p:pic>
        <p:nvPicPr>
          <p:cNvPr id="13" name="Espaço Reservado para Imagem 12" descr="Mulher com a mão na cabeça&#10;&#10;Descrição gerada automaticamente com confiança média">
            <a:extLst>
              <a:ext uri="{FF2B5EF4-FFF2-40B4-BE49-F238E27FC236}">
                <a16:creationId xmlns:a16="http://schemas.microsoft.com/office/drawing/2014/main" id="{8FB21AC1-1607-D7E3-5BD2-988CFA25CA4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29775" y="677531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2729848720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D3837F5-D000-7599-E295-C09CEF7F8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5917" y="1902372"/>
            <a:ext cx="3961264" cy="4150704"/>
          </a:xfrm>
        </p:spPr>
        <p:txBody>
          <a:bodyPr/>
          <a:lstStyle/>
          <a:p>
            <a:pPr lvl="2"/>
            <a:r>
              <a:rPr lang="pt-BR" dirty="0">
                <a:solidFill>
                  <a:srgbClr val="6B5C4C"/>
                </a:solidFill>
              </a:rPr>
              <a:t>Hoje Ele está chamando você para recomeçar.</a:t>
            </a:r>
          </a:p>
        </p:txBody>
      </p:sp>
    </p:spTree>
    <p:extLst>
      <p:ext uri="{BB962C8B-B14F-4D97-AF65-F5344CB8AC3E}">
        <p14:creationId xmlns:p14="http://schemas.microsoft.com/office/powerpoint/2010/main" val="377865917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A42CBAD-5CF9-5B2E-E119-E6D156FB6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495572"/>
            <a:ext cx="4931482" cy="3362428"/>
          </a:xfrm>
        </p:spPr>
        <p:txBody>
          <a:bodyPr/>
          <a:lstStyle/>
          <a:p>
            <a:pPr lvl="2"/>
            <a:r>
              <a:rPr lang="pt-BR" dirty="0"/>
              <a:t>Entregue sua vida a Ele hoje!</a:t>
            </a:r>
          </a:p>
        </p:txBody>
      </p:sp>
    </p:spTree>
    <p:extLst>
      <p:ext uri="{BB962C8B-B14F-4D97-AF65-F5344CB8AC3E}">
        <p14:creationId xmlns:p14="http://schemas.microsoft.com/office/powerpoint/2010/main" val="291277391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13429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03A68CE-7E7C-E2AE-06A8-3EDC336E8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Certo dia, o dono de um ferro-velho recebeu peças de chumbo de um aparelho diferente.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1E5EAA1E-A4FE-999D-7FD5-FCE977F4133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69456393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68496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97091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A3970FA1-2E92-0D0C-8AB9-9897280574A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2"/>
            <a:r>
              <a:rPr lang="pt-BR" dirty="0"/>
              <a:t>Ao desmontá-las, encontrou um pó branco, parecido com sal, mas que brilhava no escuro com uma cor azul.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A5B72BD-59ED-8953-F590-1F8FAD23A255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48552179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6F380E1C-C7DF-FFFF-0B30-9BE114B6C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97" y="4677103"/>
            <a:ext cx="11458406" cy="1901490"/>
          </a:xfrm>
        </p:spPr>
        <p:txBody>
          <a:bodyPr>
            <a:normAutofit/>
          </a:bodyPr>
          <a:lstStyle/>
          <a:p>
            <a:pPr lvl="2"/>
            <a:r>
              <a:rPr lang="pt-BR" sz="3200" dirty="0"/>
              <a:t>Encantado com o brilho, resolveu mostrá-lo a familiares, amigos e vizinhos. Alguns até levaram amostras para casa. </a:t>
            </a:r>
          </a:p>
        </p:txBody>
      </p:sp>
    </p:spTree>
    <p:extLst>
      <p:ext uri="{BB962C8B-B14F-4D97-AF65-F5344CB8AC3E}">
        <p14:creationId xmlns:p14="http://schemas.microsoft.com/office/powerpoint/2010/main" val="381576879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516ADA36-BAF3-CFDB-3FCF-D8023D777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Logo começaram os primeiros sintomas. </a:t>
            </a:r>
          </a:p>
          <a:p>
            <a:pPr lvl="2"/>
            <a:r>
              <a:rPr lang="pt-BR" dirty="0"/>
              <a:t>Pessoas foram encaminhadas ao hospital. </a:t>
            </a:r>
          </a:p>
        </p:txBody>
      </p:sp>
      <p:pic>
        <p:nvPicPr>
          <p:cNvPr id="9" name="Espaço Reservado para Imagem 8" descr="Mão segurando controle de videogame na mão&#10;&#10;Descrição gerada automaticamente">
            <a:extLst>
              <a:ext uri="{FF2B5EF4-FFF2-40B4-BE49-F238E27FC236}">
                <a16:creationId xmlns:a16="http://schemas.microsoft.com/office/drawing/2014/main" id="{C826E6BF-F1BC-2C0C-8A0A-9D44DA785E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40286" y="814405"/>
            <a:ext cx="5554221" cy="5554221"/>
          </a:xfrm>
        </p:spPr>
      </p:pic>
    </p:spTree>
    <p:extLst>
      <p:ext uri="{BB962C8B-B14F-4D97-AF65-F5344CB8AC3E}">
        <p14:creationId xmlns:p14="http://schemas.microsoft.com/office/powerpoint/2010/main" val="194546764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3FD7566D-5E76-BA46-5E0E-8B411D8630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284" y="1124606"/>
            <a:ext cx="3943510" cy="4812855"/>
          </a:xfrm>
        </p:spPr>
        <p:txBody>
          <a:bodyPr/>
          <a:lstStyle/>
          <a:p>
            <a:r>
              <a:rPr lang="pt-BR" dirty="0"/>
              <a:t>Somente 13 dias depois, em 29 de setembro de 1987, descobriu-se que eles estavam lidando com 19 gramas de material radioativo, o césio-137. </a:t>
            </a:r>
          </a:p>
        </p:txBody>
      </p:sp>
    </p:spTree>
    <p:extLst>
      <p:ext uri="{BB962C8B-B14F-4D97-AF65-F5344CB8AC3E}">
        <p14:creationId xmlns:p14="http://schemas.microsoft.com/office/powerpoint/2010/main" val="337337717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9E71949F-C804-5D8B-186F-260920A03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pt-BR" dirty="0"/>
              <a:t>O dono do ferro-velho, sua esposa, dois funcionários, uma menina e seu pai faleceram tragicamente. </a:t>
            </a:r>
          </a:p>
        </p:txBody>
      </p:sp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BCC1F5D7-AD1A-00B6-5249-0AA8254A625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806030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C0B5A1-33D0-E742-9FA0-5C19815C5B1C}">
  <we:reference id="wa104379997" version="2.0.0.0" store="pt-BR" storeType="OMEX"/>
  <we:alternateReferences>
    <we:reference id="WA104379997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1201</TotalTime>
  <Words>708</Words>
  <Application>Microsoft Office PowerPoint</Application>
  <PresentationFormat>Widescreen</PresentationFormat>
  <Paragraphs>47</Paragraphs>
  <Slides>41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49" baseType="lpstr">
      <vt:lpstr>Fonte do Sistema Regular</vt:lpstr>
      <vt:lpstr>Wingdings</vt:lpstr>
      <vt:lpstr>Arial</vt:lpstr>
      <vt:lpstr>Basic Sans Light</vt:lpstr>
      <vt:lpstr>Basic Sans Bold</vt:lpstr>
      <vt:lpstr>Basic Sans</vt:lpstr>
      <vt:lpstr>Calibri</vt:lpstr>
      <vt:lpstr>Tema do Office</vt:lpstr>
      <vt:lpstr>Apresentação do PowerPoint</vt:lpstr>
      <vt:lpstr>UMA CRUZ NO PARAÍSO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SOMBRAS NO CÉU</dc:title>
  <dc:creator>marcos aurelio gularte de castro</dc:creator>
  <cp:lastModifiedBy>DSA - Beatriz Ozorio</cp:lastModifiedBy>
  <cp:revision>3</cp:revision>
  <dcterms:created xsi:type="dcterms:W3CDTF">2022-10-04T12:03:09Z</dcterms:created>
  <dcterms:modified xsi:type="dcterms:W3CDTF">2022-10-18T18:48:18Z</dcterms:modified>
</cp:coreProperties>
</file>