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458" r:id="rId2"/>
    <p:sldId id="256" r:id="rId3"/>
    <p:sldId id="260" r:id="rId4"/>
    <p:sldId id="415" r:id="rId5"/>
    <p:sldId id="416" r:id="rId6"/>
    <p:sldId id="456" r:id="rId7"/>
    <p:sldId id="417" r:id="rId8"/>
    <p:sldId id="418" r:id="rId9"/>
    <p:sldId id="419" r:id="rId10"/>
    <p:sldId id="420" r:id="rId11"/>
    <p:sldId id="421" r:id="rId12"/>
    <p:sldId id="422" r:id="rId13"/>
    <p:sldId id="423" r:id="rId14"/>
    <p:sldId id="424" r:id="rId15"/>
    <p:sldId id="425" r:id="rId16"/>
    <p:sldId id="426" r:id="rId17"/>
    <p:sldId id="427" r:id="rId18"/>
    <p:sldId id="428" r:id="rId19"/>
    <p:sldId id="429" r:id="rId20"/>
    <p:sldId id="430" r:id="rId21"/>
    <p:sldId id="431" r:id="rId22"/>
    <p:sldId id="432" r:id="rId23"/>
    <p:sldId id="433" r:id="rId24"/>
    <p:sldId id="434" r:id="rId25"/>
    <p:sldId id="435" r:id="rId26"/>
    <p:sldId id="436" r:id="rId27"/>
    <p:sldId id="437" r:id="rId28"/>
    <p:sldId id="438" r:id="rId29"/>
    <p:sldId id="439" r:id="rId30"/>
    <p:sldId id="440" r:id="rId31"/>
    <p:sldId id="457" r:id="rId32"/>
    <p:sldId id="441" r:id="rId33"/>
    <p:sldId id="442" r:id="rId34"/>
    <p:sldId id="443" r:id="rId35"/>
    <p:sldId id="444" r:id="rId36"/>
    <p:sldId id="445" r:id="rId37"/>
    <p:sldId id="446" r:id="rId38"/>
    <p:sldId id="447" r:id="rId39"/>
    <p:sldId id="448" r:id="rId40"/>
    <p:sldId id="449" r:id="rId41"/>
    <p:sldId id="450" r:id="rId42"/>
    <p:sldId id="451" r:id="rId43"/>
    <p:sldId id="453" r:id="rId44"/>
    <p:sldId id="452" r:id="rId45"/>
    <p:sldId id="454" r:id="rId46"/>
    <p:sldId id="455" r:id="rId47"/>
    <p:sldId id="257" r:id="rId48"/>
    <p:sldId id="259" r:id="rId49"/>
    <p:sldId id="258" r:id="rId50"/>
  </p:sldIdLst>
  <p:sldSz cx="12192000" cy="6858000"/>
  <p:notesSz cx="6858000" cy="9144000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362D"/>
    <a:srgbClr val="FCEDCA"/>
    <a:srgbClr val="6B5C4C"/>
    <a:srgbClr val="87C3E6"/>
    <a:srgbClr val="AF977C"/>
    <a:srgbClr val="EADBB8"/>
    <a:srgbClr val="D0B496"/>
    <a:srgbClr val="85725E"/>
    <a:srgbClr val="E3B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F24FA7-93D0-C845-998B-F220DD272F85}" v="117" dt="2022-10-17T14:41:36.7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3"/>
    <p:restoredTop sz="96370"/>
  </p:normalViewPr>
  <p:slideViewPr>
    <p:cSldViewPr snapToGrid="0">
      <p:cViewPr varScale="1">
        <p:scale>
          <a:sx n="110" d="100"/>
          <a:sy n="110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62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B6F4A-B23A-CE5F-62BF-A03E47DE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698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FFA7BD-520F-E921-BB70-9A8E16BF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869D9A-244E-59D6-99E9-4CD734E0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2DEFD82-2ECF-F065-A023-0D104B0D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19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228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5A32330-13B0-3066-29FC-AC928AAA7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133" y="485029"/>
            <a:ext cx="9581791" cy="581258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Gráfico 7" descr="Aspas de abertura com preenchimento sólido">
            <a:extLst>
              <a:ext uri="{FF2B5EF4-FFF2-40B4-BE49-F238E27FC236}">
                <a16:creationId xmlns:a16="http://schemas.microsoft.com/office/drawing/2014/main" id="{0A35404B-9F49-B506-6A7E-6FFA1A2EB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11" name="Forma Livre 10">
            <a:extLst>
              <a:ext uri="{FF2B5EF4-FFF2-40B4-BE49-F238E27FC236}">
                <a16:creationId xmlns:a16="http://schemas.microsoft.com/office/drawing/2014/main" id="{484FC983-0CD8-FB89-0DE2-D75E2EF8FFA5}"/>
              </a:ext>
            </a:extLst>
          </p:cNvPr>
          <p:cNvSpPr/>
          <p:nvPr userDrawn="1"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104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44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37FDC297-46E7-C943-938A-9C8805C6E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4368" y="908999"/>
            <a:ext cx="5554221" cy="555422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338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32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14800"/>
            <a:ext cx="12191999" cy="2743200"/>
          </a:xfrm>
          <a:gradFill>
            <a:gsLst>
              <a:gs pos="8000">
                <a:srgbClr val="3D362D">
                  <a:alpha val="0"/>
                </a:srgbClr>
              </a:gs>
              <a:gs pos="100000">
                <a:srgbClr val="3D362D"/>
              </a:gs>
            </a:gsLst>
            <a:lin ang="5400000" scaled="1"/>
          </a:gradFill>
        </p:spPr>
        <p:txBody>
          <a:bodyPr bIns="216000" anchor="b"/>
          <a:lstStyle>
            <a:lvl1pPr algn="ctr">
              <a:defRPr sz="3200">
                <a:solidFill>
                  <a:srgbClr val="FCEDCA"/>
                </a:solidFill>
              </a:defRPr>
            </a:lvl1pPr>
            <a:lvl2pPr algn="ctr">
              <a:defRPr sz="2800">
                <a:solidFill>
                  <a:srgbClr val="FCEDCA"/>
                </a:solidFill>
              </a:defRPr>
            </a:lvl2pPr>
            <a:lvl3pPr algn="ctr">
              <a:defRPr sz="3600">
                <a:solidFill>
                  <a:srgbClr val="FCEDCA"/>
                </a:solidFill>
              </a:defRPr>
            </a:lvl3pPr>
            <a:lvl4pPr algn="ctr">
              <a:defRPr sz="2000">
                <a:solidFill>
                  <a:srgbClr val="FCEDCA"/>
                </a:solidFill>
              </a:defRPr>
            </a:lvl4pPr>
            <a:lvl5pPr algn="ctr">
              <a:defRPr sz="2000">
                <a:solidFill>
                  <a:srgbClr val="FCEDC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31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A 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vre 5">
            <a:extLst>
              <a:ext uri="{FF2B5EF4-FFF2-40B4-BE49-F238E27FC236}">
                <a16:creationId xmlns:a16="http://schemas.microsoft.com/office/drawing/2014/main" id="{E3BBB672-E6CE-B0F7-9556-4D68013A388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1803917 w 6096000"/>
              <a:gd name="connsiteY1" fmla="*/ 0 h 6858000"/>
              <a:gd name="connsiteX2" fmla="*/ 2886269 w 6096000"/>
              <a:gd name="connsiteY2" fmla="*/ 0 h 6858000"/>
              <a:gd name="connsiteX3" fmla="*/ 6096000 w 6096000"/>
              <a:gd name="connsiteY3" fmla="*/ 3429000 h 6858000"/>
              <a:gd name="connsiteX4" fmla="*/ 2886269 w 6096000"/>
              <a:gd name="connsiteY4" fmla="*/ 6858000 h 6858000"/>
              <a:gd name="connsiteX5" fmla="*/ 1803917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1803917" y="0"/>
                </a:lnTo>
                <a:lnTo>
                  <a:pt x="2886269" y="0"/>
                </a:lnTo>
                <a:cubicBezTo>
                  <a:pt x="4658954" y="0"/>
                  <a:pt x="6096000" y="1535216"/>
                  <a:pt x="6096000" y="3429000"/>
                </a:cubicBezTo>
                <a:cubicBezTo>
                  <a:pt x="6096000" y="5322784"/>
                  <a:pt x="4658954" y="6858000"/>
                  <a:pt x="2886269" y="6858000"/>
                </a:cubicBezTo>
                <a:lnTo>
                  <a:pt x="18039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05" y="992187"/>
            <a:ext cx="4966046" cy="4873626"/>
          </a:xfrm>
        </p:spPr>
        <p:txBody>
          <a:bodyPr/>
          <a:lstStyle>
            <a:lvl1pPr algn="ctr">
              <a:defRPr sz="3200">
                <a:solidFill>
                  <a:srgbClr val="3D362D"/>
                </a:solidFill>
              </a:defRPr>
            </a:lvl1pPr>
            <a:lvl2pPr algn="ctr">
              <a:defRPr sz="2800">
                <a:solidFill>
                  <a:srgbClr val="3D362D"/>
                </a:solidFill>
              </a:defRPr>
            </a:lvl2pPr>
            <a:lvl3pPr algn="ctr">
              <a:defRPr sz="3600">
                <a:solidFill>
                  <a:srgbClr val="3D362D"/>
                </a:solidFill>
              </a:defRPr>
            </a:lvl3pPr>
            <a:lvl4pPr algn="ctr">
              <a:defRPr sz="2000">
                <a:solidFill>
                  <a:srgbClr val="3D362D"/>
                </a:solidFill>
              </a:defRPr>
            </a:lvl4pPr>
            <a:lvl5pPr algn="ctr">
              <a:defRPr sz="2000">
                <a:solidFill>
                  <a:srgbClr val="3D362D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49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F1CACBD2-7303-A01F-B045-2CF77B551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E472CD-8F6A-C5F0-30C7-8C1A7225A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  <a:effectLst>
            <a:outerShdw blurRad="25438" dist="25444" dir="5400000" algn="t" rotWithShape="0">
              <a:prstClr val="black">
                <a:alpha val="29475"/>
              </a:prstClr>
            </a:outerShdw>
          </a:effectLst>
        </p:spPr>
        <p:txBody>
          <a:bodyPr/>
          <a:lstStyle>
            <a:lvl1pPr algn="ctr">
              <a:defRPr sz="3200">
                <a:solidFill>
                  <a:srgbClr val="EADBB8"/>
                </a:solidFill>
              </a:defRPr>
            </a:lvl1pPr>
            <a:lvl2pPr algn="ctr">
              <a:defRPr sz="2800">
                <a:solidFill>
                  <a:srgbClr val="EADBB8"/>
                </a:solidFill>
              </a:defRPr>
            </a:lvl2pPr>
            <a:lvl3pPr algn="ctr">
              <a:defRPr sz="6000">
                <a:solidFill>
                  <a:srgbClr val="EADBB8"/>
                </a:solidFill>
              </a:defRPr>
            </a:lvl3pPr>
            <a:lvl4pPr marL="0" indent="0" algn="ctr">
              <a:spcAft>
                <a:spcPts val="1200"/>
              </a:spcAft>
              <a:buNone/>
              <a:defRPr sz="3600" b="1" i="0" cap="all" baseline="0">
                <a:solidFill>
                  <a:schemeClr val="bg1"/>
                </a:solidFill>
                <a:latin typeface="Basic Sans Bold" pitchFamily="2" charset="77"/>
              </a:defRPr>
            </a:lvl4pPr>
            <a:lvl5pPr algn="ctr">
              <a:defRPr sz="4000">
                <a:solidFill>
                  <a:srgbClr val="EADBB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48457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sus venc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0B200E2-DF05-9E59-8A59-C7FAD6E94396}"/>
              </a:ext>
            </a:extLst>
          </p:cNvPr>
          <p:cNvSpPr txBox="1"/>
          <p:nvPr userDrawn="1"/>
        </p:nvSpPr>
        <p:spPr>
          <a:xfrm>
            <a:off x="6096000" y="2771782"/>
            <a:ext cx="4839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solidFill>
                  <a:srgbClr val="AF977C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Ficou claro para mim que a cruz do calvário é minha vitória hoje e será definitiva quando Jesus me entregar a coroa da vida eterna. </a:t>
            </a:r>
          </a:p>
        </p:txBody>
      </p:sp>
      <p:pic>
        <p:nvPicPr>
          <p:cNvPr id="12" name="Imagem 11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D9AFB8F-C13B-08CA-CA66-E222E772B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3911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sus venc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6D1580-4D94-93F4-D614-7FC77B0BB82C}"/>
              </a:ext>
            </a:extLst>
          </p:cNvPr>
          <p:cNvSpPr txBox="1"/>
          <p:nvPr userDrawn="1"/>
        </p:nvSpPr>
        <p:spPr>
          <a:xfrm>
            <a:off x="6342186" y="502444"/>
            <a:ext cx="4316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/>
            <a:r>
              <a:rPr lang="pt-BR" sz="2800" b="1" cap="all" baseline="0" dirty="0">
                <a:solidFill>
                  <a:srgbClr val="D0B496"/>
                </a:solidFill>
                <a:effectLst/>
                <a:latin typeface="Basic Sans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Por causa dessa vitória de Jesus: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1A6EB9-9FCF-1C90-F7AB-1B041A94C4FF}"/>
              </a:ext>
            </a:extLst>
          </p:cNvPr>
          <p:cNvSpPr txBox="1"/>
          <p:nvPr userDrawn="1"/>
        </p:nvSpPr>
        <p:spPr>
          <a:xfrm>
            <a:off x="7054856" y="2342829"/>
            <a:ext cx="4188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Aceito Sua vitória na cruz por mim.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6C728E7A-5787-ADBD-1E7D-4C0DC62226FD}"/>
              </a:ext>
            </a:extLst>
          </p:cNvPr>
          <p:cNvSpPr/>
          <p:nvPr/>
        </p:nvSpPr>
        <p:spPr>
          <a:xfrm>
            <a:off x="6563581" y="236903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FE692D-7BE4-6E2E-33AC-007BB3C8F487}"/>
              </a:ext>
            </a:extLst>
          </p:cNvPr>
          <p:cNvSpPr txBox="1"/>
          <p:nvPr userDrawn="1"/>
        </p:nvSpPr>
        <p:spPr>
          <a:xfrm>
            <a:off x="7054856" y="2929119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que orem por mim e por minha família. </a:t>
            </a:r>
          </a:p>
        </p:txBody>
      </p:sp>
      <p:sp>
        <p:nvSpPr>
          <p:cNvPr id="4" name="Forma Livre 3">
            <a:extLst>
              <a:ext uri="{FF2B5EF4-FFF2-40B4-BE49-F238E27FC236}">
                <a16:creationId xmlns:a16="http://schemas.microsoft.com/office/drawing/2014/main" id="{5D10118E-1AF6-0DC0-8852-F30AA3AA7BB4}"/>
              </a:ext>
            </a:extLst>
          </p:cNvPr>
          <p:cNvSpPr/>
          <p:nvPr userDrawn="1"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ACBBF1-D757-ABFC-24B1-98B149878BAC}"/>
              </a:ext>
            </a:extLst>
          </p:cNvPr>
          <p:cNvSpPr txBox="1"/>
          <p:nvPr userDrawn="1"/>
        </p:nvSpPr>
        <p:spPr>
          <a:xfrm>
            <a:off x="7054856" y="3515409"/>
            <a:ext cx="3948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continuar estudando a Bíblia.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AAF5435A-4611-2FE6-4E1A-C5ED22F14FE9}"/>
              </a:ext>
            </a:extLst>
          </p:cNvPr>
          <p:cNvSpPr/>
          <p:nvPr userDrawn="1"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7415F0-029A-47CD-5A80-B98853D3F590}"/>
              </a:ext>
            </a:extLst>
          </p:cNvPr>
          <p:cNvSpPr txBox="1"/>
          <p:nvPr userDrawn="1"/>
        </p:nvSpPr>
        <p:spPr>
          <a:xfrm>
            <a:off x="7054856" y="4101699"/>
            <a:ext cx="388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batizado o quanto antes.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C311CF80-6241-D9B2-D51C-3BC57D78C13C}"/>
              </a:ext>
            </a:extLst>
          </p:cNvPr>
          <p:cNvSpPr/>
          <p:nvPr userDrawn="1"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AE72A6-0C10-4E5B-D559-6BA9244EB438}"/>
              </a:ext>
            </a:extLst>
          </p:cNvPr>
          <p:cNvSpPr txBox="1"/>
          <p:nvPr userDrawn="1"/>
        </p:nvSpPr>
        <p:spPr>
          <a:xfrm>
            <a:off x="7054856" y="4687989"/>
            <a:ext cx="431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um missionário e falar de Jesus para alguém.</a:t>
            </a:r>
          </a:p>
        </p:txBody>
      </p:sp>
      <p:sp>
        <p:nvSpPr>
          <p:cNvPr id="16" name="Forma Livre 15">
            <a:extLst>
              <a:ext uri="{FF2B5EF4-FFF2-40B4-BE49-F238E27FC236}">
                <a16:creationId xmlns:a16="http://schemas.microsoft.com/office/drawing/2014/main" id="{A95F172A-62F3-156F-2829-3CC51AC63A86}"/>
              </a:ext>
            </a:extLst>
          </p:cNvPr>
          <p:cNvSpPr/>
          <p:nvPr userDrawn="1"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12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11" grpId="0"/>
      <p:bldP spid="1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973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4B1A61D-F62C-1BCE-3F97-3AD0913BF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1621" y="1273175"/>
            <a:ext cx="6449841" cy="5264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41851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58374-8AEF-A3AD-99D8-E864F309C0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7601" y="2235199"/>
            <a:ext cx="6257907" cy="3884247"/>
          </a:xfrm>
        </p:spPr>
        <p:txBody>
          <a:bodyPr anchor="t">
            <a:normAutofit/>
          </a:bodyPr>
          <a:lstStyle>
            <a:lvl1pPr algn="ctr">
              <a:lnSpc>
                <a:spcPct val="80000"/>
              </a:lnSpc>
              <a:defRPr sz="9600" cap="all" baseline="0">
                <a:solidFill>
                  <a:srgbClr val="85725E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D6D796-8F37-5210-E73B-25FB50721B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509" y="1374652"/>
            <a:ext cx="2694091" cy="418978"/>
          </a:xfrm>
          <a:prstGeom prst="roundRect">
            <a:avLst>
              <a:gd name="adj" fmla="val 50000"/>
            </a:avLst>
          </a:prstGeom>
          <a:solidFill>
            <a:srgbClr val="AF977C"/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50446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6631C5-8A4F-580F-7222-A01B14C1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7F460A-1B37-912B-269C-F94706678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9FED88-6AA4-7804-A7CC-4A2CC950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80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46463"/>
            <a:ext cx="4693297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6963"/>
            <a:ext cx="4693298" cy="451919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Imagem 10">
            <a:extLst>
              <a:ext uri="{FF2B5EF4-FFF2-40B4-BE49-F238E27FC236}">
                <a16:creationId xmlns:a16="http://schemas.microsoft.com/office/drawing/2014/main" id="{80C993B5-44F2-7BF5-EDF7-D0296D5E3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81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0F12A-6E41-D1EF-649F-5CF1979F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839" y="1340802"/>
            <a:ext cx="4687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948A0-A78F-4176-620F-A0E617B1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839" y="4220527"/>
            <a:ext cx="4687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35D1653A-2923-2059-11E2-D6CB23E7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5585" y="1534151"/>
            <a:ext cx="4045556" cy="40455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50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645AFB-F4AB-9793-A7F6-62E96498C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5616" y="1627916"/>
            <a:ext cx="5649098" cy="4476321"/>
          </a:xfrm>
        </p:spPr>
        <p:txBody>
          <a:bodyPr/>
          <a:lstStyle>
            <a:lvl3pPr>
              <a:defRPr sz="3600"/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4802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75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8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4D0C6B9-6750-2DD5-684D-506BD614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C4F4DD-B433-CD58-B568-D3F81FD06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594657-F7D4-8F1F-E4DD-CCF5493A4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DEE688-AACB-7191-47B2-560B54097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A4E92F-1F75-CCFE-1A16-9054F85A8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78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49" r:id="rId3"/>
    <p:sldLayoutId id="2147483650" r:id="rId4"/>
    <p:sldLayoutId id="2147483666" r:id="rId5"/>
    <p:sldLayoutId id="2147483651" r:id="rId6"/>
    <p:sldLayoutId id="2147483652" r:id="rId7"/>
    <p:sldLayoutId id="2147483653" r:id="rId8"/>
    <p:sldLayoutId id="2147483665" r:id="rId9"/>
    <p:sldLayoutId id="2147483654" r:id="rId10"/>
    <p:sldLayoutId id="2147483655" r:id="rId11"/>
    <p:sldLayoutId id="2147483663" r:id="rId12"/>
    <p:sldLayoutId id="2147483656" r:id="rId13"/>
    <p:sldLayoutId id="2147483664" r:id="rId14"/>
    <p:sldLayoutId id="2147483668" r:id="rId15"/>
    <p:sldLayoutId id="2147483667" r:id="rId16"/>
    <p:sldLayoutId id="2147483657" r:id="rId17"/>
    <p:sldLayoutId id="2147483658" r:id="rId18"/>
    <p:sldLayoutId id="2147483661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6B5C4C"/>
          </a:solidFill>
          <a:latin typeface="Basic Sans 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2500"/>
        </a:spcBef>
        <a:buFont typeface="Fonte do Sistema Regular"/>
        <a:buChar char="–"/>
        <a:defRPr sz="2000" kern="1200" baseline="0">
          <a:solidFill>
            <a:srgbClr val="AF977C"/>
          </a:solidFill>
          <a:latin typeface="Basic Sans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200"/>
        </a:spcAft>
        <a:buFont typeface="Arial" panose="020B0604020202020204" pitchFamily="34" charset="0"/>
        <a:buNone/>
        <a:defRPr sz="2400" b="1" i="0" kern="1200" cap="all" baseline="0">
          <a:solidFill>
            <a:srgbClr val="85725E"/>
          </a:solidFill>
          <a:latin typeface="Basic Sans Bold" pitchFamily="2" charset="77"/>
          <a:ea typeface="+mn-ea"/>
          <a:cs typeface="+mn-cs"/>
        </a:defRPr>
      </a:lvl3pPr>
      <a:lvl4pPr marL="230400" indent="-228600" algn="l" defTabSz="914400" rtl="0" eaLnBrk="1" latinLnBrk="0" hangingPunct="1">
        <a:lnSpc>
          <a:spcPct val="100000"/>
        </a:lnSpc>
        <a:spcBef>
          <a:spcPts val="1100"/>
        </a:spcBef>
        <a:spcAft>
          <a:spcPts val="600"/>
        </a:spcAft>
        <a:buClr>
          <a:srgbClr val="E3BF5F"/>
        </a:buClr>
        <a:buFont typeface="Wingdings" pitchFamily="2" charset="2"/>
        <a:buChar char="§"/>
        <a:defRPr sz="20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600"/>
        </a:spcAft>
        <a:buFont typeface="Arial" panose="020B0604020202020204" pitchFamily="34" charset="0"/>
        <a:buNone/>
        <a:defRPr sz="2800" b="0" i="0" kern="1200" cap="all" baseline="0">
          <a:solidFill>
            <a:srgbClr val="85725E"/>
          </a:solidFill>
          <a:latin typeface="Basic Sans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gita.it/story.php?title=1o_maggio_1994_ore_18-40_quando_il_cuore_di_Ayrton_Senna_si_fermo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jodido-pero-contento.blogspot.com/2019/05/25-anos-sin-ayrton-senna-el-dia-que.html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apodehomem.com.br/teria-sido-ayrton-senna-o-ultimo-heroi-brasileiro-or-mais-que-um-jogo-22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yrtonsennavive.blogspot.com/2014/03/wallpapers-ayrton-senna-wallpaper.html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54601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98182F-9B46-08E9-55D9-E298714CBC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“Nada pode me separar do amor de Deus.” </a:t>
            </a:r>
          </a:p>
          <a:p>
            <a:pPr lvl="1"/>
            <a:r>
              <a:rPr lang="pt-BR" dirty="0"/>
              <a:t>Romanos 8:38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749510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464713B-3640-4639-4350-BBA8A06B4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Em outro domingo cinzento, milhares de pessoas lamentavam em suas casas a morte de um grande Herói.</a:t>
            </a:r>
          </a:p>
        </p:txBody>
      </p:sp>
    </p:spTree>
    <p:extLst>
      <p:ext uri="{BB962C8B-B14F-4D97-AF65-F5344CB8AC3E}">
        <p14:creationId xmlns:p14="http://schemas.microsoft.com/office/powerpoint/2010/main" val="209035117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76FF184-A438-628F-4FAC-D40C46C94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Ele havia reanimado as esperanças </a:t>
            </a:r>
            <a:br>
              <a:rPr lang="pt-BR" dirty="0"/>
            </a:br>
            <a:r>
              <a:rPr lang="pt-BR" dirty="0"/>
              <a:t>de redenção do povo.</a:t>
            </a:r>
          </a:p>
        </p:txBody>
      </p:sp>
    </p:spTree>
    <p:extLst>
      <p:ext uri="{BB962C8B-B14F-4D97-AF65-F5344CB8AC3E}">
        <p14:creationId xmlns:p14="http://schemas.microsoft.com/office/powerpoint/2010/main" val="262325759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596ED87-7A75-5348-1758-735093EEC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023" y="1634351"/>
            <a:ext cx="5844746" cy="4873626"/>
          </a:xfrm>
        </p:spPr>
        <p:txBody>
          <a:bodyPr>
            <a:normAutofit/>
          </a:bodyPr>
          <a:lstStyle/>
          <a:p>
            <a:pPr lvl="3"/>
            <a:r>
              <a:rPr lang="pt-BR" dirty="0"/>
              <a:t>Havia realizado curas inimagináveis e rompido a barreira da morte, ressuscitando pessoas. </a:t>
            </a:r>
          </a:p>
        </p:txBody>
      </p:sp>
    </p:spTree>
    <p:extLst>
      <p:ext uri="{BB962C8B-B14F-4D97-AF65-F5344CB8AC3E}">
        <p14:creationId xmlns:p14="http://schemas.microsoft.com/office/powerpoint/2010/main" val="87768674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CDCCEA2-B8E4-E903-029A-9DF6D1A18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8474" y="1076325"/>
            <a:ext cx="4880919" cy="4898252"/>
          </a:xfrm>
        </p:spPr>
        <p:txBody>
          <a:bodyPr>
            <a:normAutofit/>
          </a:bodyPr>
          <a:lstStyle/>
          <a:p>
            <a:pPr lvl="3"/>
            <a:r>
              <a:rPr lang="pt-BR" dirty="0"/>
              <a:t>Dois discípulos, um deles chamado </a:t>
            </a:r>
            <a:r>
              <a:rPr lang="pt-BR" dirty="0" err="1"/>
              <a:t>CleOpas</a:t>
            </a:r>
            <a:r>
              <a:rPr lang="pt-BR" dirty="0"/>
              <a:t>, que seguiam de Jerusalém para Emaús...</a:t>
            </a:r>
          </a:p>
        </p:txBody>
      </p:sp>
    </p:spTree>
    <p:extLst>
      <p:ext uri="{BB962C8B-B14F-4D97-AF65-F5344CB8AC3E}">
        <p14:creationId xmlns:p14="http://schemas.microsoft.com/office/powerpoint/2010/main" val="168882674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AF592C3-FE1F-524B-EE01-95EF6C9A1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pt-BR" dirty="0"/>
              <a:t>Cristo começou a falar das profecias bíblicas sobre o sofrimento do Messias e sua ressurreição.</a:t>
            </a:r>
          </a:p>
        </p:txBody>
      </p:sp>
    </p:spTree>
    <p:extLst>
      <p:ext uri="{BB962C8B-B14F-4D97-AF65-F5344CB8AC3E}">
        <p14:creationId xmlns:p14="http://schemas.microsoft.com/office/powerpoint/2010/main" val="27864344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77C5A76-7317-B390-937F-A801A1E02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2"/>
            <a:r>
              <a:rPr lang="pt-BR" dirty="0"/>
              <a:t>A ressurreição definiria em grande parte o testemunho dos primeiros cristãos.</a:t>
            </a:r>
          </a:p>
        </p:txBody>
      </p:sp>
    </p:spTree>
    <p:extLst>
      <p:ext uri="{BB962C8B-B14F-4D97-AF65-F5344CB8AC3E}">
        <p14:creationId xmlns:p14="http://schemas.microsoft.com/office/powerpoint/2010/main" val="58970329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FFD5CE2-A4F6-5C5E-8A11-0DFE389C9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173" y="1253351"/>
            <a:ext cx="5844746" cy="4873626"/>
          </a:xfrm>
        </p:spPr>
        <p:txBody>
          <a:bodyPr/>
          <a:lstStyle/>
          <a:p>
            <a:pPr lvl="2"/>
            <a:r>
              <a:rPr lang="pt-BR" dirty="0"/>
              <a:t>Porém, eles deveriam fundamentar sua fé na Bíblia.</a:t>
            </a:r>
          </a:p>
        </p:txBody>
      </p:sp>
    </p:spTree>
    <p:extLst>
      <p:ext uri="{BB962C8B-B14F-4D97-AF65-F5344CB8AC3E}">
        <p14:creationId xmlns:p14="http://schemas.microsoft.com/office/powerpoint/2010/main" val="162037623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43D215B-AD7B-08E7-0BFA-D4085218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298" y="1013211"/>
            <a:ext cx="4888127" cy="4831577"/>
          </a:xfrm>
        </p:spPr>
        <p:txBody>
          <a:bodyPr/>
          <a:lstStyle/>
          <a:p>
            <a:pPr lvl="2"/>
            <a:r>
              <a:rPr lang="pt-BR" dirty="0"/>
              <a:t>Não duvide do poder de Deus. </a:t>
            </a:r>
          </a:p>
        </p:txBody>
      </p:sp>
    </p:spTree>
    <p:extLst>
      <p:ext uri="{BB962C8B-B14F-4D97-AF65-F5344CB8AC3E}">
        <p14:creationId xmlns:p14="http://schemas.microsoft.com/office/powerpoint/2010/main" val="36220256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F82B646-163E-7655-3600-5E2E3A56D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4724" y="1514475"/>
            <a:ext cx="5014269" cy="4879202"/>
          </a:xfrm>
        </p:spPr>
        <p:txBody>
          <a:bodyPr>
            <a:normAutofit/>
          </a:bodyPr>
          <a:lstStyle/>
          <a:p>
            <a:pPr lvl="3"/>
            <a:r>
              <a:rPr lang="pt-BR" dirty="0" err="1"/>
              <a:t>Cleopas</a:t>
            </a:r>
            <a:r>
              <a:rPr lang="pt-BR" dirty="0"/>
              <a:t> e o outro discípulo tinham ouvido falar dos relatos da ressurreição de Jesus, mas não acreditaram neles. eles duvidavam. </a:t>
            </a:r>
          </a:p>
        </p:txBody>
      </p:sp>
    </p:spTree>
    <p:extLst>
      <p:ext uri="{BB962C8B-B14F-4D97-AF65-F5344CB8AC3E}">
        <p14:creationId xmlns:p14="http://schemas.microsoft.com/office/powerpoint/2010/main" val="199994938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1724E0B-15DF-B50D-FAF9-8A8AC0D67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7961" y="2251825"/>
            <a:ext cx="8094039" cy="3884247"/>
          </a:xfrm>
        </p:spPr>
        <p:txBody>
          <a:bodyPr/>
          <a:lstStyle/>
          <a:p>
            <a:r>
              <a:rPr lang="pt-BR" dirty="0"/>
              <a:t>Consolados pela Palavra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2B492BD2-F961-BD97-6053-BBC156D082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7o Dia | Sexta-feira</a:t>
            </a:r>
          </a:p>
        </p:txBody>
      </p:sp>
    </p:spTree>
    <p:extLst>
      <p:ext uri="{BB962C8B-B14F-4D97-AF65-F5344CB8AC3E}">
        <p14:creationId xmlns:p14="http://schemas.microsoft.com/office/powerpoint/2010/main" val="405043597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EFC2943-2D48-E889-F513-77E58462D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257300"/>
            <a:ext cx="4726202" cy="4974452"/>
          </a:xfrm>
        </p:spPr>
        <p:txBody>
          <a:bodyPr/>
          <a:lstStyle/>
          <a:p>
            <a:pPr lvl="2"/>
            <a:r>
              <a:rPr lang="pt-BR" dirty="0">
                <a:solidFill>
                  <a:srgbClr val="3D362D"/>
                </a:solidFill>
              </a:rPr>
              <a:t>Você já percebeu quantas vezes somos céticos, temos dificuldade para acreditar? </a:t>
            </a:r>
          </a:p>
        </p:txBody>
      </p:sp>
    </p:spTree>
    <p:extLst>
      <p:ext uri="{BB962C8B-B14F-4D97-AF65-F5344CB8AC3E}">
        <p14:creationId xmlns:p14="http://schemas.microsoft.com/office/powerpoint/2010/main" val="106675426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7D447BA-DCDA-3658-A209-2824AD930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73" y="681851"/>
            <a:ext cx="5844746" cy="4873626"/>
          </a:xfrm>
        </p:spPr>
        <p:txBody>
          <a:bodyPr/>
          <a:lstStyle/>
          <a:p>
            <a:pPr lvl="2"/>
            <a:r>
              <a:rPr lang="pt-BR" dirty="0"/>
              <a:t>Jesus anela consolar Seus filhos.</a:t>
            </a:r>
          </a:p>
        </p:txBody>
      </p:sp>
    </p:spTree>
    <p:extLst>
      <p:ext uri="{BB962C8B-B14F-4D97-AF65-F5344CB8AC3E}">
        <p14:creationId xmlns:p14="http://schemas.microsoft.com/office/powerpoint/2010/main" val="40145868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472C30E-65F4-6710-AAC8-5906A73A2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Os dois discípulos estavam tristes, confusos e frustrados. Não era uma tristeza comum. Era profunda.</a:t>
            </a:r>
          </a:p>
        </p:txBody>
      </p:sp>
    </p:spTree>
    <p:extLst>
      <p:ext uri="{BB962C8B-B14F-4D97-AF65-F5344CB8AC3E}">
        <p14:creationId xmlns:p14="http://schemas.microsoft.com/office/powerpoint/2010/main" val="246222644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7AC6E2-C857-6506-397B-F07DC8BBCD3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algn="l"/>
            <a:r>
              <a:rPr lang="pt-BR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coração deles foi duplamente ferido, pois tiveram: </a:t>
            </a:r>
          </a:p>
          <a:p>
            <a:pPr marL="573300" lvl="3" indent="-342900" algn="l">
              <a:buAutoNum type="arabicParenBoth"/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pt-B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 decepção com os líderes da nação judaica; </a:t>
            </a:r>
          </a:p>
          <a:p>
            <a:pPr marL="573300" lvl="3" indent="-342900" algn="l">
              <a:buAutoNum type="arabicParenBoth"/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pt-B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 decepção com o próprio Jesus</a:t>
            </a:r>
            <a:r>
              <a:rPr lang="pt-BR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D99E3B8-BD22-D500-55B4-6C31964705B2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77776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6DE1EFF-E36F-6449-3CD4-AC6BC76D4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1223" y="1158101"/>
            <a:ext cx="5844746" cy="4873626"/>
          </a:xfrm>
        </p:spPr>
        <p:txBody>
          <a:bodyPr/>
          <a:lstStyle/>
          <a:p>
            <a:pPr lvl="2"/>
            <a:r>
              <a:rPr lang="pt-BR" dirty="0"/>
              <a:t>A perda era grande demais para ser suportada.</a:t>
            </a:r>
          </a:p>
        </p:txBody>
      </p:sp>
    </p:spTree>
    <p:extLst>
      <p:ext uri="{BB962C8B-B14F-4D97-AF65-F5344CB8AC3E}">
        <p14:creationId xmlns:p14="http://schemas.microsoft.com/office/powerpoint/2010/main" val="72894675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B53DA8A-EB5B-6193-AE83-AB78430C2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Você já ficou decepcionado com Deus?</a:t>
            </a:r>
          </a:p>
        </p:txBody>
      </p:sp>
    </p:spTree>
    <p:extLst>
      <p:ext uri="{BB962C8B-B14F-4D97-AF65-F5344CB8AC3E}">
        <p14:creationId xmlns:p14="http://schemas.microsoft.com/office/powerpoint/2010/main" val="221188317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D32837E-AA1E-0795-A65C-CF2A95EA0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2698" y="1291451"/>
            <a:ext cx="5844746" cy="4873626"/>
          </a:xfrm>
        </p:spPr>
        <p:txBody>
          <a:bodyPr>
            <a:normAutofit lnSpcReduction="10000"/>
          </a:bodyPr>
          <a:lstStyle/>
          <a:p>
            <a:pPr lvl="2"/>
            <a:r>
              <a:rPr lang="pt-BR" dirty="0"/>
              <a:t>Já orou e buscou tanto uma resposta ou uma bênção que não veio? </a:t>
            </a:r>
          </a:p>
        </p:txBody>
      </p:sp>
    </p:spTree>
    <p:extLst>
      <p:ext uri="{BB962C8B-B14F-4D97-AF65-F5344CB8AC3E}">
        <p14:creationId xmlns:p14="http://schemas.microsoft.com/office/powerpoint/2010/main" val="238291393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A460AB2-7362-AAE8-46B0-06115C88A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7524" y="514350"/>
            <a:ext cx="3795069" cy="4993502"/>
          </a:xfrm>
        </p:spPr>
        <p:txBody>
          <a:bodyPr/>
          <a:lstStyle/>
          <a:p>
            <a:pPr lvl="2"/>
            <a:r>
              <a:rPr lang="pt-BR" dirty="0"/>
              <a:t>Jesus ansiava consolá-los. </a:t>
            </a:r>
          </a:p>
        </p:txBody>
      </p:sp>
    </p:spTree>
    <p:extLst>
      <p:ext uri="{BB962C8B-B14F-4D97-AF65-F5344CB8AC3E}">
        <p14:creationId xmlns:p14="http://schemas.microsoft.com/office/powerpoint/2010/main" val="316858727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ABEE0A0-A581-EE4E-A60B-AB5EAF7F3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pt-BR" dirty="0"/>
              <a:t>os discípulos de Cristo estavam sofrendo desnecessariamente.</a:t>
            </a:r>
          </a:p>
        </p:txBody>
      </p:sp>
    </p:spTree>
    <p:extLst>
      <p:ext uri="{BB962C8B-B14F-4D97-AF65-F5344CB8AC3E}">
        <p14:creationId xmlns:p14="http://schemas.microsoft.com/office/powerpoint/2010/main" val="139800446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D9C67D7-1081-695C-2572-6EA9F6573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pt-BR" sz="4400" dirty="0"/>
              <a:t>Os que buscam encontram.</a:t>
            </a:r>
          </a:p>
        </p:txBody>
      </p:sp>
    </p:spTree>
    <p:extLst>
      <p:ext uri="{BB962C8B-B14F-4D97-AF65-F5344CB8AC3E}">
        <p14:creationId xmlns:p14="http://schemas.microsoft.com/office/powerpoint/2010/main" val="44894913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004E3855-FF1F-830E-7E36-480BC8FDAE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“Disse-lhe Jesus: Porque me viste, Tomé, creste; bem-aventurados os que não viram e creram.” </a:t>
            </a:r>
          </a:p>
          <a:p>
            <a:pPr lvl="1"/>
            <a:r>
              <a:rPr lang="pt-BR" dirty="0"/>
              <a:t>João 20:29</a:t>
            </a:r>
          </a:p>
        </p:txBody>
      </p:sp>
    </p:spTree>
    <p:extLst>
      <p:ext uri="{BB962C8B-B14F-4D97-AF65-F5344CB8AC3E}">
        <p14:creationId xmlns:p14="http://schemas.microsoft.com/office/powerpoint/2010/main" val="388270482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F3BADA6-DE07-8C61-29DF-2A7459449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pt-BR" dirty="0"/>
              <a:t>Embora estivessem confusos, os dois discípulos tentavam entender o plano de Deus. </a:t>
            </a:r>
          </a:p>
        </p:txBody>
      </p:sp>
    </p:spTree>
    <p:extLst>
      <p:ext uri="{BB962C8B-B14F-4D97-AF65-F5344CB8AC3E}">
        <p14:creationId xmlns:p14="http://schemas.microsoft.com/office/powerpoint/2010/main" val="516588125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F3BADA6-DE07-8C61-29DF-2A7459449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pt-BR" dirty="0"/>
              <a:t>Embora estivessem temporariamente cegos, </a:t>
            </a:r>
            <a:br>
              <a:rPr lang="pt-BR" dirty="0"/>
            </a:br>
            <a:r>
              <a:rPr lang="pt-BR" dirty="0"/>
              <a:t>eram filhos de Deus!</a:t>
            </a:r>
          </a:p>
        </p:txBody>
      </p:sp>
    </p:spTree>
    <p:extLst>
      <p:ext uri="{BB962C8B-B14F-4D97-AF65-F5344CB8AC3E}">
        <p14:creationId xmlns:p14="http://schemas.microsoft.com/office/powerpoint/2010/main" val="1721965103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613F333-644E-D252-20CF-E0107D1BD3D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pt-BR" dirty="0"/>
              <a:t>Deus não rejeita Seus filhos porque eles não entendem Seus planos. </a:t>
            </a:r>
          </a:p>
        </p:txBody>
      </p:sp>
      <p:pic>
        <p:nvPicPr>
          <p:cNvPr id="6" name="Espaço Reservado para Imagem 5" descr="Homem sentado em frente a mesa com comida&#10;&#10;Descrição gerada automaticamente">
            <a:extLst>
              <a:ext uri="{FF2B5EF4-FFF2-40B4-BE49-F238E27FC236}">
                <a16:creationId xmlns:a16="http://schemas.microsoft.com/office/drawing/2014/main" id="{83E60200-2277-6919-41C7-B02C91C56E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539185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722964C-CBDE-BE92-F1F6-F686E2AAA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A Palavra de Deus é a base da nossa fé.</a:t>
            </a:r>
          </a:p>
        </p:txBody>
      </p:sp>
    </p:spTree>
    <p:extLst>
      <p:ext uri="{BB962C8B-B14F-4D97-AF65-F5344CB8AC3E}">
        <p14:creationId xmlns:p14="http://schemas.microsoft.com/office/powerpoint/2010/main" val="2399326257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DF67668-DDE2-E313-FE71-78A3AC07F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pt-BR" dirty="0"/>
              <a:t>Por que Jesus não Se revelou aos discípulos no caminho de Emaús?</a:t>
            </a:r>
          </a:p>
        </p:txBody>
      </p:sp>
    </p:spTree>
    <p:extLst>
      <p:ext uri="{BB962C8B-B14F-4D97-AF65-F5344CB8AC3E}">
        <p14:creationId xmlns:p14="http://schemas.microsoft.com/office/powerpoint/2010/main" val="3892096755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2095C5A-258E-AEC2-96AD-F993F726F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72" y="596126"/>
            <a:ext cx="10069727" cy="2251849"/>
          </a:xfrm>
        </p:spPr>
        <p:txBody>
          <a:bodyPr>
            <a:normAutofit fontScale="92500" lnSpcReduction="10000"/>
          </a:bodyPr>
          <a:lstStyle/>
          <a:p>
            <a:pPr lvl="2"/>
            <a:r>
              <a:rPr lang="pt-BR" dirty="0"/>
              <a:t>Porque Ele queria fundamentá-los na Palavra de Deus. </a:t>
            </a:r>
          </a:p>
        </p:txBody>
      </p:sp>
    </p:spTree>
    <p:extLst>
      <p:ext uri="{BB962C8B-B14F-4D97-AF65-F5344CB8AC3E}">
        <p14:creationId xmlns:p14="http://schemas.microsoft.com/office/powerpoint/2010/main" val="149082854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627C5D3-A323-9850-A92A-1B24ABFDC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924" y="596126"/>
            <a:ext cx="9660152" cy="1851799"/>
          </a:xfrm>
        </p:spPr>
        <p:txBody>
          <a:bodyPr>
            <a:normAutofit fontScale="85000" lnSpcReduction="20000"/>
          </a:bodyPr>
          <a:lstStyle/>
          <a:p>
            <a:pPr lvl="2"/>
            <a:r>
              <a:rPr lang="pt-BR" dirty="0"/>
              <a:t>Jesus ensinou que a igreja DEVE AVALIAR tudo à luz da Palavra de Deus.</a:t>
            </a:r>
          </a:p>
        </p:txBody>
      </p:sp>
    </p:spTree>
    <p:extLst>
      <p:ext uri="{BB962C8B-B14F-4D97-AF65-F5344CB8AC3E}">
        <p14:creationId xmlns:p14="http://schemas.microsoft.com/office/powerpoint/2010/main" val="111579157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E5E773F-DCB9-3780-FF9C-F4FB26170F6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pt-BR" dirty="0"/>
              <a:t>Muitos que hoje fazem milagres em nome de Cristo serão rejeitados por Ele!</a:t>
            </a:r>
          </a:p>
        </p:txBody>
      </p:sp>
      <p:pic>
        <p:nvPicPr>
          <p:cNvPr id="6" name="Espaço Reservado para Imagem 5" descr="Uma imagem contendo olhando, frente, em pé, assistindo&#10;&#10;Descrição gerada automaticamente">
            <a:extLst>
              <a:ext uri="{FF2B5EF4-FFF2-40B4-BE49-F238E27FC236}">
                <a16:creationId xmlns:a16="http://schemas.microsoft.com/office/drawing/2014/main" id="{9246801A-CFB9-F7ED-16F2-6350D348BF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6704521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A45FC15-2768-E668-3D10-0A8C839FE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2248" y="634226"/>
            <a:ext cx="5844746" cy="4873626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A experiência é importante, mas acima dela deve estar a Palavra de Deus.</a:t>
            </a:r>
          </a:p>
        </p:txBody>
      </p:sp>
    </p:spTree>
    <p:extLst>
      <p:ext uri="{BB962C8B-B14F-4D97-AF65-F5344CB8AC3E}">
        <p14:creationId xmlns:p14="http://schemas.microsoft.com/office/powerpoint/2010/main" val="2664190153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B7F00C1-E0EF-F32D-5C4D-68F9C9D02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648" y="2590800"/>
            <a:ext cx="10936502" cy="2155052"/>
          </a:xfrm>
        </p:spPr>
        <p:txBody>
          <a:bodyPr>
            <a:normAutofit fontScale="92500" lnSpcReduction="20000"/>
          </a:bodyPr>
          <a:lstStyle/>
          <a:p>
            <a:pPr lvl="2"/>
            <a:r>
              <a:rPr lang="pt-BR" dirty="0"/>
              <a:t>Hoje podemos conhecer Cristo pela experiência através da Palavra de Deus.</a:t>
            </a:r>
          </a:p>
        </p:txBody>
      </p:sp>
    </p:spTree>
    <p:extLst>
      <p:ext uri="{BB962C8B-B14F-4D97-AF65-F5344CB8AC3E}">
        <p14:creationId xmlns:p14="http://schemas.microsoft.com/office/powerpoint/2010/main" val="36349958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1CECE75-C86B-56B0-4A4F-CEBAAE9DB67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O coração de milhões de fãs ao redor do mundo se chocou a 216 km por hora contra o muro da curva Tamburello, no Grande Prêmio de San Marino de Fórmula 1, em 1º de maio de 1994. </a:t>
            </a:r>
          </a:p>
        </p:txBody>
      </p:sp>
      <p:pic>
        <p:nvPicPr>
          <p:cNvPr id="26" name="Espaço Reservado para Imagem 25" descr="Pessoa com capacete azul&#10;&#10;Descrição gerada automaticamente com confiança média">
            <a:extLst>
              <a:ext uri="{FF2B5EF4-FFF2-40B4-BE49-F238E27FC236}">
                <a16:creationId xmlns:a16="http://schemas.microsoft.com/office/drawing/2014/main" id="{A9D02AD1-243F-388E-D6B2-6EE6285C77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2472259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A164F2-DD56-C516-C00A-741D6B96E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pt-BR" dirty="0"/>
              <a:t>Assim como Jesus jantou com aqueles discípulos, Ele pode jantar com você:</a:t>
            </a:r>
          </a:p>
        </p:txBody>
      </p:sp>
    </p:spTree>
    <p:extLst>
      <p:ext uri="{BB962C8B-B14F-4D97-AF65-F5344CB8AC3E}">
        <p14:creationId xmlns:p14="http://schemas.microsoft.com/office/powerpoint/2010/main" val="334697250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095D840-5EC6-D24F-84F5-2C3F309FE4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“Eis que estou à porta e bato; se alguém ouvir a minha voz e abrir a porta, entrarei em sua casa e cearei com ele, e ele comigo.”</a:t>
            </a:r>
          </a:p>
          <a:p>
            <a:pPr lvl="1"/>
            <a:r>
              <a:rPr lang="pt-BR" dirty="0"/>
              <a:t>Apocalipse 3:20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6435182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04F1685-9F30-2CB5-8AAB-04098BE94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pt-BR" dirty="0"/>
              <a:t>Jesus pode ser contemplado pelos olhos da fé. </a:t>
            </a:r>
          </a:p>
        </p:txBody>
      </p:sp>
    </p:spTree>
    <p:extLst>
      <p:ext uri="{BB962C8B-B14F-4D97-AF65-F5344CB8AC3E}">
        <p14:creationId xmlns:p14="http://schemas.microsoft.com/office/powerpoint/2010/main" val="3815895455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2409437-542A-A37F-3238-B1EB581D8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6498" y="1310501"/>
            <a:ext cx="5844746" cy="4873626"/>
          </a:xfrm>
        </p:spPr>
        <p:txBody>
          <a:bodyPr>
            <a:normAutofit/>
          </a:bodyPr>
          <a:lstStyle/>
          <a:p>
            <a:pPr lvl="3"/>
            <a:r>
              <a:rPr lang="pt-BR" dirty="0"/>
              <a:t>O apelo de Deus é que você continue a conhecer Jesus por meio da Palavra de Deus e tenha uma experiência viva com Ele. </a:t>
            </a:r>
          </a:p>
        </p:txBody>
      </p:sp>
    </p:spTree>
    <p:extLst>
      <p:ext uri="{BB962C8B-B14F-4D97-AF65-F5344CB8AC3E}">
        <p14:creationId xmlns:p14="http://schemas.microsoft.com/office/powerpoint/2010/main" val="3720705415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6676405-6D07-0BE1-089C-5866ACEA4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048" y="386576"/>
            <a:ext cx="5844746" cy="4873626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Tome a decisão de estudar a Bíblia para encontrar nela a face de Cristo!</a:t>
            </a:r>
          </a:p>
        </p:txBody>
      </p:sp>
    </p:spTree>
    <p:extLst>
      <p:ext uri="{BB962C8B-B14F-4D97-AF65-F5344CB8AC3E}">
        <p14:creationId xmlns:p14="http://schemas.microsoft.com/office/powerpoint/2010/main" val="1182677142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A903E76-976B-6EE2-315B-990952B7D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Se você já estudou a Bíblia, hoje é o dia de tomar uma decisão por Jesus, de se entregar totalmente a Ele pelo batismo.</a:t>
            </a:r>
          </a:p>
        </p:txBody>
      </p:sp>
    </p:spTree>
    <p:extLst>
      <p:ext uri="{BB962C8B-B14F-4D97-AF65-F5344CB8AC3E}">
        <p14:creationId xmlns:p14="http://schemas.microsoft.com/office/powerpoint/2010/main" val="1522351813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BAA480C-4829-304D-39F8-5AC65DADD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5" y="561975"/>
            <a:ext cx="6623994" cy="3429000"/>
          </a:xfrm>
        </p:spPr>
        <p:txBody>
          <a:bodyPr>
            <a:normAutofit/>
          </a:bodyPr>
          <a:lstStyle/>
          <a:p>
            <a:pPr lvl="2"/>
            <a:r>
              <a:rPr lang="pt-BR" dirty="0">
                <a:solidFill>
                  <a:srgbClr val="3D362D"/>
                </a:solidFill>
              </a:rPr>
              <a:t>Se alguém precisa voltar para os caminhos de Deus,    o dia é hoje! </a:t>
            </a:r>
          </a:p>
        </p:txBody>
      </p:sp>
    </p:spTree>
    <p:extLst>
      <p:ext uri="{BB962C8B-B14F-4D97-AF65-F5344CB8AC3E}">
        <p14:creationId xmlns:p14="http://schemas.microsoft.com/office/powerpoint/2010/main" val="788306597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13429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68496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97091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F91655F-2A2C-0C3C-C879-77EBBC2A1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Às 13h40 do domingo, horário de Brasília, o jornalista Roberto </a:t>
            </a:r>
            <a:r>
              <a:rPr lang="pt-BR" dirty="0" err="1"/>
              <a:t>Cabrini</a:t>
            </a:r>
            <a:r>
              <a:rPr lang="pt-BR" dirty="0"/>
              <a:t> anunciava em tom pausado e grave a morte cerebral de Ayrton Senna. </a:t>
            </a:r>
          </a:p>
        </p:txBody>
      </p:sp>
      <p:pic>
        <p:nvPicPr>
          <p:cNvPr id="6" name="Espaço Reservado para Imagem 5" descr="Homem de brinquedo&#10;&#10;Descrição gerada automaticamente com confiança baixa">
            <a:extLst>
              <a:ext uri="{FF2B5EF4-FFF2-40B4-BE49-F238E27FC236}">
                <a16:creationId xmlns:a16="http://schemas.microsoft.com/office/drawing/2014/main" id="{22ECCD42-6358-EEA5-44CD-81B2F6590D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83728573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B1DE8B2-2FF2-F067-42B1-569349E8E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No Japão, Senna era visto quase como um samurai, e a equipe de narração da TV japonesa anunciou sua morte aos prantos. </a:t>
            </a:r>
          </a:p>
        </p:txBody>
      </p:sp>
      <p:pic>
        <p:nvPicPr>
          <p:cNvPr id="5" name="Espaço Reservado para Imagem 4" descr="Homem com uniforme laranja&#10;&#10;Descrição gerada automaticamente">
            <a:extLst>
              <a:ext uri="{FF2B5EF4-FFF2-40B4-BE49-F238E27FC236}">
                <a16:creationId xmlns:a16="http://schemas.microsoft.com/office/drawing/2014/main" id="{801B4D39-695C-A065-9540-9E4C0A8D93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950201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3EE6FEE-45C9-DCFD-6B34-136392446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90749"/>
            <a:ext cx="5823894" cy="4241027"/>
          </a:xfrm>
        </p:spPr>
        <p:txBody>
          <a:bodyPr/>
          <a:lstStyle/>
          <a:p>
            <a:r>
              <a:rPr lang="pt-BR" dirty="0"/>
              <a:t>No Brasil, a notícia causou forte comoção. As ruas ficaram desertas. O governo declarou luto oficial de três dias, e o piloto recebeu honras de chefe de Estado. </a:t>
            </a:r>
          </a:p>
        </p:txBody>
      </p:sp>
    </p:spTree>
    <p:extLst>
      <p:ext uri="{BB962C8B-B14F-4D97-AF65-F5344CB8AC3E}">
        <p14:creationId xmlns:p14="http://schemas.microsoft.com/office/powerpoint/2010/main" val="184509602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294476C-3258-9117-A208-70C06E4850C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O rosto de Senna nunca mais foi visto após o acidente, ocorrido quando tinha 34 anos de idade. Restaram as lembranças das vitórias épicas, do amor à pátria, de seu carisma, do gênio na pilotagem e dos valores espirituais e humanos. </a:t>
            </a:r>
          </a:p>
        </p:txBody>
      </p:sp>
      <p:pic>
        <p:nvPicPr>
          <p:cNvPr id="6" name="Espaço Reservado para Imagem 5" descr="Criança com capacete&#10;&#10;Descrição gerada automaticamente com confiança média">
            <a:extLst>
              <a:ext uri="{FF2B5EF4-FFF2-40B4-BE49-F238E27FC236}">
                <a16:creationId xmlns:a16="http://schemas.microsoft.com/office/drawing/2014/main" id="{585F03F4-6120-4B53-0F98-51CC3E3AA7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73928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061C95E-489B-4357-B74C-91C56CF260C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Ayrton era um leitor da Bíblia, costumava orar e tinha fé em Deus, o que deixou uma marca em seu túmulo, onde está escrito...</a:t>
            </a:r>
          </a:p>
        </p:txBody>
      </p:sp>
      <p:pic>
        <p:nvPicPr>
          <p:cNvPr id="10" name="Espaço Reservado para Imagem 9" descr="Uma imagem contendo grama, ao ar livre, verde, flor&#10;&#10;Descrição gerada automaticamente">
            <a:extLst>
              <a:ext uri="{FF2B5EF4-FFF2-40B4-BE49-F238E27FC236}">
                <a16:creationId xmlns:a16="http://schemas.microsoft.com/office/drawing/2014/main" id="{8A92E095-4D7B-F499-827E-EC6A3018E2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535717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C0B5A1-33D0-E742-9FA0-5C19815C5B1C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2740</TotalTime>
  <Words>746</Words>
  <Application>Microsoft Office PowerPoint</Application>
  <PresentationFormat>Widescreen</PresentationFormat>
  <Paragraphs>51</Paragraphs>
  <Slides>49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7" baseType="lpstr">
      <vt:lpstr>Wingdings</vt:lpstr>
      <vt:lpstr>Arial</vt:lpstr>
      <vt:lpstr>Basic Sans Light</vt:lpstr>
      <vt:lpstr>Fonte do Sistema Regular</vt:lpstr>
      <vt:lpstr>Basic Sans Bold</vt:lpstr>
      <vt:lpstr>Calibri</vt:lpstr>
      <vt:lpstr>Basic Sans</vt:lpstr>
      <vt:lpstr>Tema do Office</vt:lpstr>
      <vt:lpstr>Apresentação do PowerPoint</vt:lpstr>
      <vt:lpstr>Consolados pela Palavra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SOMBRAS NO CÉU</dc:title>
  <dc:creator>marcos aurelio gularte de castro</dc:creator>
  <cp:lastModifiedBy>DSA - Beatriz Ozorio</cp:lastModifiedBy>
  <cp:revision>6</cp:revision>
  <dcterms:created xsi:type="dcterms:W3CDTF">2022-10-04T12:03:09Z</dcterms:created>
  <dcterms:modified xsi:type="dcterms:W3CDTF">2022-10-18T20:11:40Z</dcterms:modified>
</cp:coreProperties>
</file>