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97" r:id="rId2"/>
    <p:sldId id="256" r:id="rId3"/>
    <p:sldId id="299" r:id="rId4"/>
    <p:sldId id="318" r:id="rId5"/>
    <p:sldId id="319" r:id="rId6"/>
    <p:sldId id="323" r:id="rId7"/>
    <p:sldId id="264" r:id="rId8"/>
    <p:sldId id="302" r:id="rId9"/>
    <p:sldId id="303" r:id="rId10"/>
    <p:sldId id="320" r:id="rId11"/>
    <p:sldId id="305" r:id="rId12"/>
    <p:sldId id="321" r:id="rId13"/>
    <p:sldId id="322" r:id="rId14"/>
    <p:sldId id="308" r:id="rId15"/>
    <p:sldId id="310" r:id="rId16"/>
    <p:sldId id="315" r:id="rId17"/>
    <p:sldId id="312" r:id="rId18"/>
  </p:sldIdLst>
  <p:sldSz cx="12192000" cy="6858000"/>
  <p:notesSz cx="6858000" cy="9144000"/>
  <p:embeddedFontLst>
    <p:embeddedFont>
      <p:font typeface="Barlow" panose="00000500000000000000" pitchFamily="2" charset="0"/>
      <p:regular r:id="rId19"/>
      <p:bold r:id="rId20"/>
      <p:italic r:id="rId21"/>
      <p:boldItalic r:id="rId22"/>
    </p:embeddedFont>
    <p:embeddedFont>
      <p:font typeface="Barlow SemiBold" panose="00000700000000000000" pitchFamily="2" charset="0"/>
      <p:bold r:id="rId23"/>
      <p:boldItalic r:id="rId2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5C4C"/>
    <a:srgbClr val="25250E"/>
    <a:srgbClr val="8B3F09"/>
    <a:srgbClr val="102232"/>
    <a:srgbClr val="394934"/>
    <a:srgbClr val="8DB6DB"/>
    <a:srgbClr val="09131C"/>
    <a:srgbClr val="C9D490"/>
    <a:srgbClr val="1C1F0C"/>
    <a:srgbClr val="ADC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7"/>
    <p:restoredTop sz="96370"/>
  </p:normalViewPr>
  <p:slideViewPr>
    <p:cSldViewPr snapToGrid="0">
      <p:cViewPr varScale="1">
        <p:scale>
          <a:sx n="118" d="100"/>
          <a:sy n="118" d="100"/>
        </p:scale>
        <p:origin x="149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62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B6F4A-B23A-CE5F-62BF-A03E47D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FFA7BD-520F-E921-BB70-9A8E16BF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10/04/2024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869D9A-244E-59D6-99E9-4CD734E0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DEFD82-2ECF-F065-A023-0D104B0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19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28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10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38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2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>
            <a:extLst>
              <a:ext uri="{FF2B5EF4-FFF2-40B4-BE49-F238E27FC236}">
                <a16:creationId xmlns:a16="http://schemas.microsoft.com/office/drawing/2014/main" id="{8ECAD462-1A1C-BC14-7502-C9B71DD9E43D}"/>
              </a:ext>
            </a:extLst>
          </p:cNvPr>
          <p:cNvSpPr/>
          <p:nvPr userDrawn="1"/>
        </p:nvSpPr>
        <p:spPr>
          <a:xfrm>
            <a:off x="0" y="0"/>
            <a:ext cx="7707087" cy="6858000"/>
          </a:xfrm>
          <a:custGeom>
            <a:avLst/>
            <a:gdLst>
              <a:gd name="connsiteX0" fmla="*/ 0 w 7707087"/>
              <a:gd name="connsiteY0" fmla="*/ 0 h 6858000"/>
              <a:gd name="connsiteX1" fmla="*/ 1287625 w 7707087"/>
              <a:gd name="connsiteY1" fmla="*/ 0 h 6858000"/>
              <a:gd name="connsiteX2" fmla="*/ 3415004 w 7707087"/>
              <a:gd name="connsiteY2" fmla="*/ 0 h 6858000"/>
              <a:gd name="connsiteX3" fmla="*/ 4497356 w 7707087"/>
              <a:gd name="connsiteY3" fmla="*/ 0 h 6858000"/>
              <a:gd name="connsiteX4" fmla="*/ 7707087 w 7707087"/>
              <a:gd name="connsiteY4" fmla="*/ 3429000 h 6858000"/>
              <a:gd name="connsiteX5" fmla="*/ 4497356 w 7707087"/>
              <a:gd name="connsiteY5" fmla="*/ 6858000 h 6858000"/>
              <a:gd name="connsiteX6" fmla="*/ 3415004 w 7707087"/>
              <a:gd name="connsiteY6" fmla="*/ 6858000 h 6858000"/>
              <a:gd name="connsiteX7" fmla="*/ 1287625 w 7707087"/>
              <a:gd name="connsiteY7" fmla="*/ 6858000 h 6858000"/>
              <a:gd name="connsiteX8" fmla="*/ 0 w 7707087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7087" h="6858000">
                <a:moveTo>
                  <a:pt x="0" y="0"/>
                </a:moveTo>
                <a:lnTo>
                  <a:pt x="1287625" y="0"/>
                </a:lnTo>
                <a:lnTo>
                  <a:pt x="3415004" y="0"/>
                </a:lnTo>
                <a:lnTo>
                  <a:pt x="4497356" y="0"/>
                </a:lnTo>
                <a:cubicBezTo>
                  <a:pt x="6270041" y="0"/>
                  <a:pt x="7707087" y="1535216"/>
                  <a:pt x="7707087" y="3429000"/>
                </a:cubicBezTo>
                <a:cubicBezTo>
                  <a:pt x="7707087" y="5322784"/>
                  <a:pt x="6270041" y="6858000"/>
                  <a:pt x="4497356" y="6858000"/>
                </a:cubicBezTo>
                <a:lnTo>
                  <a:pt x="3415004" y="6858000"/>
                </a:lnTo>
                <a:lnTo>
                  <a:pt x="12876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35" y="1136820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9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algn="ctr">
              <a:defRPr sz="2000">
                <a:solidFill>
                  <a:srgbClr val="EADBB8"/>
                </a:solidFill>
              </a:defRPr>
            </a:lvl4pPr>
            <a:lvl5pPr algn="ctr">
              <a:defRPr sz="2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48457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 userDrawn="1"/>
        </p:nvSpPr>
        <p:spPr>
          <a:xfrm>
            <a:off x="6096000" y="2771782"/>
            <a:ext cx="483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AF977C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Ficou claro para mim que a cruz do calvário é minha vitória hoje e será definitiva quando Jesus me entregar a coroa da vida eterna. </a:t>
            </a: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911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 userDrawn="1"/>
        </p:nvSpPr>
        <p:spPr>
          <a:xfrm>
            <a:off x="6342186" y="502444"/>
            <a:ext cx="431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pt-BR" sz="2800" b="1" cap="all" baseline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causa dessa vitória de Jesus: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 userDrawn="1"/>
        </p:nvSpPr>
        <p:spPr>
          <a:xfrm>
            <a:off x="7054856" y="2342829"/>
            <a:ext cx="418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Aceito Sua vitória na cruz por mim.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 userDrawn="1"/>
        </p:nvSpPr>
        <p:spPr>
          <a:xfrm>
            <a:off x="7054856" y="2929119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que orem por mim e por minha família. </a:t>
            </a: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 userDrawn="1"/>
        </p:nvSpPr>
        <p:spPr>
          <a:xfrm>
            <a:off x="7054856" y="3515409"/>
            <a:ext cx="394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continuar estudando a Bíblia.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 userDrawn="1"/>
        </p:nvSpPr>
        <p:spPr>
          <a:xfrm>
            <a:off x="7054856" y="4101699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batizado o quanto antes.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 userDrawn="1"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um missionário e falar de Jesus para alguém.</a:t>
            </a: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4185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97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58374-8AEF-A3AD-99D8-E864F309C0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7601" y="2235199"/>
            <a:ext cx="6257907" cy="3884247"/>
          </a:xfrm>
        </p:spPr>
        <p:txBody>
          <a:bodyPr anchor="t">
            <a:normAutofit/>
          </a:bodyPr>
          <a:lstStyle>
            <a:lvl1pPr algn="ctr">
              <a:lnSpc>
                <a:spcPct val="80000"/>
              </a:lnSpc>
              <a:defRPr sz="9600" cap="all" baseline="0">
                <a:solidFill>
                  <a:srgbClr val="85725E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6D796-8F37-5210-E73B-25FB50721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509" y="1374652"/>
            <a:ext cx="2694091" cy="418978"/>
          </a:xfrm>
          <a:prstGeom prst="roundRect">
            <a:avLst>
              <a:gd name="adj" fmla="val 50000"/>
            </a:avLst>
          </a:prstGeom>
          <a:solidFill>
            <a:srgbClr val="AF97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0446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6631C5-8A4F-580F-7222-A01B14C1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F460A-1B37-912B-269C-F9470667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FED88-6AA4-7804-A7CC-4A2CC950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80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81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0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802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75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D0C6B9-6750-2DD5-684D-506BD614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C4F4DD-B433-CD58-B568-D3F81FD06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94657-F7D4-8F1F-E4DD-CCF5493A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60E7-9D77-5B49-96CF-A347A6A150A9}" type="datetimeFigureOut">
              <a:rPr lang="pt-BR" smtClean="0"/>
              <a:t>10/04/2024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DEE688-AACB-7191-47B2-560B54097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4E92F-1F75-CCFE-1A16-9054F85A8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8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50" r:id="rId4"/>
    <p:sldLayoutId id="2147483666" r:id="rId5"/>
    <p:sldLayoutId id="2147483651" r:id="rId6"/>
    <p:sldLayoutId id="2147483652" r:id="rId7"/>
    <p:sldLayoutId id="2147483653" r:id="rId8"/>
    <p:sldLayoutId id="2147483665" r:id="rId9"/>
    <p:sldLayoutId id="2147483654" r:id="rId10"/>
    <p:sldLayoutId id="2147483655" r:id="rId11"/>
    <p:sldLayoutId id="2147483663" r:id="rId12"/>
    <p:sldLayoutId id="2147483656" r:id="rId13"/>
    <p:sldLayoutId id="2147483664" r:id="rId14"/>
    <p:sldLayoutId id="2147483667" r:id="rId15"/>
    <p:sldLayoutId id="2147483657" r:id="rId16"/>
    <p:sldLayoutId id="2147483658" r:id="rId17"/>
    <p:sldLayoutId id="2147483661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6B5C4C"/>
          </a:solidFill>
          <a:latin typeface="Basic Sans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2500"/>
        </a:spcBef>
        <a:buFont typeface="Fonte do Sistema Regular"/>
        <a:buChar char="–"/>
        <a:defRPr sz="2000" kern="1200" baseline="0">
          <a:solidFill>
            <a:srgbClr val="AF977C"/>
          </a:solidFill>
          <a:latin typeface="Basic Sans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200"/>
        </a:spcAft>
        <a:buFont typeface="Arial" panose="020B0604020202020204" pitchFamily="34" charset="0"/>
        <a:buNone/>
        <a:defRPr sz="2400" b="1" i="0" kern="1200" cap="all" baseline="0">
          <a:solidFill>
            <a:srgbClr val="85725E"/>
          </a:solidFill>
          <a:latin typeface="Basic Sans Bold" pitchFamily="2" charset="77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Clr>
          <a:srgbClr val="E3BF5F"/>
        </a:buClr>
        <a:buFont typeface="Wingdings" pitchFamily="2" charset="2"/>
        <a:buChar char="§"/>
        <a:defRPr sz="20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b="0" i="0" kern="1200" cap="all" baseline="0">
          <a:solidFill>
            <a:srgbClr val="85725E"/>
          </a:solidFill>
          <a:latin typeface="Basic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42C209-2C0E-C881-A8A3-4DAC7CBC8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863" y="5731287"/>
            <a:ext cx="1607969" cy="535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69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4869" y="2587518"/>
            <a:ext cx="7271430" cy="70390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4. Como Deus separou os alimentos? Levítico 11:47, 2-12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914163" y="3526291"/>
            <a:ext cx="8928219" cy="817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Separou em dois grupos: Os alimentos imundos e os alimentos limpos.</a:t>
            </a:r>
            <a:endParaRPr lang="pt-BR" sz="16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92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43014" y="2566882"/>
            <a:ext cx="8698105" cy="712960"/>
          </a:xfrm>
        </p:spPr>
        <p:txBody>
          <a:bodyPr>
            <a:noAutofit/>
          </a:bodyPr>
          <a:lstStyle/>
          <a:p>
            <a:pPr algn="l"/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5. O que Deus fala sobre bebidas alcoólicas? Provérbios 20:1, 23:29-35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706866" y="3214751"/>
            <a:ext cx="9254151" cy="1334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Não devemos consumir bebidas alcoólicas ou bebidas fermentados.</a:t>
            </a:r>
            <a:endParaRPr lang="pt-BR" sz="20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6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2911" y="2388384"/>
            <a:ext cx="6697289" cy="712960"/>
          </a:xfrm>
        </p:spPr>
        <p:txBody>
          <a:bodyPr>
            <a:noAutofit/>
          </a:bodyPr>
          <a:lstStyle/>
          <a:p>
            <a:pPr algn="l"/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6. Como Deus considera nosso corpo? I Coríntios 3:16 e 17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3195816" y="3054359"/>
            <a:ext cx="9254151" cy="1334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Ele nos considera o templo do Espírito de Deus. Comprados por alto preço.</a:t>
            </a:r>
            <a:endParaRPr lang="pt-BR" sz="18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7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60258" y="2492373"/>
            <a:ext cx="8507983" cy="712960"/>
          </a:xfrm>
        </p:spPr>
        <p:txBody>
          <a:bodyPr>
            <a:noAutofit/>
          </a:bodyPr>
          <a:lstStyle/>
          <a:p>
            <a:pPr algn="l"/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7. Como Deus trata nosso passado? Atos 17:30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824111" y="2877692"/>
            <a:ext cx="8144130" cy="1334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Deus não leva em conta o tempo de ignorância. Perdoa e nos dá uma segunda chance.</a:t>
            </a:r>
            <a:endParaRPr lang="pt-BR" sz="16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0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835D68B-AAF7-530D-2CD1-313449A577AF}"/>
              </a:ext>
            </a:extLst>
          </p:cNvPr>
          <p:cNvSpPr txBox="1"/>
          <p:nvPr/>
        </p:nvSpPr>
        <p:spPr>
          <a:xfrm>
            <a:off x="982300" y="851035"/>
            <a:ext cx="10227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0" u="none" strike="noStrike" baseline="0" dirty="0">
                <a:solidFill>
                  <a:schemeClr val="bg1"/>
                </a:solidFill>
                <a:latin typeface="Barlow" panose="00000500000000000000" pitchFamily="2" charset="0"/>
              </a:rPr>
              <a:t>Ninguém está livre de doenças ou tragédias. Vivemos em um mundo cheio de bactérias, vírus, tumores, acidentes. Na verdade, temos milhares de formas diferentes de adoecermos e de sofrermos neste mundo. E é diante deste quadro terrível que Deus, mais uma vez, se apresenta com receitas de vida e saúde para nós. Mesmo sem um laboratório, ou sem um microscópio, sabemos aquilo que nos faz bem ou nos faz mal. O próprio Senhor nos revelou, o Criador de todas as coisas, nos deixou um manual de instruções para termos mais qualidade de vida.</a:t>
            </a:r>
            <a:endParaRPr lang="pt-BR" sz="4000" b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1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995D71-CC02-E2C2-155D-E4B6FF7FA122}"/>
              </a:ext>
            </a:extLst>
          </p:cNvPr>
          <p:cNvSpPr txBox="1"/>
          <p:nvPr/>
        </p:nvSpPr>
        <p:spPr>
          <a:xfrm>
            <a:off x="2158497" y="2951946"/>
            <a:ext cx="7875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Você acredita que seu corpo é o templo do Espírito Santo?</a:t>
            </a:r>
            <a:endParaRPr lang="pt-BR" sz="123400" b="1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48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CD11D9-A973-B31F-9D0B-21501D38F6BE}"/>
              </a:ext>
            </a:extLst>
          </p:cNvPr>
          <p:cNvSpPr txBox="1"/>
          <p:nvPr/>
        </p:nvSpPr>
        <p:spPr>
          <a:xfrm>
            <a:off x="1840871" y="2890391"/>
            <a:ext cx="85102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Deseja, a partir de hoje, viver de acordo com os ensinos bíblicos?</a:t>
            </a:r>
            <a:endParaRPr lang="pt-BR" sz="333300" b="1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0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42C209-2C0E-C881-A8A3-4DAC7CBC8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450" y="4512087"/>
            <a:ext cx="1607969" cy="535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976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724E0B-15DF-B50D-FAF9-8A8AC0D67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9572" y="2991163"/>
            <a:ext cx="5775764" cy="2418282"/>
          </a:xfrm>
        </p:spPr>
        <p:txBody>
          <a:bodyPr>
            <a:normAutofit fontScale="90000"/>
          </a:bodyPr>
          <a:lstStyle/>
          <a:p>
            <a:r>
              <a:rPr lang="pt-BR" sz="7200" dirty="0">
                <a:solidFill>
                  <a:schemeClr val="accent5">
                    <a:lumMod val="50000"/>
                  </a:schemeClr>
                </a:solidFill>
                <a:latin typeface="Barlow SemiBold" panose="00000700000000000000" pitchFamily="2" charset="0"/>
              </a:rPr>
              <a:t>Cuidado do que importa para Deus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23701-7007-5512-1619-D43F99DE1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2492" y="1783533"/>
            <a:ext cx="1849925" cy="796704"/>
          </a:xfrm>
          <a:solidFill>
            <a:schemeClr val="accent5">
              <a:lumMod val="5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pt-BR" sz="3200" dirty="0">
                <a:latin typeface="Barlow" panose="00000500000000000000" pitchFamily="2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0504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789F75A6-7DAF-9713-F57C-507A471AF3C7}"/>
              </a:ext>
            </a:extLst>
          </p:cNvPr>
          <p:cNvSpPr txBox="1">
            <a:spLocks/>
          </p:cNvSpPr>
          <p:nvPr/>
        </p:nvSpPr>
        <p:spPr>
          <a:xfrm>
            <a:off x="849517" y="4581053"/>
            <a:ext cx="10492966" cy="1620570"/>
          </a:xfrm>
          <a:prstGeom prst="roundRect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l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l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300" b="1" i="0" u="none" strike="noStrike" baseline="0" dirty="0">
                <a:solidFill>
                  <a:schemeClr val="bg1"/>
                </a:solidFill>
                <a:latin typeface="Barlow" panose="00000500000000000000" pitchFamily="2" charset="0"/>
              </a:rPr>
              <a:t>Conhece alguém que foi curado de uma doença grave? </a:t>
            </a:r>
          </a:p>
          <a:p>
            <a:pPr algn="ctr"/>
            <a:r>
              <a:rPr lang="pt-BR" sz="3300" b="1" i="0" u="none" strike="noStrike" baseline="0" dirty="0">
                <a:solidFill>
                  <a:schemeClr val="bg1"/>
                </a:solidFill>
                <a:latin typeface="Barlow" panose="00000500000000000000" pitchFamily="2" charset="0"/>
              </a:rPr>
              <a:t>Compartilhe conosco essa história de cura.</a:t>
            </a:r>
            <a:endParaRPr lang="pt-BR" sz="3300" b="1" dirty="0">
              <a:solidFill>
                <a:schemeClr val="bg1"/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C948A87-8F4F-B603-301F-DBF02B3B5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068615"/>
            <a:ext cx="5139350" cy="4720769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pt-BR" sz="24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OpenSans-Regular"/>
              </a:rPr>
              <a:t>Certo dia um pastor estava em um hospital visitando a tia de uma de suas ovelhas, ela estava com câncer em estágio avançado. </a:t>
            </a:r>
          </a:p>
          <a:p>
            <a:pPr algn="l">
              <a:lnSpc>
                <a:spcPct val="110000"/>
              </a:lnSpc>
            </a:pPr>
            <a:r>
              <a:rPr lang="pt-BR" sz="24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OpenSans-Regular"/>
              </a:rPr>
              <a:t>Para a medicina não havia cura, mas sabemos que para Deus não há impossíveis. O pastor vendo a oportunidade de ungi-la com óleo, como recomenda a Palavra, foi até a cozinha do hospital e colocou em um copinho um pouco de óleo.</a:t>
            </a:r>
            <a:endParaRPr lang="pt-BR" sz="25200" b="1" cap="none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  <p:pic>
        <p:nvPicPr>
          <p:cNvPr id="11" name="Picture Placeholder 10" descr="A picture containing grass, person, outdoor, person&#10;&#10;Description automatically generated">
            <a:extLst>
              <a:ext uri="{FF2B5EF4-FFF2-40B4-BE49-F238E27FC236}">
                <a16:creationId xmlns:a16="http://schemas.microsoft.com/office/drawing/2014/main" id="{4A7A9120-5AD8-8355-8ECE-91AAAA65E1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526" t="21971" r="45166" b="-307"/>
          <a:stretch/>
        </p:blipFill>
        <p:spPr>
          <a:xfrm>
            <a:off x="268288" y="652463"/>
            <a:ext cx="5554662" cy="5553075"/>
          </a:xfrm>
        </p:spPr>
      </p:pic>
    </p:spTree>
    <p:extLst>
      <p:ext uri="{BB962C8B-B14F-4D97-AF65-F5344CB8AC3E}">
        <p14:creationId xmlns:p14="http://schemas.microsoft.com/office/powerpoint/2010/main" val="10130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C948A87-8F4F-B603-301F-DBF02B3B5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128" y="823433"/>
            <a:ext cx="4409872" cy="4940685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00000"/>
              </a:lnSpc>
            </a:pPr>
            <a:r>
              <a:rPr lang="pt-BR" sz="24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Juntos oraram pedindo um milagre e o milagre aconteceu, o câncer desapareceu para espanto dos médicos. </a:t>
            </a:r>
            <a:r>
              <a:rPr lang="pt-BR" sz="24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Um detalhe inusitado desta história é que o pastor usou apenas uma gotinha do óleo e esqueceu o restante do óleo no copinho, que ficou no batente da janela. </a:t>
            </a:r>
            <a:r>
              <a:rPr lang="pt-BR" sz="24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A mulher que foi curada guardou aquele óleo, que julgava ser milagroso, e começou a visitar pessoas e repetir a oração do pastor e todos eram curados. </a:t>
            </a:r>
            <a:r>
              <a:rPr lang="pt-BR" sz="24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Acabando o óleo do copo ela resolveu ligar para o pastor, que a havia ungido pedindo mais daquele óleo milagroso.</a:t>
            </a:r>
            <a:endParaRPr lang="pt-BR" sz="2800" b="1" cap="none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  <p:pic>
        <p:nvPicPr>
          <p:cNvPr id="12" name="Picture Placeholder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DC0A37F-8B16-62F6-837F-1FC25E26CB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8729" t="7851" r="137" b="471"/>
          <a:stretch/>
        </p:blipFill>
        <p:spPr>
          <a:xfrm>
            <a:off x="6144129" y="908999"/>
            <a:ext cx="5554221" cy="5554221"/>
          </a:xfrm>
        </p:spPr>
      </p:pic>
    </p:spTree>
    <p:extLst>
      <p:ext uri="{BB962C8B-B14F-4D97-AF65-F5344CB8AC3E}">
        <p14:creationId xmlns:p14="http://schemas.microsoft.com/office/powerpoint/2010/main" val="293459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C948A87-8F4F-B603-301F-DBF02B3B5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235" y="1056897"/>
            <a:ext cx="5407933" cy="4940685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pt-BR" sz="24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O pastor explicou para ela que igual a aquele óleo ela encontraria na cozinha </a:t>
            </a:r>
            <a:r>
              <a:rPr lang="pt-BR" sz="24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do hospital e que o mesmo não possuía nenhuma propriedade especial. </a:t>
            </a:r>
            <a:r>
              <a:rPr lang="pt-BR" sz="2400" b="1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Aqueles milagres eram fruto de uma fé genuína e obediente</a:t>
            </a:r>
            <a:r>
              <a:rPr lang="pt-BR" sz="2400" b="0" i="0" u="none" strike="noStrike" baseline="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, e que Deus se preocupava com nossa saúde e felicidade.</a:t>
            </a:r>
            <a:endParaRPr lang="pt-BR" sz="3600" b="1" cap="none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  <p:pic>
        <p:nvPicPr>
          <p:cNvPr id="10" name="Picture Placeholder 9" descr="A person holding the hands together&#10;&#10;Description automatically generated with medium confidence">
            <a:extLst>
              <a:ext uri="{FF2B5EF4-FFF2-40B4-BE49-F238E27FC236}">
                <a16:creationId xmlns:a16="http://schemas.microsoft.com/office/drawing/2014/main" id="{5FF14E44-7F76-0448-61D3-031ADEC560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8465" t="8659" r="996" b="533"/>
          <a:stretch/>
        </p:blipFill>
        <p:spPr>
          <a:xfrm>
            <a:off x="223838" y="652463"/>
            <a:ext cx="5553075" cy="5553075"/>
          </a:xfrm>
        </p:spPr>
      </p:pic>
    </p:spTree>
    <p:extLst>
      <p:ext uri="{BB962C8B-B14F-4D97-AF65-F5344CB8AC3E}">
        <p14:creationId xmlns:p14="http://schemas.microsoft.com/office/powerpoint/2010/main" val="347671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3418" y="2604957"/>
            <a:ext cx="9498582" cy="703908"/>
          </a:xfrm>
        </p:spPr>
        <p:txBody>
          <a:bodyPr>
            <a:noAutofit/>
          </a:bodyPr>
          <a:lstStyle/>
          <a:p>
            <a:pPr algn="l"/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1. Deus se preocupa conosco? lll João 2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3001242" y="3100639"/>
            <a:ext cx="7959485" cy="703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Deus cuida de tudo em nós, incluindo nossa saúde.</a:t>
            </a:r>
            <a:endParaRPr lang="pt-BR" sz="105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87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55817" y="2677445"/>
            <a:ext cx="9581791" cy="685612"/>
          </a:xfrm>
        </p:spPr>
        <p:txBody>
          <a:bodyPr>
            <a:normAutofit/>
          </a:bodyPr>
          <a:lstStyle/>
          <a:p>
            <a:pPr algn="l"/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2. Qual era o alimento no Éden? Gênesis 1:29 e 30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953617" y="3342497"/>
            <a:ext cx="7634121" cy="792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Todos os seres criados eram vegetarianos pois não existia morte.</a:t>
            </a:r>
            <a:endParaRPr lang="pt-BR" sz="105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6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6951E8C-91DC-6A4A-A50A-E1E56CE2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0912" y="2782072"/>
            <a:ext cx="9100230" cy="70390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3. Quando foi que Deus mudou a alimentação do homem? Gênesis 9:3 e 4</a:t>
            </a:r>
          </a:p>
        </p:txBody>
      </p:sp>
      <p:sp>
        <p:nvSpPr>
          <p:cNvPr id="2" name="Espaço Reservado para Texto 3">
            <a:extLst>
              <a:ext uri="{FF2B5EF4-FFF2-40B4-BE49-F238E27FC236}">
                <a16:creationId xmlns:a16="http://schemas.microsoft.com/office/drawing/2014/main" id="{A3BD4B36-A82E-1C19-CE23-2EB54386ADA7}"/>
              </a:ext>
            </a:extLst>
          </p:cNvPr>
          <p:cNvSpPr txBox="1">
            <a:spLocks/>
          </p:cNvSpPr>
          <p:nvPr/>
        </p:nvSpPr>
        <p:spPr>
          <a:xfrm>
            <a:off x="2451153" y="3738949"/>
            <a:ext cx="8719990" cy="817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1pPr>
            <a:lvl2pPr marL="230400" indent="-228600" algn="ctr" defTabSz="914400" rtl="0" eaLnBrk="1" latinLnBrk="0" hangingPunct="1">
              <a:lnSpc>
                <a:spcPct val="90000"/>
              </a:lnSpc>
              <a:spcBef>
                <a:spcPts val="2500"/>
              </a:spcBef>
              <a:buFont typeface="Fonte do Sistema Regular"/>
              <a:buChar char="–"/>
              <a:defRPr sz="2000" kern="1200" baseline="0">
                <a:solidFill>
                  <a:srgbClr val="AF977C"/>
                </a:solidFill>
                <a:latin typeface="Basic Sans" pitchFamily="2" charset="77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b="1" i="0" kern="1200" cap="all" baseline="0">
                <a:solidFill>
                  <a:srgbClr val="85725E"/>
                </a:solidFill>
                <a:latin typeface="Basic Sans Bold" pitchFamily="2" charset="77"/>
                <a:ea typeface="+mn-ea"/>
                <a:cs typeface="+mn-cs"/>
              </a:defRPr>
            </a:lvl3pPr>
            <a:lvl4pPr marL="230400" indent="-228600" algn="ctr" defTabSz="9144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Clr>
                <a:srgbClr val="E3BF5F"/>
              </a:buClr>
              <a:buFont typeface="Wingdings" pitchFamily="2" charset="2"/>
              <a:buChar char="§"/>
              <a:defRPr sz="2000" kern="1200" baseline="0">
                <a:solidFill>
                  <a:srgbClr val="6B5C4C"/>
                </a:solidFill>
                <a:latin typeface="Basic Sans" pitchFamily="2" charset="77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11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0" i="0" kern="1200" cap="all" baseline="0">
                <a:solidFill>
                  <a:srgbClr val="85725E"/>
                </a:solidFill>
                <a:latin typeface="Basic Sans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800" dirty="0">
                <a:solidFill>
                  <a:schemeClr val="accent5">
                    <a:lumMod val="50000"/>
                  </a:schemeClr>
                </a:solidFill>
                <a:latin typeface="Barlow" panose="00000500000000000000" pitchFamily="2" charset="0"/>
              </a:rPr>
              <a:t>Após o dilúvio Deus concedeu os alimentos cárneos ao homem.</a:t>
            </a:r>
            <a:endParaRPr lang="pt-BR" sz="1800" dirty="0">
              <a:solidFill>
                <a:schemeClr val="accent5">
                  <a:lumMod val="50000"/>
                </a:schemeClr>
              </a:solidFill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5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C0B5A1-33D0-E742-9FA0-5C19815C5B1C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2016</TotalTime>
  <Words>557</Words>
  <Application>Microsoft Office PowerPoint</Application>
  <PresentationFormat>Widescreen</PresentationFormat>
  <Paragraphs>25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8" baseType="lpstr">
      <vt:lpstr>Fonte do Sistema Regular</vt:lpstr>
      <vt:lpstr>Arial</vt:lpstr>
      <vt:lpstr>Calibri</vt:lpstr>
      <vt:lpstr>Barlow</vt:lpstr>
      <vt:lpstr>OpenSans-Regular</vt:lpstr>
      <vt:lpstr>Wingdings</vt:lpstr>
      <vt:lpstr>Basic Sans</vt:lpstr>
      <vt:lpstr>Basic Sans Light</vt:lpstr>
      <vt:lpstr>Barlow SemiBold</vt:lpstr>
      <vt:lpstr>Basic Sans Bold</vt:lpstr>
      <vt:lpstr>Tema do Office</vt:lpstr>
      <vt:lpstr>Apresentação do PowerPoint</vt:lpstr>
      <vt:lpstr>Cuidado do que importa para Deus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SOMBRAS NO CÉU</dc:title>
  <dc:creator>marcos aurelio gularte de castro</dc:creator>
  <cp:lastModifiedBy>UCB - APSo - Oseias Teruo Furushima Sallazar</cp:lastModifiedBy>
  <cp:revision>38</cp:revision>
  <dcterms:created xsi:type="dcterms:W3CDTF">2022-10-04T12:03:09Z</dcterms:created>
  <dcterms:modified xsi:type="dcterms:W3CDTF">2024-04-10T19:07:09Z</dcterms:modified>
</cp:coreProperties>
</file>