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95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8D93BA-BC5F-4BCD-A34C-FC3730D5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F0D92-84BC-40E5-A5D3-9ADD7DA9389C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34A513-5ADB-439A-88A3-E8FB9CC5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562152-13B2-4304-A941-5C530E92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DE7D-A9DF-49A9-9966-FDB18795FC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859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4C87CF-4BD5-4F26-A759-97B1612F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85CA-18B3-4245-8AAB-4D1DC367F41C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91D6B1-F54F-46C0-9289-F11DFBA0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E2D9A6-C2D9-48F8-A7F4-A85C3BC0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0BE0A-10AD-4987-ACE8-B4A4929AEC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610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9D6CFF-E479-4640-9100-DD22689D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AF68F-F57C-419B-8F46-752351ADD37F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07CEA8-A735-4586-AA00-DC410BBD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46265D-E0E8-4C3F-9DB3-B34EB7B1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FDE5-A807-4E3E-9057-559C72EA9A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873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BA5298-8239-4164-89A6-1DEBA16F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6991-2056-463D-8D03-4CE9FFAC3848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BFC72B-F8F9-4E6F-BDA6-0259DA35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16ADDB-46AC-41F2-93D9-AD499F31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203B4-73E1-48E1-ADFA-319FC3A8ED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673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5D194C-4A18-4C0D-AD73-66B7B156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9A1D4-3FD5-4553-8E88-0FC86BE19214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34D210-F89F-4246-AA64-36FB7BEA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4E601E-D78C-4701-9EA3-786E96B7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1C564-67BB-4E97-8AFA-359FFDC65D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227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4E37544-6187-4118-BED6-58C762CB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6315-AE43-4BF1-BE44-1C2CB5441E78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B33E698-1CB1-45BA-9126-D65AA288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CBA2E68-B104-4CB6-888B-4B273DB7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34EFD-5BB9-4721-B8CE-A39DA95D37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543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84CF0C3-5B6B-4FB3-BFAD-18F1BD94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C9157-CDE5-43C1-9F0F-06C3FBDDB051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AD82F3B3-F506-40B7-B884-3B1C6CF8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8ED0A806-F2B6-4F03-8E70-BFEE085D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8235E-52BC-41EE-BF9D-375C964D1A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747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05F251A-DD97-450C-AA99-348314372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AEDA3-DCA3-48A9-BF2F-0572FA8172CB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C6681DE5-152F-420B-A8FB-C78EB58F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85344D04-07ED-40A1-BC9D-4550D4AB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8F3DF-7D15-4892-8D1B-5945128F9F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839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E4BB97DD-8A5C-4B03-9ABC-8168DE6C7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7D52-47A3-484D-9C0F-C8EF775C2CD0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9820E291-98FE-46FE-9C42-B6EF6F08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2E2BE8F-FE9F-4A85-9EC7-0D46B3F3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69323-8BD0-446B-9EF8-720D0E1EC6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733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DF1FF5E-20FC-437B-8E3A-61330DFB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1FCDE-9CB6-4C5E-BB0F-1B1CDE5A7DD2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E5684EB-AB4F-49FF-AA0D-42971A56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BF84E83-6A5F-4CA5-BC2B-D3F31D6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E22A6-5273-4971-A770-FB77BDB817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241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EAC2B43-0223-4332-B278-19C5EC5A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31D9-F8F5-44EE-9088-33EDDCDC185B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D6E2E76-3E5A-4A6D-BF92-BD26EDB4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CEB7458-31AC-48B9-A531-50E5E6A4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F88B4-C2C5-494C-B438-25809F2489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88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54EB1A22-1C64-4E41-9711-041805099D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4F4E1F9A-B586-48FC-9FE0-2FE3F800A7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C2CADA-E7E8-443F-B552-937931805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C97F3E-09B1-4E9B-86CD-FCC2F40AB1EF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3DB159-2D5C-4B18-BE3A-7F7E7DA7B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7A68E8-BFE1-4B68-A114-ABD5BD534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D64C598-A353-4F5A-8D94-C6F9C7308FA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>
            <a:extLst>
              <a:ext uri="{FF2B5EF4-FFF2-40B4-BE49-F238E27FC236}">
                <a16:creationId xmlns:a16="http://schemas.microsoft.com/office/drawing/2014/main" id="{7343B440-404B-404C-82FB-DB6FEA24B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714625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missão consiste em ensinar sobre a salvação através do discipulado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>
            <a:extLst>
              <a:ext uri="{FF2B5EF4-FFF2-40B4-BE49-F238E27FC236}">
                <a16:creationId xmlns:a16="http://schemas.microsoft.com/office/drawing/2014/main" id="{9C0C8ECE-D1ED-46C6-8F13-B73B88F7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857250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missão da Igreja é proclamar 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amor de Deus, em ações de esperança...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>
            <a:extLst>
              <a:ext uri="{FF2B5EF4-FFF2-40B4-BE49-F238E27FC236}">
                <a16:creationId xmlns:a16="http://schemas.microsoft.com/office/drawing/2014/main" id="{AC8A3DAD-3E1B-4D4E-91A7-656148FE0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833438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 vivendo um evangelho prático e pregando a verdade presente, ou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seja, pregar verdades que são esquecidas por outros movimentos religiosos.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>
            <a:extLst>
              <a:ext uri="{FF2B5EF4-FFF2-40B4-BE49-F238E27FC236}">
                <a16:creationId xmlns:a16="http://schemas.microsoft.com/office/drawing/2014/main" id="{6EF66474-89E3-4A52-9D09-84AE937F8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2928938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alvo da grande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comissão é fazer discípulos.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>
            <a:extLst>
              <a:ext uri="{FF2B5EF4-FFF2-40B4-BE49-F238E27FC236}">
                <a16:creationId xmlns:a16="http://schemas.microsoft.com/office/drawing/2014/main" id="{26D2DF48-2B43-4A67-9B62-C909AE63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500188"/>
            <a:ext cx="41433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Ir, ensinar e batizar são os meios estabelecidos por Cristo para alcançar o objetivo principal que é fazer discípulos.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>
            <a:extLst>
              <a:ext uri="{FF2B5EF4-FFF2-40B4-BE49-F238E27FC236}">
                <a16:creationId xmlns:a16="http://schemas.microsoft.com/office/drawing/2014/main" id="{938D73F7-388F-46A5-95CB-E66F5814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714500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Quando a igreja falha em nutrir os novos conversos, automaticamente também falha no cumprimento da missão de Cristo.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>
            <a:extLst>
              <a:ext uri="{FF2B5EF4-FFF2-40B4-BE49-F238E27FC236}">
                <a16:creationId xmlns:a16="http://schemas.microsoft.com/office/drawing/2014/main" id="{26F7154B-7C95-4294-921D-3FC819A71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86000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evangelismo estará incompleto sem uma estratégia para nutrir e discipular os novos crentes.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>
            <a:extLst>
              <a:ext uri="{FF2B5EF4-FFF2-40B4-BE49-F238E27FC236}">
                <a16:creationId xmlns:a16="http://schemas.microsoft.com/office/drawing/2014/main" id="{2938EFF5-D910-47A8-A5ED-077230FAA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214438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formação de um discípulo não ocorre instantaneamente, no momento da conversão, nem se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completa com o batismo.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>
            <a:extLst>
              <a:ext uri="{FF2B5EF4-FFF2-40B4-BE49-F238E27FC236}">
                <a16:creationId xmlns:a16="http://schemas.microsoft.com/office/drawing/2014/main" id="{62A25173-82EE-4A68-A5ED-26A2D1E70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1285875"/>
            <a:ext cx="40719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Quando número de pessoas batizadas se torna o critério de sucesso em vez do crescimento delas em Cristo como discípulas, a grande comissão é distorcida.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3839161F-E41B-400E-BA68-AEE372B4F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857250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“Discipulado é um processo contínuo pelo qual uma pessoa é atraída a Cristo e se desenvolve ao nível de crente maduro e reprodutivo na igreja, impactando a comunidade onde atua”.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>
            <a:extLst>
              <a:ext uri="{FF2B5EF4-FFF2-40B4-BE49-F238E27FC236}">
                <a16:creationId xmlns:a16="http://schemas.microsoft.com/office/drawing/2014/main" id="{FC3430C0-4CC4-42A5-8F3D-ED657FCE3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214438"/>
            <a:ext cx="6715125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“O discipulado é a única maneira de evitar má nutrição e a fraqueza dos filhos de Deus, é o método divino de produzir cristãos maduros e comprometidos”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(A Formação de um Discípulo, 18).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6EAA2A54-4A68-4AED-A469-3DE3D693E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1785938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resultado da falta de discipulado é letargia,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indiferença, inatividade, falta de compromisso com a comunhão e missão da igreja.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>
            <a:extLst>
              <a:ext uri="{FF2B5EF4-FFF2-40B4-BE49-F238E27FC236}">
                <a16:creationId xmlns:a16="http://schemas.microsoft.com/office/drawing/2014/main" id="{0ABE8D00-643C-42A2-BB04-D80976D3D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1071563"/>
            <a:ext cx="40719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Para ser um discípulo é necessário começar um relacionamento correto com Jesus Cristo e também ter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um coração semelhante ao dEle.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70036F5-DCAE-45C1-85C5-16EB83F70A96}"/>
              </a:ext>
            </a:extLst>
          </p:cNvPr>
          <p:cNvSpPr txBox="1"/>
          <p:nvPr/>
        </p:nvSpPr>
        <p:spPr>
          <a:xfrm>
            <a:off x="500063" y="1500188"/>
            <a:ext cx="45720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3200" b="1" dirty="0">
                <a:cs typeface="Arial" pitchFamily="34" charset="0"/>
              </a:rPr>
              <a:t>Aceita o chamado de Jesus e segue o Seu exemplo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(</a:t>
            </a:r>
            <a:r>
              <a:rPr lang="pt-BR" sz="3200" b="1" dirty="0" err="1">
                <a:cs typeface="Arial" pitchFamily="34" charset="0"/>
              </a:rPr>
              <a:t>Lc</a:t>
            </a:r>
            <a:r>
              <a:rPr lang="pt-BR" sz="3200" b="1" dirty="0">
                <a:cs typeface="Arial" pitchFamily="34" charset="0"/>
              </a:rPr>
              <a:t> 5:27,28).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2. Nega a si mesmo e carrega a sua cruz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(</a:t>
            </a:r>
            <a:r>
              <a:rPr lang="pt-BR" sz="3200" b="1" dirty="0" err="1">
                <a:cs typeface="Arial" pitchFamily="34" charset="0"/>
              </a:rPr>
              <a:t>Mt</a:t>
            </a:r>
            <a:r>
              <a:rPr lang="pt-BR" sz="3200" b="1" dirty="0">
                <a:cs typeface="Arial" pitchFamily="34" charset="0"/>
              </a:rPr>
              <a:t> 16:24).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>
            <a:extLst>
              <a:ext uri="{FF2B5EF4-FFF2-40B4-BE49-F238E27FC236}">
                <a16:creationId xmlns:a16="http://schemas.microsoft.com/office/drawing/2014/main" id="{0814718D-BAB5-4C83-9B17-8D5F38A5D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85725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3. Renuncia tudo por amor a Cristo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(Lc 14:33).</a:t>
            </a:r>
            <a:endParaRPr lang="pt-BR" altLang="pt-BR" b="1">
              <a:cs typeface="Arial" panose="020B0604020202020204" pitchFamily="34" charset="0"/>
            </a:endParaRPr>
          </a:p>
        </p:txBody>
      </p:sp>
      <p:sp>
        <p:nvSpPr>
          <p:cNvPr id="22531" name="CaixaDeTexto 2">
            <a:extLst>
              <a:ext uri="{FF2B5EF4-FFF2-40B4-BE49-F238E27FC236}">
                <a16:creationId xmlns:a16="http://schemas.microsoft.com/office/drawing/2014/main" id="{E914A3B1-50E6-4543-9A7D-221D9625F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786063"/>
            <a:ext cx="4572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4. Tem comunhão com o Mestre (Jo 15:4,5).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5. Permanece fiel à Palavra de Deus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(Jo 8:31).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>
            <a:extLst>
              <a:ext uri="{FF2B5EF4-FFF2-40B4-BE49-F238E27FC236}">
                <a16:creationId xmlns:a16="http://schemas.microsoft.com/office/drawing/2014/main" id="{D668777F-F40C-456C-9368-D1C0FE755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1785938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6. Prontidão para testemunhar por Cristo (Rm 1:15).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7. Amor e paixão pelos perdidos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(Jo 13:35; 1Co 9:16).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3">
            <a:extLst>
              <a:ext uri="{FF2B5EF4-FFF2-40B4-BE49-F238E27FC236}">
                <a16:creationId xmlns:a16="http://schemas.microsoft.com/office/drawing/2014/main" id="{1C172E09-4856-4EF1-B9BD-655FD7FE6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1143000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8. Produz frutos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(Jo 15:8).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9. Está disposto a fazer novos discípulos (2Tm 2:2).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10. Busca um crescimento contínuo (1Jo 4:18).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37E86F5A-ED69-4993-BC90-AC33A2F48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429000"/>
            <a:ext cx="66436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casa de Deus é uma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instituição sem fronteiras, formada por homens e mulheres, unidos pela Palavra, motivados por uma esperança, incumbidos de um ideal.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2067B81-7ADE-48BA-A6FE-90D8D7E67AB8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1785938"/>
          <a:ext cx="7358063" cy="344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9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56">
                <a:tc>
                  <a:txBody>
                    <a:bodyPr/>
                    <a:lstStyle/>
                    <a:p>
                      <a:pPr algn="ctr"/>
                      <a:r>
                        <a:rPr lang="pt-BR" sz="28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MEMBRO</a:t>
                      </a:r>
                      <a:endParaRPr lang="pt-BR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DISCÍPULO</a:t>
                      </a:r>
                      <a:endParaRPr lang="pt-BR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56">
                <a:tc>
                  <a:txBody>
                    <a:bodyPr/>
                    <a:lstStyle/>
                    <a:p>
                      <a:r>
                        <a:rPr lang="pt-BR" sz="28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 ganha</a:t>
                      </a:r>
                      <a:endParaRPr lang="pt-BR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pt-BR" sz="28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 faz</a:t>
                      </a:r>
                      <a:endParaRPr lang="pt-BR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54">
                <a:tc>
                  <a:txBody>
                    <a:bodyPr/>
                    <a:lstStyle/>
                    <a:p>
                      <a:r>
                        <a:rPr lang="pt-BR" sz="28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Espera pelos pães e peixes</a:t>
                      </a:r>
                      <a:endParaRPr lang="pt-BR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pt-BR" sz="28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É um pescador</a:t>
                      </a:r>
                      <a:endParaRPr lang="pt-BR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054">
                <a:tc>
                  <a:txBody>
                    <a:bodyPr/>
                    <a:lstStyle/>
                    <a:p>
                      <a:r>
                        <a:rPr lang="pt-BR" sz="28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Fica esperando acontecer</a:t>
                      </a:r>
                      <a:endParaRPr lang="pt-BR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pt-BR" sz="28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Faz acontecer</a:t>
                      </a:r>
                      <a:endParaRPr lang="pt-BR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>
                          <a:latin typeface="Arial" pitchFamily="34" charset="0"/>
                          <a:cs typeface="Arial" pitchFamily="34" charset="0"/>
                        </a:rPr>
                        <a:t>Luta para crescer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>
                          <a:latin typeface="Arial" pitchFamily="34" charset="0"/>
                          <a:cs typeface="Arial" pitchFamily="34" charset="0"/>
                        </a:rPr>
                        <a:t>Luta para reproduzir</a:t>
                      </a: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0E83104-E1F0-44CB-8842-5CAA1534CDD5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1785938"/>
          <a:ext cx="7358063" cy="387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9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75">
                <a:tc>
                  <a:txBody>
                    <a:bodyPr/>
                    <a:lstStyle/>
                    <a:p>
                      <a:pPr algn="ctr"/>
                      <a:r>
                        <a:rPr lang="pt-BR" sz="28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MEMBRO</a:t>
                      </a:r>
                      <a:endParaRPr lang="pt-BR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DISCÍPULO</a:t>
                      </a:r>
                      <a:endParaRPr lang="pt-BR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75">
                <a:tc>
                  <a:txBody>
                    <a:bodyPr/>
                    <a:lstStyle/>
                    <a:p>
                      <a:r>
                        <a:rPr lang="pt-BR" sz="28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Apóia-se no pastor</a:t>
                      </a:r>
                      <a:endParaRPr lang="pt-BR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pt-BR" sz="28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É um apoio ao pastor</a:t>
                      </a:r>
                      <a:endParaRPr lang="pt-BR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725">
                <a:tc>
                  <a:txBody>
                    <a:bodyPr/>
                    <a:lstStyle/>
                    <a:p>
                      <a:r>
                        <a:rPr lang="pt-BR" sz="28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Gosta de folga</a:t>
                      </a: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pt-BR" sz="28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Sempre disposto a se sacrificar</a:t>
                      </a:r>
                      <a:endParaRPr lang="pt-BR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725">
                <a:tc>
                  <a:txBody>
                    <a:bodyPr/>
                    <a:lstStyle/>
                    <a:p>
                      <a:r>
                        <a:rPr lang="pt-BR" sz="28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Entrega parte de seus bens</a:t>
                      </a:r>
                      <a:endParaRPr lang="pt-BR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pt-BR" sz="28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Entrega sua vida</a:t>
                      </a:r>
                      <a:endParaRPr lang="pt-BR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>
                          <a:latin typeface="Arial" pitchFamily="34" charset="0"/>
                          <a:cs typeface="Arial" pitchFamily="34" charset="0"/>
                        </a:rPr>
                        <a:t>Vive na rotina</a:t>
                      </a: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>
                          <a:latin typeface="Arial" pitchFamily="34" charset="0"/>
                          <a:cs typeface="Arial" pitchFamily="34" charset="0"/>
                        </a:rPr>
                        <a:t>É criativo e tem atitude</a:t>
                      </a: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>
            <a:extLst>
              <a:ext uri="{FF2B5EF4-FFF2-40B4-BE49-F238E27FC236}">
                <a16:creationId xmlns:a16="http://schemas.microsoft.com/office/drawing/2014/main" id="{86D3E519-639A-448F-BDEA-AF886FAF1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643063"/>
            <a:ext cx="42862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Quando tivermos uma comunidade de discípulos se multiplicando e impactando a comunidade onde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Atuam...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3">
            <a:extLst>
              <a:ext uri="{FF2B5EF4-FFF2-40B4-BE49-F238E27FC236}">
                <a16:creationId xmlns:a16="http://schemas.microsoft.com/office/drawing/2014/main" id="{448EBAC6-95A3-4B32-9C01-C94A4DD3E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714500"/>
            <a:ext cx="40719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 Deus reconhecerá esse fato mediante um derramamento sem medida do Seu Espírito.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FD68CFB-9039-45A3-84C6-CDF302AEAC9A}"/>
              </a:ext>
            </a:extLst>
          </p:cNvPr>
          <p:cNvSpPr txBox="1"/>
          <p:nvPr/>
        </p:nvSpPr>
        <p:spPr>
          <a:xfrm>
            <a:off x="1071538" y="2786058"/>
            <a:ext cx="578647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Conclusão</a:t>
            </a:r>
            <a:endParaRPr lang="pt-BR" sz="4400" b="1" cap="all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3">
            <a:extLst>
              <a:ext uri="{FF2B5EF4-FFF2-40B4-BE49-F238E27FC236}">
                <a16:creationId xmlns:a16="http://schemas.microsoft.com/office/drawing/2014/main" id="{481F40CC-9A59-4203-8BFB-0F92442B7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1000125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igreja que não está comprometida em fazer discípulos será uma igreja fraca e desobediente.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3">
            <a:extLst>
              <a:ext uri="{FF2B5EF4-FFF2-40B4-BE49-F238E27FC236}">
                <a16:creationId xmlns:a16="http://schemas.microsoft.com/office/drawing/2014/main" id="{6A7BE162-65B8-4CB2-B456-43F103797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857250"/>
            <a:ext cx="664368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“Deus espera que Sua igreja discipline e prepare seus membros para a obra de iluminar o mundo”</a:t>
            </a: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(Serviço Cristão, pág. 58).</a:t>
            </a:r>
            <a:endParaRPr lang="pt-BR" altLang="pt-BR" sz="1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66AEA6AF-0CAB-49E6-B8B4-FA6335C70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643063"/>
            <a:ext cx="657225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“A igreja é o instrumento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apontado por Deus para a salvação dos homens. Foi organizada para servir; e sua missão é levar o evangelho ao mundo”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(Atos dos Apóstolos, pág. 9).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7176C05E-E36A-48F5-A327-9942D1FF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428750"/>
            <a:ext cx="64293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“A igreja, débil e defeituosa, precisando ser repreendida, advertida e aconselhada, é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único objeto na terra ao qual Cristo confere Sua suprema consideração”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 (Eventos Finais, 47).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>
            <a:extLst>
              <a:ext uri="{FF2B5EF4-FFF2-40B4-BE49-F238E27FC236}">
                <a16:creationId xmlns:a16="http://schemas.microsoft.com/office/drawing/2014/main" id="{646E9F1E-5C99-4F56-A663-C185C5846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071688"/>
            <a:ext cx="4572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missão de Deus foi compartilhada com os seres humanos ao longo do tempo.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>
            <a:extLst>
              <a:ext uri="{FF2B5EF4-FFF2-40B4-BE49-F238E27FC236}">
                <a16:creationId xmlns:a16="http://schemas.microsoft.com/office/drawing/2014/main" id="{115DC3A4-F3C6-4F0F-97B2-E47ADB754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643063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No Antigo Testamento, a nação israelita foi separada por Deus para ser depositária do evangelho em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símbolos.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9613C2DE-15ED-4B5B-B98E-70DD9C90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785938"/>
            <a:ext cx="4572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No Novo Testamento os seguidores de Jesus continuaram cooperando com a missão divina, indo 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todo o mundo, levando a mensagem de salvação.</a:t>
            </a:r>
            <a:endParaRPr lang="pt-BR" altLang="pt-BR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699</Words>
  <Application>Microsoft Office PowerPoint</Application>
  <PresentationFormat>Apresentação na tela (4:3)</PresentationFormat>
  <Paragraphs>84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</dc:creator>
  <dc:description>COMERCIO PROIBIDO. USO PESSOAL</dc:description>
  <cp:lastModifiedBy>Pr. Marcelo Carvalho</cp:lastModifiedBy>
  <cp:revision>19</cp:revision>
  <dcterms:created xsi:type="dcterms:W3CDTF">2010-10-27T17:48:41Z</dcterms:created>
  <dcterms:modified xsi:type="dcterms:W3CDTF">2019-11-22T10:01:41Z</dcterms:modified>
</cp:coreProperties>
</file>