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sldIdLst>
    <p:sldId id="256" r:id="rId3"/>
    <p:sldId id="257" r:id="rId4"/>
    <p:sldId id="267" r:id="rId5"/>
    <p:sldId id="276" r:id="rId6"/>
    <p:sldId id="268" r:id="rId7"/>
    <p:sldId id="269" r:id="rId8"/>
    <p:sldId id="287" r:id="rId9"/>
    <p:sldId id="270" r:id="rId10"/>
    <p:sldId id="271" r:id="rId11"/>
    <p:sldId id="272" r:id="rId12"/>
    <p:sldId id="277" r:id="rId13"/>
    <p:sldId id="273" r:id="rId14"/>
    <p:sldId id="278" r:id="rId15"/>
    <p:sldId id="274" r:id="rId16"/>
    <p:sldId id="279" r:id="rId17"/>
    <p:sldId id="275" r:id="rId18"/>
    <p:sldId id="288" r:id="rId19"/>
    <p:sldId id="280" r:id="rId20"/>
    <p:sldId id="289" r:id="rId21"/>
    <p:sldId id="281" r:id="rId22"/>
    <p:sldId id="290" r:id="rId23"/>
    <p:sldId id="291" r:id="rId24"/>
    <p:sldId id="292" r:id="rId25"/>
    <p:sldId id="282" r:id="rId26"/>
    <p:sldId id="293" r:id="rId27"/>
    <p:sldId id="284" r:id="rId28"/>
    <p:sldId id="294" r:id="rId29"/>
    <p:sldId id="295" r:id="rId30"/>
    <p:sldId id="296" r:id="rId31"/>
    <p:sldId id="297" r:id="rId32"/>
    <p:sldId id="298" r:id="rId33"/>
    <p:sldId id="299" r:id="rId34"/>
    <p:sldId id="283" r:id="rId3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172E7FE2-BF3D-4781-B611-9FAEA0BCE317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123" name="Oval 3">
              <a:extLst>
                <a:ext uri="{FF2B5EF4-FFF2-40B4-BE49-F238E27FC236}">
                  <a16:creationId xmlns:a16="http://schemas.microsoft.com/office/drawing/2014/main" id="{5E48024D-23D1-445D-9787-9082F574899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Oval 4">
              <a:extLst>
                <a:ext uri="{FF2B5EF4-FFF2-40B4-BE49-F238E27FC236}">
                  <a16:creationId xmlns:a16="http://schemas.microsoft.com/office/drawing/2014/main" id="{F4328937-640A-4BAD-90F8-7DE8D315217E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5" name="Oval 5">
              <a:extLst>
                <a:ext uri="{FF2B5EF4-FFF2-40B4-BE49-F238E27FC236}">
                  <a16:creationId xmlns:a16="http://schemas.microsoft.com/office/drawing/2014/main" id="{20F46B72-A605-4A13-854D-4D401F8147F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6" name="Oval 6">
              <a:extLst>
                <a:ext uri="{FF2B5EF4-FFF2-40B4-BE49-F238E27FC236}">
                  <a16:creationId xmlns:a16="http://schemas.microsoft.com/office/drawing/2014/main" id="{26597A4B-C023-48CF-8024-046E26D484C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7" name="Oval 7">
              <a:extLst>
                <a:ext uri="{FF2B5EF4-FFF2-40B4-BE49-F238E27FC236}">
                  <a16:creationId xmlns:a16="http://schemas.microsoft.com/office/drawing/2014/main" id="{C91DC91B-270C-4F20-86B0-2B283187C5A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5128" name="Oval 8">
              <a:extLst>
                <a:ext uri="{FF2B5EF4-FFF2-40B4-BE49-F238E27FC236}">
                  <a16:creationId xmlns:a16="http://schemas.microsoft.com/office/drawing/2014/main" id="{7B3F8FEC-5ABE-4EB2-8C2E-0ADA974D32B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129" name="Rectangle 9">
            <a:extLst>
              <a:ext uri="{FF2B5EF4-FFF2-40B4-BE49-F238E27FC236}">
                <a16:creationId xmlns:a16="http://schemas.microsoft.com/office/drawing/2014/main" id="{FAFEDE71-198B-4BC4-AB73-6E39F1B85A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D1C3D6FB-BBE7-4802-B23E-28FE1858380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131" name="Rectangle 11">
            <a:extLst>
              <a:ext uri="{FF2B5EF4-FFF2-40B4-BE49-F238E27FC236}">
                <a16:creationId xmlns:a16="http://schemas.microsoft.com/office/drawing/2014/main" id="{22257C30-DA17-4111-B19A-B678AFF68F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360EC29-81E6-477E-A1E2-619DCAB2A171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5132" name="Rectangle 12">
            <a:extLst>
              <a:ext uri="{FF2B5EF4-FFF2-40B4-BE49-F238E27FC236}">
                <a16:creationId xmlns:a16="http://schemas.microsoft.com/office/drawing/2014/main" id="{0BE1C726-465B-4B66-9940-347F9A3DC42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pt-BR" altLang="pt-BR" noProof="0"/>
              <a:t>Clique para editar o estilo do título mestre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C12BA451-45EB-41A8-AEF6-615E213CD7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9D7734-DB7D-45D4-A692-F25342FC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7FE2380-2AC3-402C-B027-ADE17A5A3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67172F-AFE6-40CF-99D7-73DA4120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E46699-F9F4-4F3F-ACED-BB20FED0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073FD7-9E63-4F91-9808-3B2869DE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16194-194B-4ADD-B913-53CD1F79B2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60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CED0A7-17E5-4CC0-84D8-161E65A364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BABD868-6ABA-4C9A-9E90-0DC3E1BB5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BA0ACE-F3AF-43E2-9072-B7C7BB03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E8B913-AF97-4C09-9780-E205BDBEF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147043-E74E-4C88-9324-526AD1599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D0403-E62A-4562-AAE2-C53067E51EC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14362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5C8F4-D0E3-457B-B1D8-07556008B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DF09E0-4CC8-4D5E-96DC-70912182A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9348DB-1D92-4F3E-B226-1830E6365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A648D5-D8D9-4BCF-8659-65A437FD6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79732C-61DA-44CD-921E-E016DDEC3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09DC9-7366-429A-9093-08036F35137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7762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9D4E7-BD6F-4D1E-9216-260A8262A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14C4F3-4A81-4A13-A896-7438B0EA6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9E1D10-B8D8-4759-8302-1ACDDA16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9F156B-6F21-4761-A1E2-EAA16DBA9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61469F-6EA8-44E5-AD13-F4581FB7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18C8F-6BF8-48AC-B3E7-092748BC034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64373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7FA94-DF5B-4AFB-A4EC-8A134D61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519B17B-4D4E-42A2-93B0-4D37F9647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097057-463E-4996-B421-C6A988B3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9E799A-E072-459C-AF99-20B82C8B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E2309A-6CF3-4002-98A6-B4CA4CDD0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D382D-10BD-4776-AC17-F5FF8D6E0D0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1251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010935-8B8D-4AFB-ADB3-3ECE1566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7E661C-D787-46DB-9EBA-D693F03AE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4990F2F-392A-4ED7-A1D4-90AA66A5DE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9F05998-787F-4191-89F5-89F2E9C16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63AD5F-9B4B-49FC-8C6C-D7DF3067C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A09684-4A01-47AE-B110-A5323514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3EBE9-9739-41FE-80AB-05435F467BA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87924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DA843F-5F8A-42DB-9174-FF7244A7B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366518-A5CF-4577-BAD2-A248ADDC30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14D668-7675-4C6A-B9A4-78B7BAC4F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18B142B-4776-4781-8CBB-4E84674A7E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DECE6D-720D-46BF-ACF1-55A260DDD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B64D05-EEAB-4A71-9040-8B9C5CEB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F3E7AA7-F020-4A6A-A699-A0871C710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FB14107-C91D-4DAA-9F21-63B4F4C6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B7E9E-9543-4255-944D-07B1DDE10C4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0781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69F278-3818-4610-A791-835031BD1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4D62C6-BC1B-4AD4-B3E5-356D979AD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7F8024D-0BCE-49F9-873C-2360D1F87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397620-C994-4567-9483-20633D24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FA137-28B9-4EEA-B0D8-2E08DC215FF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905423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4914EBA-20EA-4818-A3C9-B62F873EF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066BEC6-5BFC-4B2C-B64F-25F0C381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A0CFCC-A92A-4BFB-B940-9243FA69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EFC30-32A0-475F-8D49-0CF3B01DCA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4585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ADA73-6680-420A-80F3-71E678B36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1C1869-8151-4687-A557-F41A7CF6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5B118B-8F6A-4BD1-AA1B-DDF7452C13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F4861A-DD6A-488A-8B44-493593C7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EEE494F-3F12-4913-B83E-B88329DC8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4D0EDF-469E-4839-A862-C479B4D9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1B25D-7E94-490A-AEBB-CFB0E31C5B1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402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06CA19-2F54-42FE-8B9A-C3850A7A1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D480C9-68A0-4DF6-87AF-38B7F29A9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41F2EE-2B1F-4DB1-BEF2-F9352F5A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95DA9F-32D9-4876-9CDF-ABF959E2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13A3B0-95D5-4375-8587-12984F41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AC0F1-7A46-4D58-B45B-21159CB2978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84209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A74E20-4A96-44AA-9C7C-8E3A5B58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63F2A54-6A94-42C0-B48F-BCEBA730E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E8AB74F-59AC-4F98-9501-6CDFCCAE4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E23CE4-CDE5-488F-AEE9-3AB764782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75111D-1478-48E7-92FB-AE09AD31F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E164D1-F418-48C2-A182-A49B58F6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94641-5660-4F18-B0C3-84CDC4782F2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5747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3320D1-6726-4CD2-B912-25DF3FDA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41F1C3-F043-4FD2-961E-F7E1BFF48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69393A-C11A-41E8-B9E4-AA12A5A1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DFE534-E88C-4CE5-A59F-A04A9D6FB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0C2875-B5CB-44A6-B35E-0D813277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0E127-55DC-4E0E-A0E2-8B9F22BBF4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18969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AF5680-2AFF-4BE5-A19D-F4A6CCA56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856409-2701-4111-91D5-20B54A991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F78FF6-9EAE-47E8-AA65-B4602BF48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541439-A08F-422C-82B0-3E8049F9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29946F-C4B0-4E03-B80E-EB44097A1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71976-E59A-4812-A25F-D0D30CF018D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0812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14FE26-3FFB-4C8C-80BE-BF487FED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71F4A1-1EC3-4A6C-8C73-513DE3B65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7EA00D-119A-4DFA-9157-5B472139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3468D6-5797-4173-BAAF-CB0A88FC4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B42A83-9A80-4DEA-8888-98188AC4E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09779-7959-4D4F-BDF5-119EBA0D024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281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8B80A6-F7DC-4586-9C9F-FCB9E944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FF8B44-5EC3-4A74-BA1D-0ECEA79C7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B2A7D5-0E42-4BDC-A21E-7CAE85395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63BBA2-5A65-4BE4-9E6E-7C5A54FB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C71664-2301-4AA0-B6B1-43634572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F0FD49-038E-4D21-9F1C-6BFCDEBF5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AFC7E-EF21-4905-9327-95F7AE34935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072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87958-4637-4737-871B-7A83C28FF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876B35C-BC50-4AE3-9DAD-D0A06D767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52D46CF-D964-4008-83C8-ABF239ABB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28D019-19BE-4676-8965-95B23472F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C459977-29F5-461A-8AC7-DB7BBB272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2E8F5CF-18C5-4465-8E85-019746F9D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4F02E6D-100D-47C6-A121-5094C25A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3696239-AAFD-49D3-A107-07E7116ED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A1240-D16D-45B7-AC91-A9557CE2780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780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0F8B09-3907-45C9-A54E-0AAF31876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2447E2-4A17-4144-AEB3-3CA59A0B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7BBD399-2053-4C7E-8996-69495C34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678908-E093-4087-B5CC-E4FF23685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5B714-4026-432B-96F6-44C9A776716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209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C26A901-497D-4071-9908-DC57EB80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49D2E54-E39C-452C-A94A-82DC8E4A8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EFAAA0-5A94-4F6F-A4A8-E24A67C77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E0AC0-40CA-4ED3-B3D0-084F52E3A97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842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02192-BF7F-4CD3-AB8F-28714D1BD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A636D5-DDA0-488E-A1F7-717C7B295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D47993-A16D-4866-AD04-0EB3A45A8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D0F31D9-50C7-4179-895A-E9A9D236B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CDF2477-583C-49D5-92C6-3D9970227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3FECCF-C10A-4000-AE27-D6F5EB6F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ADD41-0AA2-4F0A-99CF-78309BC4B14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9629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6C280-89F5-4BFB-94A0-E4766E598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41C1579-C99C-4928-B7ED-67102C0C8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87C39F-72A8-47E1-8E60-31CB7BF5B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6650D1D-A742-4A4C-8D77-794BF2FA5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6A2C659-27B8-4BE3-83AC-D0A867B8A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9BFFF6-C6A9-45DF-AFA5-196B73C3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2B756-BD9A-4F3F-BA8D-FD0B788E766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899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E2F9EB0A-982F-4018-9180-B5CDD2EADDD2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099" name="Oval 3">
              <a:extLst>
                <a:ext uri="{FF2B5EF4-FFF2-40B4-BE49-F238E27FC236}">
                  <a16:creationId xmlns:a16="http://schemas.microsoft.com/office/drawing/2014/main" id="{EC0285C0-571B-4C69-B570-31F23F412A1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0" name="Oval 4">
              <a:extLst>
                <a:ext uri="{FF2B5EF4-FFF2-40B4-BE49-F238E27FC236}">
                  <a16:creationId xmlns:a16="http://schemas.microsoft.com/office/drawing/2014/main" id="{4382DD5B-6215-43BA-84ED-62CA3C27FDE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1" name="Oval 5">
              <a:extLst>
                <a:ext uri="{FF2B5EF4-FFF2-40B4-BE49-F238E27FC236}">
                  <a16:creationId xmlns:a16="http://schemas.microsoft.com/office/drawing/2014/main" id="{4BD4D1C0-8D6E-438E-A19C-EBA2EC651645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Oval 6">
              <a:extLst>
                <a:ext uri="{FF2B5EF4-FFF2-40B4-BE49-F238E27FC236}">
                  <a16:creationId xmlns:a16="http://schemas.microsoft.com/office/drawing/2014/main" id="{EB46A0ED-BC4A-4C67-AA7E-DBD86D50647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Oval 7">
              <a:extLst>
                <a:ext uri="{FF2B5EF4-FFF2-40B4-BE49-F238E27FC236}">
                  <a16:creationId xmlns:a16="http://schemas.microsoft.com/office/drawing/2014/main" id="{1E14627A-8A81-4BBB-9578-DD5158D37F52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pt-BR" altLang="pt-BR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104" name="Rectangle 8">
            <a:extLst>
              <a:ext uri="{FF2B5EF4-FFF2-40B4-BE49-F238E27FC236}">
                <a16:creationId xmlns:a16="http://schemas.microsoft.com/office/drawing/2014/main" id="{25F510E9-238A-44BE-91AA-379C97FB0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8E495BD1-A71E-41CB-B64F-1F8E591C83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pt-BR" altLang="pt-BR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89FAF926-B284-4559-B7FE-5355E27A45A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pt-BR" altLang="pt-BR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A2E93864-97BD-47D5-84EE-54149F0899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BBA8F8D-1F23-4B4E-AA91-9B74AFE0AED4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64F9C513-FEB1-466A-AF98-7A498099F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A28C253-050B-4F7A-ACA8-5201E31B9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F14819A-8D91-421F-BB89-1BD421650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BBA6D27F-453A-4273-94C4-3B5079E883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4D001B2B-378F-460D-9C53-C423D3AA0D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99585F18-D489-43DF-9F9A-28083881A1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8D6E3A-D390-4597-8D25-13C1EEEB0C3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566D7BB-1303-4A8C-8FA2-D250D984E7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altLang="pt-BR" sz="6600" b="1" i="1">
                <a:latin typeface="Georgia" panose="02040502050405020303" pitchFamily="18" charset="0"/>
              </a:rPr>
              <a:t>Sábado o Selo de Deus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E6F8903-E797-49CB-94C7-65990A02DC4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altLang="pt-BR" sz="6000" b="1">
                <a:latin typeface="Forte" panose="03060902040502070203" pitchFamily="66" charset="0"/>
              </a:rPr>
              <a:t>O Dízimo e o Sábado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E84D43D-2BD1-4C94-B453-342F08E05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4763" y="6165850"/>
            <a:ext cx="1746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Peter P. Goldschmidt </a:t>
            </a:r>
          </a:p>
          <a:p>
            <a:pPr algn="r"/>
            <a:r>
              <a:rPr lang="pt-BR" altLang="pt-BR" sz="1000" b="1">
                <a:latin typeface="Georgia" panose="02040502050405020303" pitchFamily="18" charset="0"/>
              </a:rPr>
              <a:t>Pr. Marcelo A. Carvalho</a:t>
            </a:r>
            <a:endParaRPr lang="pt-BR" altLang="pt-BR"/>
          </a:p>
        </p:txBody>
      </p:sp>
      <p:pic>
        <p:nvPicPr>
          <p:cNvPr id="2055" name="Picture 7" descr="1fadminas">
            <a:extLst>
              <a:ext uri="{FF2B5EF4-FFF2-40B4-BE49-F238E27FC236}">
                <a16:creationId xmlns:a16="http://schemas.microsoft.com/office/drawing/2014/main" id="{346BB2AB-914E-4B1F-81A6-3B7D48EC2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6045200"/>
            <a:ext cx="676275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WordArt 8">
            <a:extLst>
              <a:ext uri="{FF2B5EF4-FFF2-40B4-BE49-F238E27FC236}">
                <a16:creationId xmlns:a16="http://schemas.microsoft.com/office/drawing/2014/main" id="{F43CE4EE-A582-45E8-B7E3-2CF54CB8106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68538" y="3573463"/>
            <a:ext cx="419100" cy="904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6000" b="1" kern="10">
                <a:solidFill>
                  <a:srgbClr val="FFFFFF"/>
                </a:solidFill>
                <a:effectLst>
                  <a:outerShdw dist="107763" dir="13500000" algn="ctr" rotWithShape="0">
                    <a:srgbClr val="868686">
                      <a:alpha val="50000"/>
                    </a:srgbClr>
                  </a:outerShdw>
                </a:effectLst>
                <a:latin typeface="Century Schoolbook" panose="02040604050505020304" pitchFamily="18" charset="0"/>
              </a:rPr>
              <a:t>7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A69B580-3977-4040-99A7-FE2C83F05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836613"/>
            <a:ext cx="8964613" cy="5761037"/>
          </a:xfrm>
        </p:spPr>
        <p:txBody>
          <a:bodyPr/>
          <a:lstStyle/>
          <a:p>
            <a:r>
              <a:rPr lang="pt-BR" altLang="pt-BR" sz="3600" b="1">
                <a:latin typeface="Comic Sans MS" panose="030F0702030302020204" pitchFamily="66" charset="0"/>
              </a:rPr>
              <a:t>“Trazei todos os dízimos à casa do Tesouro, para que haja mantimento na minha casa; e provai-me nisto, diz o Senhor dos Exércitos, se Eu não vos abrir as janelas do céu e não derramar sobre vós bênção sem medida.” </a:t>
            </a:r>
            <a:r>
              <a:rPr lang="pt-BR" altLang="pt-BR" sz="3600" b="1"/>
              <a:t>Mal. 3.10</a:t>
            </a:r>
          </a:p>
          <a:p>
            <a:r>
              <a:rPr lang="pt-BR" altLang="pt-BR" sz="3600" b="1">
                <a:latin typeface="Comic Sans MS" panose="030F0702030302020204" pitchFamily="66" charset="0"/>
              </a:rPr>
              <a:t>“Assim ordenou também o Senhor aos que pregam o evangelho que vivam do evangelho.”</a:t>
            </a:r>
            <a:r>
              <a:rPr lang="pt-BR" altLang="pt-BR" sz="3600" b="1"/>
              <a:t> 1 Coríntos 9.14</a:t>
            </a:r>
            <a:r>
              <a:rPr lang="pt-BR" altLang="pt-BR" sz="3600"/>
              <a:t> 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E5591903-9A1C-4594-A4BF-C3093E8B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4644199-9920-469A-B840-11474E261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2882900"/>
            <a:ext cx="5837238" cy="762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BR" altLang="pt-BR" sz="4400" b="1">
                <a:solidFill>
                  <a:schemeClr val="bg1"/>
                </a:solidFill>
              </a:rPr>
              <a:t>Deus não pede tudo.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423033F-8020-4DFA-BCC2-B9B67F489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7338"/>
            <a:ext cx="8229600" cy="4824412"/>
          </a:xfrm>
        </p:spPr>
        <p:txBody>
          <a:bodyPr/>
          <a:lstStyle/>
          <a:p>
            <a:r>
              <a:rPr lang="pt-BR" altLang="pt-BR" sz="4600" b="1"/>
              <a:t>Ele pede de volta somente a décima parte do que recebemos a fim de que as pessoas, que vivem totalmente da pregação do evangelho, tenham sustento. 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DC2BC2C1-16D1-4984-AC3F-FA58083AC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1052C40-AC02-4DCC-94BA-7DCD63F46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5157788"/>
            <a:ext cx="4716462" cy="7016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4000" b="1">
                <a:solidFill>
                  <a:schemeClr val="bg1"/>
                </a:solidFill>
              </a:rPr>
              <a:t>Nada mais justo!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4640B4-EB95-4ADE-B0DC-9B0155333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557338"/>
            <a:ext cx="8686800" cy="5113337"/>
          </a:xfrm>
        </p:spPr>
        <p:txBody>
          <a:bodyPr/>
          <a:lstStyle/>
          <a:p>
            <a:r>
              <a:rPr lang="pt-BR" altLang="pt-BR" b="1"/>
              <a:t>Mas será que Deus não poderia, de alguma outra forma, sustentar Seus servos que pregam o evangelho? A resposta é “sim”. Mas acontece que esta não é a única razão do dízimo. </a:t>
            </a:r>
            <a:br>
              <a:rPr lang="pt-BR" altLang="pt-BR" b="1"/>
            </a:br>
            <a:r>
              <a:rPr lang="pt-BR" altLang="pt-BR" b="1"/>
              <a:t>Como em tudo o que Deus ordena, o principal objetivo deste mandamento é o beneficio do próprio homem. </a:t>
            </a: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B8E0ABE0-70AB-46FB-B460-54B4EB667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>
            <a:extLst>
              <a:ext uri="{FF2B5EF4-FFF2-40B4-BE49-F238E27FC236}">
                <a16:creationId xmlns:a16="http://schemas.microsoft.com/office/drawing/2014/main" id="{9F1708FC-4E2B-480B-8E68-FBC214FAB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0"/>
            <a:ext cx="3276600" cy="7016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4000" b="1">
                <a:solidFill>
                  <a:schemeClr val="bg1"/>
                </a:solidFill>
              </a:rPr>
              <a:t>Benefícios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>
            <a:extLst>
              <a:ext uri="{FF2B5EF4-FFF2-40B4-BE49-F238E27FC236}">
                <a16:creationId xmlns:a16="http://schemas.microsoft.com/office/drawing/2014/main" id="{F51A88E7-6622-42F7-B95B-41162A5710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964612" cy="6453187"/>
          </a:xfrm>
        </p:spPr>
        <p:txBody>
          <a:bodyPr/>
          <a:lstStyle/>
          <a:p>
            <a:r>
              <a:rPr lang="pt-BR" altLang="pt-BR" sz="3600" b="1"/>
              <a:t>Através da devolução voluntária da décima parte dos nosso lucros, nos nunca nos esqueceremos de nossa total dependência do Criador. Nunca nos esqueceremos de que quem é toda prata e todo ouro. Nunca nos esqueceremos de que nossa vida e nossa saúde dependem de Deus. Nunca seremos ingratos. Em tudo daremos graças a Deus. Este é o principal objetivo. 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29BE6F51-94D1-4069-8712-92FD79828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>
            <a:extLst>
              <a:ext uri="{FF2B5EF4-FFF2-40B4-BE49-F238E27FC236}">
                <a16:creationId xmlns:a16="http://schemas.microsoft.com/office/drawing/2014/main" id="{B2D861EE-70F9-4407-AF30-3BC7CCB133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742112"/>
          </a:xfrm>
        </p:spPr>
        <p:txBody>
          <a:bodyPr/>
          <a:lstStyle/>
          <a:p>
            <a:r>
              <a:rPr lang="pt-BR" altLang="pt-BR" sz="3600" b="1"/>
              <a:t>A tendência do ser humano, desde a mais tenra idade, é a de manter tudo o que puder para si. Basta observar a atitude de qualquer criancinha brincando com outra. O Eu, pelo próprio instinto de sobrevivência, está sempre em primeiro lugar. A devolução do dízimo nos ajuda a colocar o Eu em seu devido lugar. Assim, estaremos sempre mais dispostos a ajudar o semelhante, não importa a situação em que nos encontremos. 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796B0DB1-8E1B-4EA5-BF98-3F6337996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7AA9E86-52AE-42FB-A168-22F1A34B2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171825"/>
            <a:ext cx="8569325" cy="51911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2800" b="1">
                <a:solidFill>
                  <a:schemeClr val="bg1"/>
                </a:solidFill>
              </a:rPr>
              <a:t>O dar é a melhor maneira de aprender a amar.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DABABD2-DFBD-4511-910C-EF32E510F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282700"/>
          </a:xfrm>
        </p:spPr>
        <p:txBody>
          <a:bodyPr/>
          <a:lstStyle/>
          <a:p>
            <a:pPr algn="ctr"/>
            <a:r>
              <a:rPr lang="pt-BR" altLang="pt-BR" sz="4200" b="1"/>
              <a:t>O dar é a melhor maneira de aprender a amar. 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FC44062-F770-4C58-A5C8-0918BA7799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35975" cy="4997450"/>
          </a:xfrm>
        </p:spPr>
        <p:txBody>
          <a:bodyPr/>
          <a:lstStyle/>
          <a:p>
            <a:r>
              <a:rPr lang="pt-BR" altLang="pt-BR" sz="4000" b="1"/>
              <a:t>O Sábado e o dízimo têm o mesmo principio. </a:t>
            </a:r>
          </a:p>
          <a:p>
            <a:r>
              <a:rPr lang="pt-BR" altLang="pt-BR" sz="4000" b="1"/>
              <a:t>Apesar de o Sábado representar 1/7 (um sétimo) das horas semanais, ele também foi criado para que os homens possam se lembrar de quem foi o Criador de todas as coisas. </a:t>
            </a: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9E9BCA58-6DDD-49CB-BD03-BB013CB18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12D11D8-AE1F-4B17-8111-97EEFA636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pt-BR" altLang="pt-BR" sz="3400" b="1"/>
              <a:t>Estes dois assuntos, aparentemente diferentes e desconexos, são na realidade frutos da mesma razão e lógica. O princípio básico, logo que compreendido, não deixa dúvidas sobre a importância da devolução da décima parte do que recebemos, e sobre a observância do sétimo dia como especial e santo. Vamos começar falando sobre o dízimo, pois este tem gerado menos controvérsias e é geralmente aceito por todos os cristão, embora, muitas vezes, de maneira automática. 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982F5748-8D51-48D8-A597-87F49A621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E29B27B8-605D-4B90-8E24-BF3201031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852738"/>
            <a:ext cx="8424862" cy="6413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3600" b="1">
                <a:solidFill>
                  <a:schemeClr val="bg1"/>
                </a:solidFill>
              </a:rPr>
              <a:t>Vamos reler o quarto mandamento: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CC9C2CD-35AC-4CEC-96AD-28F5F7BB24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73025"/>
            <a:ext cx="8893175" cy="6669088"/>
          </a:xfrm>
        </p:spPr>
        <p:txBody>
          <a:bodyPr/>
          <a:lstStyle/>
          <a:p>
            <a:r>
              <a:rPr lang="pt-BR" altLang="pt-BR" sz="3400" b="1"/>
              <a:t>“Lembra-te do dia do Sábado, para o santificar. Seis dias trabalharás e farás toda a tua obra. Mas o sétimo dia é o Sábado do Senhor, teu Deus; não farás nenhum trabalho, nem tu, nem o teu filho, nem a tua filha, nem o teu servo, nem a tua serva, nem o teu animal, nem o forasteiro das tuas portas para dentro; porque, em seis dias, fez o Senhor os céus e a terra, o mar e tudo o que neles há e, ao sétimo dia, descansou; por isso, o Senhor abençoou o dia de Sábado e o santificou”. Êxodo 20. 8-11</a:t>
            </a: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427B3E41-C63E-47F4-A39D-C8F1EA889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714A593-B338-4B1F-8E63-2ECCC58564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394450"/>
          </a:xfrm>
        </p:spPr>
        <p:txBody>
          <a:bodyPr/>
          <a:lstStyle/>
          <a:p>
            <a:r>
              <a:rPr lang="pt-BR" altLang="pt-BR" sz="3400" b="1"/>
              <a:t>Deus relembra aqui qual é a origem do sábado. Em seis dias, Ele criou tudo o que temos em redor, mas, no sétimo dia, Ele nada fez; e o separou para o descanso do homem e para que este medite nas obras e no poder de Deus. Foi Ele que nos criou. Por isso, separando um dia para a sua adoração, e abdicando de fazer a nossa própria vontade, no Sábado, estamos dizendo a Deus que reconhecemos Sua soberania e a necessidade de sua presença protetora em nossas vidas. 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C7F0CBB4-9895-44AA-AE77-E7880B00D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25FF22F3-82FE-4565-BEDD-0DF4FF48C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57338"/>
            <a:ext cx="8229600" cy="5040312"/>
          </a:xfrm>
        </p:spPr>
        <p:txBody>
          <a:bodyPr/>
          <a:lstStyle/>
          <a:p>
            <a:r>
              <a:rPr lang="pt-BR" altLang="pt-BR" sz="4200" b="1"/>
              <a:t>Não é um fardo, é uma bênção especialmente se amamos a Deus. É mais uma vez a luta contra o Eu e contra o egoísmo, que pretendem utilizar todo o tempo que nos resta para nosso próprio proveito e alegria. 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E76E23C9-4BEE-4326-B6A6-CBC9AB32C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AD1AA368-E095-48B4-9366-4EC3D9554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066800"/>
            <a:ext cx="5761038" cy="50260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5400" b="1">
                <a:solidFill>
                  <a:schemeClr val="bg1"/>
                </a:solidFill>
              </a:rPr>
              <a:t>E o nosso semelhante? </a:t>
            </a:r>
          </a:p>
          <a:p>
            <a:pPr algn="ctr"/>
            <a:r>
              <a:rPr lang="pt-BR" altLang="pt-BR" sz="5400" b="1">
                <a:solidFill>
                  <a:schemeClr val="bg1"/>
                </a:solidFill>
              </a:rPr>
              <a:t>E aquele que necessita de uma visita especial?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05D3C39-CAA8-4A08-AB6E-534069B124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46075"/>
            <a:ext cx="8229600" cy="6107113"/>
          </a:xfrm>
        </p:spPr>
        <p:txBody>
          <a:bodyPr/>
          <a:lstStyle/>
          <a:p>
            <a:r>
              <a:rPr lang="pt-BR" altLang="pt-BR" sz="4200" b="1">
                <a:latin typeface="Comic Sans MS" panose="030F0702030302020204" pitchFamily="66" charset="0"/>
              </a:rPr>
              <a:t>“Ora, quanto mais vale um homem que uma ovelha? Logo, é licito, nos sábados, fazer o bem.”</a:t>
            </a:r>
            <a:r>
              <a:rPr lang="pt-BR" altLang="pt-BR" sz="4200" b="1"/>
              <a:t> Mateus 12.12</a:t>
            </a:r>
            <a:br>
              <a:rPr lang="pt-BR" altLang="pt-BR" sz="4200"/>
            </a:br>
            <a:r>
              <a:rPr lang="pt-BR" altLang="pt-BR" sz="4200"/>
              <a:t>Devemos nos lembrar de que, da mesma forma que o dízimo, o sábado também foi criado para o nosso próprio bem. </a:t>
            </a:r>
            <a:br>
              <a:rPr lang="pt-BR" altLang="pt-BR" sz="4200"/>
            </a:br>
            <a:r>
              <a:rPr lang="pt-BR" altLang="pt-BR" sz="4200"/>
              <a:t>Não duvide. Creia nisso. </a:t>
            </a: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281A0166-A226-4BCE-B35C-35926A7E1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565AD257-AB16-4C8D-8407-CE475EEA7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2997200"/>
            <a:ext cx="5686425" cy="57943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pt-BR" altLang="pt-BR" sz="3200" b="1">
                <a:solidFill>
                  <a:schemeClr val="bg1"/>
                </a:solidFill>
              </a:rPr>
              <a:t>Reveja a promessa de Deus: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B204BEC-07E7-4CAC-BDEB-58E1A42364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686800" cy="6107112"/>
          </a:xfrm>
        </p:spPr>
        <p:txBody>
          <a:bodyPr/>
          <a:lstStyle/>
          <a:p>
            <a:r>
              <a:rPr lang="pt-BR" altLang="pt-BR" sz="3400" b="1"/>
              <a:t>“Se desviares o pé de profanar o sábado e de cuidar dos teus próprios interesses no meu santo dia; se chamares ao Sábado deleitoso e santo dia do Senhor, digno de honra, e o honrares não seguindo os teus caminhos, não pretendendo fazer a tua própria vontade, nem falando palavras vãs, então, te deleitarás no Senhor. Eu te farei cavalgar sobre os altos da terra e te sustentarei com a herança de Jacó, teu pai, porque a boca do Senhor o disse.” Isaías 58.13-14</a:t>
            </a:r>
            <a:r>
              <a:rPr lang="pt-BR" altLang="pt-BR" sz="3400"/>
              <a:t> </a:t>
            </a:r>
          </a:p>
        </p:txBody>
      </p:sp>
      <p:sp>
        <p:nvSpPr>
          <p:cNvPr id="53252" name="Text Box 4">
            <a:extLst>
              <a:ext uri="{FF2B5EF4-FFF2-40B4-BE49-F238E27FC236}">
                <a16:creationId xmlns:a16="http://schemas.microsoft.com/office/drawing/2014/main" id="{D8B01362-C075-4F52-B81C-5BB9E41E5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>
            <a:extLst>
              <a:ext uri="{FF2B5EF4-FFF2-40B4-BE49-F238E27FC236}">
                <a16:creationId xmlns:a16="http://schemas.microsoft.com/office/drawing/2014/main" id="{4C65E110-C9C5-4605-BBD2-E1848DC705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1198563"/>
            <a:ext cx="8964613" cy="554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altLang="pt-BR" sz="3600" b="1"/>
              <a:t>Ele nos diz que, se guardarmos o seu dia, nos dará alegria sem par. Mas será que faz mesmo diferença guardar ou não o Sábado, e deixar de fazer nele as nossas próprias coisas? Então olhe ao seu redor e veja quantos estão hoje enfermos ou morrendo por excesso de trabalho ou preocupação; quantos não sofrem de doenças cardíacas originadas no stress e na fadiga; 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B75A869A-297C-4DCC-A955-E74F0D049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>
            <a:extLst>
              <a:ext uri="{FF2B5EF4-FFF2-40B4-BE49-F238E27FC236}">
                <a16:creationId xmlns:a16="http://schemas.microsoft.com/office/drawing/2014/main" id="{96CD81B3-A993-410F-83BF-B3DA7C131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893175" cy="4997450"/>
          </a:xfrm>
        </p:spPr>
        <p:txBody>
          <a:bodyPr/>
          <a:lstStyle/>
          <a:p>
            <a:r>
              <a:rPr lang="pt-BR" altLang="pt-BR" b="1"/>
              <a:t>Quantas famílias não estão sendo destruídas pela falta de dialogo ou pela falta de tempo juntos sem ser na frente da televisão; Quantos filhos não estão crescendo sem um contato real com seus pais, a não ser na hora de acordar ou dormir. </a:t>
            </a:r>
          </a:p>
          <a:p>
            <a:r>
              <a:rPr lang="pt-BR" altLang="pt-BR" b="1"/>
              <a:t>Preste atenção! Mais um vez, Deus promove um mandamento que tem como objetivo beneficiar o próprio homem.</a:t>
            </a:r>
          </a:p>
        </p:txBody>
      </p:sp>
      <p:sp>
        <p:nvSpPr>
          <p:cNvPr id="55300" name="Text Box 4">
            <a:extLst>
              <a:ext uri="{FF2B5EF4-FFF2-40B4-BE49-F238E27FC236}">
                <a16:creationId xmlns:a16="http://schemas.microsoft.com/office/drawing/2014/main" id="{415E335B-D370-44EA-A277-B93F87798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209EAE5-56A6-45DA-96D5-50C050D96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419100"/>
            <a:ext cx="8686800" cy="6178550"/>
          </a:xfrm>
        </p:spPr>
        <p:txBody>
          <a:bodyPr/>
          <a:lstStyle/>
          <a:p>
            <a:r>
              <a:rPr lang="pt-BR" altLang="pt-BR" sz="3400" b="1"/>
              <a:t>O dízimo, às vezes, é encarado como uma obrigação, o que nos faz lembrar antigos rituais pagãos, onde se ofereciam de tudo para apaziguar a ira seus deuses. Muitos cristãos tem oferecido o dízimo com o objetivo de satisfazer a Deus ou garantir para si e sua família conforto e prosperidade.</a:t>
            </a:r>
            <a:br>
              <a:rPr lang="pt-BR" altLang="pt-BR" sz="3400" b="1"/>
            </a:br>
            <a:r>
              <a:rPr lang="pt-BR" altLang="pt-BR" sz="3400" b="1"/>
              <a:t>O principio bíblico para o dízimo muitas vezes é mal interpretado e leva muitos a crer na necessidade de “pagar” ao Senhor. 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05CB775F-D355-455A-BF17-6611B0A22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017B524E-8482-4851-B044-90F98FA4A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28775"/>
            <a:ext cx="8229600" cy="4895850"/>
          </a:xfrm>
        </p:spPr>
        <p:txBody>
          <a:bodyPr/>
          <a:lstStyle/>
          <a:p>
            <a:pPr algn="r"/>
            <a:r>
              <a:rPr lang="pt-BR" altLang="pt-BR" sz="5000"/>
              <a:t>Jesus disse: </a:t>
            </a:r>
            <a:br>
              <a:rPr lang="pt-BR" altLang="pt-BR" sz="5000" b="1"/>
            </a:br>
            <a:r>
              <a:rPr lang="pt-BR" altLang="pt-BR" sz="5000" b="1">
                <a:latin typeface="Comic Sans MS" panose="030F0702030302020204" pitchFamily="66" charset="0"/>
              </a:rPr>
              <a:t>“O Sábado foi estabelecido por causa do homem, e não o homem por causa do Sábado.”</a:t>
            </a:r>
            <a:br>
              <a:rPr lang="pt-BR" altLang="pt-BR" sz="5000" b="1">
                <a:latin typeface="Comic Sans MS" panose="030F0702030302020204" pitchFamily="66" charset="0"/>
              </a:rPr>
            </a:br>
            <a:r>
              <a:rPr lang="pt-BR" altLang="pt-BR" sz="5000" b="1"/>
              <a:t>Marcos 2.27</a:t>
            </a:r>
            <a:r>
              <a:rPr lang="pt-BR" altLang="pt-BR" sz="5000"/>
              <a:t> </a:t>
            </a:r>
          </a:p>
        </p:txBody>
      </p:sp>
      <p:sp>
        <p:nvSpPr>
          <p:cNvPr id="56324" name="Text Box 4">
            <a:extLst>
              <a:ext uri="{FF2B5EF4-FFF2-40B4-BE49-F238E27FC236}">
                <a16:creationId xmlns:a16="http://schemas.microsoft.com/office/drawing/2014/main" id="{F8558F1C-E4BF-4BAD-838D-4FE75CDB6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>
            <a:extLst>
              <a:ext uri="{FF2B5EF4-FFF2-40B4-BE49-F238E27FC236}">
                <a16:creationId xmlns:a16="http://schemas.microsoft.com/office/drawing/2014/main" id="{73A82109-268D-4698-B533-131150B35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1600200"/>
            <a:ext cx="8893175" cy="5068888"/>
          </a:xfrm>
        </p:spPr>
        <p:txBody>
          <a:bodyPr/>
          <a:lstStyle/>
          <a:p>
            <a:r>
              <a:rPr lang="pt-BR" altLang="pt-BR" sz="4000" b="1"/>
              <a:t>Nosso Deus é um Deus de razão, e tudo o que faz tem um objetivo claro e prático. </a:t>
            </a:r>
          </a:p>
          <a:p>
            <a:r>
              <a:rPr lang="pt-BR" altLang="pt-BR" sz="4000" b="1"/>
              <a:t>Quando deixamos de separar o seu Santo Dia, privamo-nos a nós mesmos da saúde,</a:t>
            </a:r>
            <a:br>
              <a:rPr lang="pt-BR" altLang="pt-BR" sz="4000" b="1"/>
            </a:br>
            <a:r>
              <a:rPr lang="pt-BR" altLang="pt-BR" sz="4000" b="1"/>
              <a:t>do companheirismo e do amor que Ele planejou para nós. </a:t>
            </a:r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F5815E0D-17D8-49A3-91A6-E1FB7F737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865DB268-462F-426A-81D0-84F344CB6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893175" cy="5257800"/>
          </a:xfrm>
        </p:spPr>
        <p:txBody>
          <a:bodyPr/>
          <a:lstStyle/>
          <a:p>
            <a:r>
              <a:rPr lang="pt-BR" altLang="pt-BR" sz="3600" b="1"/>
              <a:t>E qual de nós é tolo o suficiente, para deixar de lado algo que nos faz bem, e vai nos produzir uma vida mais feliz? </a:t>
            </a:r>
          </a:p>
          <a:p>
            <a:r>
              <a:rPr lang="pt-BR" altLang="pt-BR" sz="3600" b="1"/>
              <a:t>Experimente separar o próximo Sábado para meditação sobre as obras de Deus, para o convívio com a sua família e para ajudar aos que precisam de você. </a:t>
            </a: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9F92921B-83F0-453B-B8BB-C4FA4B265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>
            <a:extLst>
              <a:ext uri="{FF2B5EF4-FFF2-40B4-BE49-F238E27FC236}">
                <a16:creationId xmlns:a16="http://schemas.microsoft.com/office/drawing/2014/main" id="{F9FECCEA-D474-40B7-B732-C54C6ACFA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8" y="6100763"/>
            <a:ext cx="8007350" cy="6413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altLang="pt-BR" sz="3600" b="1">
                <a:solidFill>
                  <a:schemeClr val="bg1"/>
                </a:solidFill>
              </a:rPr>
              <a:t>Vamos demonstrar que O amamos?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>
            <a:extLst>
              <a:ext uri="{FF2B5EF4-FFF2-40B4-BE49-F238E27FC236}">
                <a16:creationId xmlns:a16="http://schemas.microsoft.com/office/drawing/2014/main" id="{40BEA027-D423-4B3C-8161-89A3014F4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081338"/>
            <a:ext cx="8351837" cy="7016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pt-BR" altLang="pt-BR" sz="4000" b="1">
                <a:solidFill>
                  <a:schemeClr val="bg1"/>
                </a:solidFill>
              </a:rPr>
              <a:t>Por que devolvemos os dízimos?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399A02AB-BF16-48AA-A961-5698BCE65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sz="4000" b="1">
                <a:latin typeface="Comic Sans MS" panose="030F0702030302020204" pitchFamily="66" charset="0"/>
              </a:rPr>
              <a:t>“ Ao Senhor pertence a terra e tudo o que nela se contêm, o mundo e os que nele habitam. Fundou-a Ele sobre os mares e sobre suas correntes os estabeleceu.”</a:t>
            </a:r>
            <a:br>
              <a:rPr lang="pt-BR" altLang="pt-BR" sz="4000" b="1">
                <a:latin typeface="Comic Sans MS" panose="030F0702030302020204" pitchFamily="66" charset="0"/>
              </a:rPr>
            </a:br>
            <a:r>
              <a:rPr lang="pt-BR" altLang="pt-BR" sz="4000" b="1"/>
              <a:t>Salmos 24:1,2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9F451E47-5F3D-4C46-9760-A119E1FE1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AD7F99D7-7C24-4F2C-BA0B-96610D963D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778000"/>
            <a:ext cx="8686800" cy="4530725"/>
          </a:xfrm>
        </p:spPr>
        <p:txBody>
          <a:bodyPr/>
          <a:lstStyle/>
          <a:p>
            <a:r>
              <a:rPr lang="pt-BR" altLang="pt-BR" sz="6600" b="1">
                <a:latin typeface="Comic Sans MS" panose="030F0702030302020204" pitchFamily="66" charset="0"/>
              </a:rPr>
              <a:t>“...porque do Senhor é a terra e a sua plenitude.”   </a:t>
            </a:r>
            <a:r>
              <a:rPr lang="pt-BR" altLang="pt-BR" sz="6600" b="1"/>
              <a:t>I Corintos 10.26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53C88E0E-6F94-47A9-B8CD-0A7BC987A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51AE4CA-73AB-4E28-9AC1-40B2C06CB5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1557338"/>
            <a:ext cx="8964613" cy="5040312"/>
          </a:xfrm>
        </p:spPr>
        <p:txBody>
          <a:bodyPr/>
          <a:lstStyle/>
          <a:p>
            <a:r>
              <a:rPr lang="pt-BR" altLang="pt-BR" sz="4000" b="1">
                <a:latin typeface="Comic Sans MS" panose="030F0702030302020204" pitchFamily="66" charset="0"/>
              </a:rPr>
              <a:t>“Não se vendem dois pardais por um asse? E nenhum deles cairá em terra sem o consentimento de vosso Pai. E, quanto a vós outros, até os cabelos todos da cabeça estão contados. Não temais, pois! Bem mais vaLeis vós do que muitos pardais.”</a:t>
            </a:r>
            <a:r>
              <a:rPr lang="pt-BR" altLang="pt-BR" sz="4000" b="1"/>
              <a:t> Mateus 10.29-31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910E0851-690E-4E29-84D8-3C59F4670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5829186-67AA-484B-8ED4-2359E67A2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412875"/>
            <a:ext cx="8686800" cy="5111750"/>
          </a:xfrm>
        </p:spPr>
        <p:txBody>
          <a:bodyPr/>
          <a:lstStyle/>
          <a:p>
            <a:r>
              <a:rPr lang="pt-BR" altLang="pt-BR" sz="4200" b="1"/>
              <a:t>Nesses versos, podemos ver que Deus é o criador e o mantenedor de todas as coisas e seres viventes. Se cremos na Bíblia e na criação, sabemos que todo ouro, toda prata, todas as riquezas da terra, enfim, tudo foi criado segundo a vontade do Pai. 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8B2BA8A1-6B78-4AFF-9DE9-DD4F6EA91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6599238"/>
            <a:ext cx="71437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C79E07F-9B12-4A8A-B65E-76F008B6DB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44463"/>
            <a:ext cx="8686800" cy="6453187"/>
          </a:xfrm>
        </p:spPr>
        <p:txBody>
          <a:bodyPr/>
          <a:lstStyle/>
          <a:p>
            <a:r>
              <a:rPr lang="pt-BR" altLang="pt-BR" b="1"/>
              <a:t>Chegamos à conclusão de que vêm do Criador a saúde, o trabalho, e todas as oportunidades que temos para enriquecer. Consequentemente, não só nosso corpo, mas também nossas vidas e tudo o que temos devemos a Ele. Teoricamente, como mordomos fiéis e súditos leais de Deus, deveríamos devolver tudo ao legítimo proprietário. Mas não é isto que Ele nos pede. 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47E5D2EF-7570-4812-9BB3-B4BD098A7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700" y="6524625"/>
            <a:ext cx="7143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pt-BR" altLang="pt-BR" sz="800" b="1">
                <a:solidFill>
                  <a:srgbClr val="333399"/>
                </a:solidFill>
              </a:rPr>
              <a:t>FAD</a:t>
            </a:r>
            <a:r>
              <a:rPr lang="pt-BR" altLang="pt-BR" sz="800">
                <a:solidFill>
                  <a:srgbClr val="333399"/>
                </a:solidFill>
              </a:rPr>
              <a:t>MINAS</a:t>
            </a:r>
            <a:endParaRPr lang="pt-BR" alt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arca d'água">
  <a:themeElements>
    <a:clrScheme name="Marca d'águ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Marca d'ág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arca d'águ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ca d'água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B98A00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ca d'água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5C5C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B98A00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5C5C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0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1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2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3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4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5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6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7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8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19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0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1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2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3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24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3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4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5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6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7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8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ppt/theme/themeOverride9.xml><?xml version="1.0" encoding="utf-8"?>
<a:themeOverride xmlns:a="http://schemas.openxmlformats.org/drawingml/2006/main">
  <a:clrScheme name="Marca d'água 11">
    <a:dk1>
      <a:srgbClr val="000000"/>
    </a:dk1>
    <a:lt1>
      <a:srgbClr val="FFFFFF"/>
    </a:lt1>
    <a:dk2>
      <a:srgbClr val="000000"/>
    </a:dk2>
    <a:lt2>
      <a:srgbClr val="808080"/>
    </a:lt2>
    <a:accent1>
      <a:srgbClr val="CCCCFF"/>
    </a:accent1>
    <a:accent2>
      <a:srgbClr val="006666"/>
    </a:accent2>
    <a:accent3>
      <a:srgbClr val="FFFFFF"/>
    </a:accent3>
    <a:accent4>
      <a:srgbClr val="000000"/>
    </a:accent4>
    <a:accent5>
      <a:srgbClr val="E2E2FF"/>
    </a:accent5>
    <a:accent6>
      <a:srgbClr val="005C5C"/>
    </a:accent6>
    <a:hlink>
      <a:srgbClr val="6767FF"/>
    </a:hlink>
    <a:folHlink>
      <a:srgbClr val="9933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52</TotalTime>
  <Words>1441</Words>
  <Application>Microsoft Office PowerPoint</Application>
  <PresentationFormat>Apresentação na tela (4:3)</PresentationFormat>
  <Paragraphs>67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33</vt:i4>
      </vt:variant>
    </vt:vector>
  </HeadingPairs>
  <TitlesOfParts>
    <vt:vector size="41" baseType="lpstr">
      <vt:lpstr>Arial</vt:lpstr>
      <vt:lpstr>Times New Roman</vt:lpstr>
      <vt:lpstr>Wingdings</vt:lpstr>
      <vt:lpstr>Georgia</vt:lpstr>
      <vt:lpstr>Forte</vt:lpstr>
      <vt:lpstr>Comic Sans MS</vt:lpstr>
      <vt:lpstr>Marca d'água</vt:lpstr>
      <vt:lpstr>Design padrão</vt:lpstr>
      <vt:lpstr>Sábado o Selo de Deus</vt:lpstr>
      <vt:lpstr>Estes dois assuntos, aparentemente diferentes e desconexos, são na realidade frutos da mesma razão e lógica. O princípio básico, logo que compreendido, não deixa dúvidas sobre a importância da devolução da décima parte do que recebemos, e sobre a observância do sétimo dia como especial e santo. Vamos começar falando sobre o dízimo, pois este tem gerado menos controvérsias e é geralmente aceito por todos os cristão, embora, muitas vezes, de maneira automática. </vt:lpstr>
      <vt:lpstr>O dízimo, às vezes, é encarado como uma obrigação, o que nos faz lembrar antigos rituais pagãos, onde se ofereciam de tudo para apaziguar a ira seus deuses. Muitos cristãos tem oferecido o dízimo com o objetivo de satisfazer a Deus ou garantir para si e sua família conforto e prosperidade. O principio bíblico para o dízimo muitas vezes é mal interpretado e leva muitos a crer na necessidade de “pagar” ao Senhor. </vt:lpstr>
      <vt:lpstr>Apresentação do PowerPoint</vt:lpstr>
      <vt:lpstr>Apresentação do PowerPoint</vt:lpstr>
      <vt:lpstr>Apresentação do PowerPoint</vt:lpstr>
      <vt:lpstr>Apresentação do PowerPoint</vt:lpstr>
      <vt:lpstr>Nesses versos, podemos ver que Deus é o criador e o mantenedor de todas as coisas e seres viventes. Se cremos na Bíblia e na criação, sabemos que todo ouro, toda prata, todas as riquezas da terra, enfim, tudo foi criado segundo a vontade do Pai. </vt:lpstr>
      <vt:lpstr>Chegamos à conclusão de que vêm do Criador a saúde, o trabalho, e todas as oportunidades que temos para enriquecer. Consequentemente, não só nosso corpo, mas também nossas vidas e tudo o que temos devemos a Ele. Teoricamente, como mordomos fiéis e súditos leais de Deus, deveríamos devolver tudo ao legítimo proprietário. Mas não é isto que Ele nos pede. </vt:lpstr>
      <vt:lpstr>Apresentação do PowerPoint</vt:lpstr>
      <vt:lpstr>Apresentação do PowerPoint</vt:lpstr>
      <vt:lpstr>Ele pede de volta somente a décima parte do que recebemos a fim de que as pessoas, que vivem totalmente da pregação do evangelho, tenham sustento. </vt:lpstr>
      <vt:lpstr>Apresentação do PowerPoint</vt:lpstr>
      <vt:lpstr>Mas será que Deus não poderia, de alguma outra forma, sustentar Seus servos que pregam o evangelho? A resposta é “sim”. Mas acontece que esta não é a única razão do dízimo.  Como em tudo o que Deus ordena, o principal objetivo deste mandamento é o beneficio do próprio homem. </vt:lpstr>
      <vt:lpstr>Apresentação do PowerPoint</vt:lpstr>
      <vt:lpstr>Apresentação do PowerPoint</vt:lpstr>
      <vt:lpstr>Apresentação do PowerPoint</vt:lpstr>
      <vt:lpstr>Apresentação do PowerPoint</vt:lpstr>
      <vt:lpstr>O dar é a melhor maneira de aprender a amar. </vt:lpstr>
      <vt:lpstr>Apresentação do PowerPoint</vt:lpstr>
      <vt:lpstr>“Lembra-te do dia do Sábado, para o santificar. Seis dias trabalharás e farás toda a tua obra. Mas o sétimo dia é o Sábado do Senhor, teu Deus; não farás nenhum trabalho, nem tu, nem o teu filho, nem a tua filha, nem o teu servo, nem a tua serva, nem o teu animal, nem o forasteiro das tuas portas para dentro; porque, em seis dias, fez o Senhor os céus e a terra, o mar e tudo o que neles há e, ao sétimo dia, descansou; por isso, o Senhor abençoou o dia de Sábado e o santificou”. Êxodo 20. 8-11</vt:lpstr>
      <vt:lpstr>Deus relembra aqui qual é a origem do sábado. Em seis dias, Ele criou tudo o que temos em redor, mas, no sétimo dia, Ele nada fez; e o separou para o descanso do homem e para que este medite nas obras e no poder de Deus. Foi Ele que nos criou. Por isso, separando um dia para a sua adoração, e abdicando de fazer a nossa própria vontade, no Sábado, estamos dizendo a Deus que reconhecemos Sua soberania e a necessidade de sua presença protetora em nossas vidas. </vt:lpstr>
      <vt:lpstr>Não é um fardo, é uma bênção especialmente se amamos a Deus. É mais uma vez a luta contra o Eu e contra o egoísmo, que pretendem utilizar todo o tempo que nos resta para nosso próprio proveito e alegria. </vt:lpstr>
      <vt:lpstr>Apresentação do PowerPoint</vt:lpstr>
      <vt:lpstr>“Ora, quanto mais vale um homem que uma ovelha? Logo, é licito, nos sábados, fazer o bem.” Mateus 12.12 Devemos nos lembrar de que, da mesma forma que o dízimo, o sábado também foi criado para o nosso próprio bem.  Não duvide. Creia nisso. </vt:lpstr>
      <vt:lpstr>Apresentação do PowerPoint</vt:lpstr>
      <vt:lpstr>“Se desviares o pé de profanar o sábado e de cuidar dos teus próprios interesses no meu santo dia; se chamares ao Sábado deleitoso e santo dia do Senhor, digno de honra, e o honrares não seguindo os teus caminhos, não pretendendo fazer a tua própria vontade, nem falando palavras vãs, então, te deleitarás no Senhor. Eu te farei cavalgar sobre os altos da terra e te sustentarei com a herança de Jacó, teu pai, porque a boca do Senhor o disse.” Isaías 58.13-14 </vt:lpstr>
      <vt:lpstr>Apresentação do PowerPoint</vt:lpstr>
      <vt:lpstr>Apresentação do PowerPoint</vt:lpstr>
      <vt:lpstr>Jesus disse:  “O Sábado foi estabelecido por causa do homem, e não o homem por causa do Sábado.” Marcos 2.27 </vt:lpstr>
      <vt:lpstr>Apresentação do PowerPoint</vt:lpstr>
      <vt:lpstr>Apresentação do PowerPoint</vt:lpstr>
      <vt:lpstr>Apresentação do PowerPoint</vt:lpstr>
    </vt:vector>
  </TitlesOfParts>
  <Company>mac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SÁBADO SELO DE DEUS</dc:title>
  <dc:subject>SERMÕES</dc:subject>
  <dc:creator>Pr. MARCELO AUGUSTO DE CARVALHO</dc:creator>
  <cp:keywords>15122005</cp:keywords>
  <cp:lastModifiedBy>Pr. Marcelo Carvalho</cp:lastModifiedBy>
  <cp:revision>12122009</cp:revision>
  <dcterms:created xsi:type="dcterms:W3CDTF">2005-12-14T20:14:28Z</dcterms:created>
  <dcterms:modified xsi:type="dcterms:W3CDTF">2019-11-22T10:04:23Z</dcterms:modified>
</cp:coreProperties>
</file>