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theme/themeOverride21.xml" ContentType="application/vnd.openxmlformats-officedocument.themeOverride+xml"/>
  <Override PartName="/ppt/theme/themeOverride22.xml" ContentType="application/vnd.openxmlformats-officedocument.themeOverride+xml"/>
  <Override PartName="/ppt/theme/themeOverride23.xml" ContentType="application/vnd.openxmlformats-officedocument.themeOverride+xml"/>
  <Override PartName="/ppt/theme/themeOverride24.xml" ContentType="application/vnd.openxmlformats-officedocument.themeOverride+xml"/>
  <Override PartName="/ppt/theme/themeOverride25.xml" ContentType="application/vnd.openxmlformats-officedocument.themeOverride+xml"/>
  <Override PartName="/ppt/theme/themeOverride26.xml" ContentType="application/vnd.openxmlformats-officedocument.themeOverride+xml"/>
  <Override PartName="/ppt/theme/themeOverride27.xml" ContentType="application/vnd.openxmlformats-officedocument.themeOverride+xml"/>
  <Override PartName="/ppt/theme/themeOverride28.xml" ContentType="application/vnd.openxmlformats-officedocument.themeOverride+xml"/>
  <Override PartName="/ppt/theme/themeOverride29.xml" ContentType="application/vnd.openxmlformats-officedocument.themeOverride+xml"/>
  <Override PartName="/ppt/theme/themeOverride30.xml" ContentType="application/vnd.openxmlformats-officedocument.themeOverride+xml"/>
  <Override PartName="/ppt/theme/themeOverride31.xml" ContentType="application/vnd.openxmlformats-officedocument.themeOverride+xml"/>
  <Override PartName="/ppt/theme/themeOverride32.xml" ContentType="application/vnd.openxmlformats-officedocument.themeOverride+xml"/>
  <Override PartName="/ppt/theme/themeOverride33.xml" ContentType="application/vnd.openxmlformats-officedocument.themeOverride+xml"/>
  <Override PartName="/ppt/theme/themeOverride34.xml" ContentType="application/vnd.openxmlformats-officedocument.themeOverride+xml"/>
  <Override PartName="/ppt/theme/themeOverride35.xml" ContentType="application/vnd.openxmlformats-officedocument.themeOverride+xml"/>
  <Override PartName="/ppt/theme/themeOverride36.xml" ContentType="application/vnd.openxmlformats-officedocument.themeOverride+xml"/>
  <Override PartName="/ppt/theme/themeOverride37.xml" ContentType="application/vnd.openxmlformats-officedocument.themeOverride+xml"/>
  <Override PartName="/ppt/theme/themeOverride38.xml" ContentType="application/vnd.openxmlformats-officedocument.themeOverride+xml"/>
  <Override PartName="/ppt/theme/themeOverride39.xml" ContentType="application/vnd.openxmlformats-officedocument.themeOverride+xml"/>
  <Override PartName="/ppt/theme/themeOverride40.xml" ContentType="application/vnd.openxmlformats-officedocument.themeOverride+xml"/>
  <Override PartName="/ppt/theme/themeOverride41.xml" ContentType="application/vnd.openxmlformats-officedocument.themeOverride+xml"/>
  <Override PartName="/ppt/theme/themeOverride42.xml" ContentType="application/vnd.openxmlformats-officedocument.themeOverride+xml"/>
  <Override PartName="/ppt/theme/themeOverride43.xml" ContentType="application/vnd.openxmlformats-officedocument.themeOverride+xml"/>
  <Override PartName="/ppt/theme/themeOverride44.xml" ContentType="application/vnd.openxmlformats-officedocument.themeOverride+xml"/>
  <Override PartName="/ppt/theme/themeOverride45.xml" ContentType="application/vnd.openxmlformats-officedocument.themeOverride+xml"/>
  <Override PartName="/ppt/theme/themeOverride46.xml" ContentType="application/vnd.openxmlformats-officedocument.themeOverride+xml"/>
  <Override PartName="/ppt/theme/themeOverride47.xml" ContentType="application/vnd.openxmlformats-officedocument.themeOverride+xml"/>
  <Override PartName="/ppt/theme/themeOverride4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3652" r:id="rId3"/>
  </p:sldMasterIdLst>
  <p:sldIdLst>
    <p:sldId id="307" r:id="rId4"/>
    <p:sldId id="256" r:id="rId5"/>
    <p:sldId id="257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311" r:id="rId16"/>
    <p:sldId id="312" r:id="rId17"/>
    <p:sldId id="308" r:id="rId18"/>
    <p:sldId id="309" r:id="rId19"/>
    <p:sldId id="310" r:id="rId20"/>
    <p:sldId id="268" r:id="rId21"/>
    <p:sldId id="269" r:id="rId22"/>
    <p:sldId id="272" r:id="rId23"/>
    <p:sldId id="273" r:id="rId24"/>
    <p:sldId id="274" r:id="rId25"/>
    <p:sldId id="275" r:id="rId26"/>
    <p:sldId id="276" r:id="rId27"/>
    <p:sldId id="313" r:id="rId28"/>
    <p:sldId id="277" r:id="rId29"/>
    <p:sldId id="278" r:id="rId30"/>
    <p:sldId id="279" r:id="rId31"/>
    <p:sldId id="280" r:id="rId32"/>
    <p:sldId id="314" r:id="rId33"/>
    <p:sldId id="281" r:id="rId34"/>
    <p:sldId id="282" r:id="rId35"/>
    <p:sldId id="283" r:id="rId36"/>
    <p:sldId id="284" r:id="rId37"/>
    <p:sldId id="286" r:id="rId38"/>
    <p:sldId id="287" r:id="rId39"/>
    <p:sldId id="288" r:id="rId40"/>
    <p:sldId id="289" r:id="rId41"/>
    <p:sldId id="290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16" r:id="rId52"/>
    <p:sldId id="315" r:id="rId53"/>
    <p:sldId id="301" r:id="rId54"/>
    <p:sldId id="302" r:id="rId55"/>
    <p:sldId id="303" r:id="rId56"/>
    <p:sldId id="304" r:id="rId57"/>
    <p:sldId id="305" r:id="rId58"/>
    <p:sldId id="306" r:id="rId59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tableStyles" Target="tableStyle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5" Type="http://schemas.openxmlformats.org/officeDocument/2006/relationships/slide" Target="slides/slide2.xml"/><Relationship Id="rId61" Type="http://schemas.openxmlformats.org/officeDocument/2006/relationships/viewProps" Target="viewProps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0" name="Group 2">
            <a:extLst>
              <a:ext uri="{FF2B5EF4-FFF2-40B4-BE49-F238E27FC236}">
                <a16:creationId xmlns:a16="http://schemas.microsoft.com/office/drawing/2014/main" id="{75CF5734-E0C1-417B-99D7-5375C05FEDCD}"/>
              </a:ext>
            </a:extLst>
          </p:cNvPr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8371" name="Oval 3">
              <a:extLst>
                <a:ext uri="{FF2B5EF4-FFF2-40B4-BE49-F238E27FC236}">
                  <a16:creationId xmlns:a16="http://schemas.microsoft.com/office/drawing/2014/main" id="{A794F7AA-20FF-45E2-B10C-D8036A95BCF9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58372" name="Oval 4">
              <a:extLst>
                <a:ext uri="{FF2B5EF4-FFF2-40B4-BE49-F238E27FC236}">
                  <a16:creationId xmlns:a16="http://schemas.microsoft.com/office/drawing/2014/main" id="{088FE604-9D23-46AE-AB86-884F54A410CA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58373" name="Oval 5">
              <a:extLst>
                <a:ext uri="{FF2B5EF4-FFF2-40B4-BE49-F238E27FC236}">
                  <a16:creationId xmlns:a16="http://schemas.microsoft.com/office/drawing/2014/main" id="{66E12F69-6BCB-4C39-8A60-774BA9718DA3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58374" name="Oval 6">
              <a:extLst>
                <a:ext uri="{FF2B5EF4-FFF2-40B4-BE49-F238E27FC236}">
                  <a16:creationId xmlns:a16="http://schemas.microsoft.com/office/drawing/2014/main" id="{AA5DFC34-6D95-4271-9FA0-6F093B5F8A56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58375" name="Oval 7">
              <a:extLst>
                <a:ext uri="{FF2B5EF4-FFF2-40B4-BE49-F238E27FC236}">
                  <a16:creationId xmlns:a16="http://schemas.microsoft.com/office/drawing/2014/main" id="{0CC7F848-F0B8-45A8-8D18-322A8BA266C3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58376" name="Oval 8">
              <a:extLst>
                <a:ext uri="{FF2B5EF4-FFF2-40B4-BE49-F238E27FC236}">
                  <a16:creationId xmlns:a16="http://schemas.microsoft.com/office/drawing/2014/main" id="{7133A613-3630-43D7-BC08-6246576FD739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58377" name="Rectangle 9">
            <a:extLst>
              <a:ext uri="{FF2B5EF4-FFF2-40B4-BE49-F238E27FC236}">
                <a16:creationId xmlns:a16="http://schemas.microsoft.com/office/drawing/2014/main" id="{389E7B26-51F9-4462-8BCD-E7D20D212B8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8378" name="Rectangle 10">
            <a:extLst>
              <a:ext uri="{FF2B5EF4-FFF2-40B4-BE49-F238E27FC236}">
                <a16:creationId xmlns:a16="http://schemas.microsoft.com/office/drawing/2014/main" id="{2C7EB951-568F-4359-A85B-127C7636270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8379" name="Rectangle 11">
            <a:extLst>
              <a:ext uri="{FF2B5EF4-FFF2-40B4-BE49-F238E27FC236}">
                <a16:creationId xmlns:a16="http://schemas.microsoft.com/office/drawing/2014/main" id="{775ED7E5-4008-42D6-9C8F-0E70244A118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50C1EF5-CEE6-4182-A0CD-397B75CD5CE2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58380" name="Rectangle 12">
            <a:extLst>
              <a:ext uri="{FF2B5EF4-FFF2-40B4-BE49-F238E27FC236}">
                <a16:creationId xmlns:a16="http://schemas.microsoft.com/office/drawing/2014/main" id="{DD9ACFCB-311D-4888-9E4A-F729589E994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pt-BR" altLang="pt-BR" noProof="0"/>
              <a:t>Clique para editar o estilo do título mestre</a:t>
            </a:r>
          </a:p>
        </p:txBody>
      </p:sp>
      <p:sp>
        <p:nvSpPr>
          <p:cNvPr id="58381" name="Rectangle 13">
            <a:extLst>
              <a:ext uri="{FF2B5EF4-FFF2-40B4-BE49-F238E27FC236}">
                <a16:creationId xmlns:a16="http://schemas.microsoft.com/office/drawing/2014/main" id="{22283207-F219-41F9-8CDC-E8454E3C10C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pt-BR" altLang="pt-BR" noProof="0"/>
              <a:t>Clique para editar o estilo do subtítulo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D9DFC7-F3F1-4015-A72F-C072B1AA6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2A7C3A0-B53F-436E-BFB9-D0475A3BD1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C10AC34-E2C9-4643-B126-D5C32551D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A9AD92B-219F-4D65-8256-DF96DAA2A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DD9A91-A7E0-4C99-A103-57A8F265B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1EC1C0-86BD-424E-BB93-E66C491AA71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68124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C77DADD-06E2-47E0-925C-B71C6590EC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5F0A60-CB8F-4FA0-B7F7-572D989794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EA3D36-0751-4242-89EB-D6F122F3A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7C8B2FC-8203-451F-9146-A6A3B50BB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89B1749-9A4E-48C5-81A9-03B431BF0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66F19-8FA1-4B0B-AB60-713CD72469B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2474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085832-3211-47AD-9CAC-412F0CCF4D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AB64606-7C70-4DA5-9F94-5CE0AED497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46931BF-BE63-4D27-BF03-6C2413625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D262596-D809-4EB4-8188-360723671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822DD2C-BFE3-4DE6-9DE2-5D0C4A80E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BB8168-EDB4-4189-8060-A9E99CD5ED4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425062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99AFDA-262F-4484-9B7A-16E38F2A7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18AAFB5-D114-4083-BBE4-02B7F1470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822CAF0-54F9-47B2-BAB3-675EE0DFE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CAD29D-6F94-4670-88B2-3EF159974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AB6B656-E4A9-4817-8A2C-34D1A98A4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762612-BA8D-4C1F-85F5-BB45BFA1F79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655644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16BF87-355F-4E75-91AF-E7E535A83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86420D-FA9A-4DC3-B8BC-B359303CC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9B91F34-4F55-4EEC-A377-9740F23B1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7B48F25-7B6A-47EA-8D23-ABE669091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7E6BB2A-1E13-4C3B-A27E-427B918CE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EFC8C7-6251-4726-96A4-578186A1E59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790994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4076D3-D4AC-44CB-ABE2-342B181D1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B7F4E8-7AC0-4BC6-8BF9-FF380D8816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1AC7048-ECE6-4D42-B6EB-E44E8A389C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F492EA1-0B20-481E-A98F-2118C3C09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672AED2-2DF3-40DE-9149-8F11A3E3D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6A0171A-82B8-444B-A6F6-2DE65C053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748A11-28A3-467F-B11F-7C7DC658A91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421891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BEBCBA-8AFE-40CC-8144-61039467D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1212F03-73F6-4A1B-883B-3A0FD1B96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3CE7445-147D-453B-919A-06F7CE584C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70ED29C-3AC2-4CCD-9BB0-89F3DD6DAB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CC8E38D-3A07-4EC7-927E-1F76D208E2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412B25D-72AD-453E-9177-CF734343D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5804A85-DF5F-4C4F-8874-9AAE36017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36B9469-0E00-4572-B0C8-AD3C45889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3BF16D-5309-440F-893A-65E43433C00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970730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4B2CBC-BEAA-47A3-A506-0EBA8E19B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B750153-F4D1-4D05-9067-1E73E14F4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9BF77A6-A50A-43D4-82C6-B982CCB21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F858686-9119-4679-BC74-103F346B5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9A6EAE-5571-4A51-9A81-30A7AE9C458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626111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FDAE85B-C3BB-4AE9-AFBB-5C4BFA2D3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5C8FF29-55AF-4A20-B835-4F8A9B919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A6F1964-C38D-4540-9ADE-C1AF3248E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56132B-FE27-4C7C-8502-DE9C905F6AC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494589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F7C90D-C59D-4BB6-88A3-2E2342B74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43EBFFE-C254-4425-9E5F-7036C90DD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A88D26C-CCFB-46A7-AFA4-E25E54BC4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D96929B-E153-4983-A6E7-F2BD01BF6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C08FC33-1B8D-47DB-B0D5-E8E74A669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00EDBDE-C970-4B2C-98B4-B59B871FF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920D2-07EA-4B76-B55B-7BB7BB3353D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15017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D83B44-ECB8-4AFF-A2D9-8838A20EF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8A24366-1A91-4051-BC05-B3A5ACFC0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ED243F2-BA1C-404D-B20A-F8E26489A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7892152-8A20-4CB5-9757-3E73ADE44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BF0CF64-DC79-4D7B-968B-4ED7776E2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511B20-394E-493C-A17D-B3E2C40EEBA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529800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A64174-1747-4B11-968A-0AE735B14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37832F4-4DFA-4328-89C4-C5DC3401BB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ACFA3BA-EB47-4B86-AE45-5157FE639A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3C1AB1A-5A20-4B7F-ADE0-206465278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C19C86B-72DC-435B-8027-17FB45BC9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BEF8D80-2322-4BC2-8980-C5079D196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749036-D501-480A-96B4-ED6F09DB637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473588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2C93F0-CAA8-4709-AACD-9ECD2B8F1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C43F717-34AF-43F6-9765-AEF08C38B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2B80280-DD47-4794-8A16-9E3367045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10D4B9A-165E-4B2D-A3A3-10331DDCA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774F600-F3FE-4068-A576-2FE399BD8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8F6B87-1E2B-4AD3-B27F-311DE4068A1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645239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0D0E484-F6A0-4EEB-80DD-427048638A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F89F155-AAF2-4E71-8AAF-8CB20F445A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FD053AC-F8BE-4184-8F61-64A7745C2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0320B73-567B-49C6-A6A8-397CBBB69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6BEAFD1-1E3E-4ABF-BFC8-39F6E0EE4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BD8C95-550E-46F7-9EDE-9F9B942EBE9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011960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8687CE-5709-4EC5-820F-7AD8629024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647F228-BCCF-4CC5-8BCA-D867FC239A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18D4E44-9A8E-45F3-AE8A-21DD238F4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B864743-4ACE-4A9D-A080-ADE30EE69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124FE6C-1691-4DB5-B4F7-5EE3AAF6F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403E50-A9AC-4D96-A61D-C8A7FDCB2FD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174428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854535-55F3-4FE2-AABE-BFDD65EFB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EB01C0-38F6-40A8-A195-6EF8C676D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D27FBB6-C2C7-47A9-95B9-E96FF3B54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C0D6F89-4048-487F-9DA5-5DCCE13A6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E10DB5-9CBF-4315-B7E2-F7A225041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00496-E94F-47C6-9E33-B7BF0E8825E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408233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C55752-43D4-426E-A34A-733317B77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67755E1-4C9F-43DB-A5F7-0568BA5E7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3BF85D-1522-4035-B967-A478EE45A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33CA40C-66C6-4F86-94B6-AEBD3C319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53D2FA-B798-4FF3-BAA2-DD42409D6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FBBC03-B301-4AE2-AFB1-94743300F1E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032693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565A74-EA1C-4A50-A2B7-00A156DFD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125D9C-2C40-40CB-A13B-3FCA4562A5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1DB967E-C63C-465B-9D18-36C17221F4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BA1F0D9-B64E-49E8-8FA6-D073DD46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0F9B7CB-86A2-4195-8EF8-4EC3EA75A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12EF364-417E-4956-A23B-C98B735A4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001846-15C3-4ECB-9B45-2AA50A9DEA1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592365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D2DFEC-66AC-4B94-B42C-89EE3F09F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81069F9-8FBA-4C6F-B816-AAE64F88F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EDC6363-AC0F-4E84-86CA-C351F963C3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924E6DD-8435-40A2-9DB0-309FFFD8DD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8CFAA31-C36B-45DA-8C47-ABCD2E80E3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E1D54B9-6EF9-4457-99CD-835C50997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A67A00C-7710-4223-B489-30BC3A90D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674739F-C93E-4A0D-8373-8C7F1CB43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293003-E4D7-4000-BED4-417473FCF09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798623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871A51-F32C-4352-B1A2-A9E43ED64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B983C0D-00C1-401A-B136-AE01A02D8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E7DCDC3-1BB3-4957-9231-75B118CE8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73BA4CC-4CB2-4CDD-9804-BA459CA9A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4E1F1-4D81-4D1F-9865-FCF95173837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373650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8830FC2-E00A-435F-A7F4-1D77D37CB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BB90CA3-408C-40F9-8A64-3CEDEA129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7C01964-27AB-40A2-8020-24C569EFE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3C69EE-7CB2-49DC-B9C6-173DF2D62A2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46309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B58E27-05B9-4A5F-9710-1F7450347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E7D69AC-877E-4F16-A798-FC8660361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EC25C1A-725C-4B7A-8043-38C21BB63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FB216A-68D0-4F37-B2ED-B60BA28D6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8C64AFE-CBFE-4942-A55D-2214801E7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13B1B1-E547-4714-8BF5-A307881AFB1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273237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7CD43F-CD30-45C0-8BC2-834B33BDE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93941B2-7447-4C0F-8838-927ED4EEF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F82128D-9956-4F5D-9D38-7EDFDA56ED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12514A2-BFC9-4BC2-8A7C-729A79036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4CDC372-7D4B-4484-8911-2A2378D13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1182B47-D28F-4A05-A0E4-C9E78BC41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8B76A0-E59C-47A4-85E0-F0F71887588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495757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6D2C39-751C-433A-81BC-F22E6A29D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C575563-473D-4F3C-8C77-3CDCE6C82B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381EDDA-BEBD-4D75-82C8-2160DE5AD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BCBF369-F825-4465-935A-7A74C7AE4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F2BB11E-6610-412F-84C4-A3CE1953C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726BF9E-B35E-45FE-8A24-7A5C49161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4A2566-6356-4C15-B768-1D951B8D484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526490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1AB993-302E-41DB-BA74-30E99F2FE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0E5E052-6456-4F45-B9B1-F172D0CDAB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4B3441-F9AC-4613-BA69-8FBE2EDAC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3F3E69F-4874-4D8D-A7E8-85FF5F3A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4230A9A-B762-447D-98DC-A3F627FCE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E2661E-5CED-4F3E-841C-AA151D83B78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079503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E07AD97-1149-4D52-B5D8-A5C61F2DF2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D164FEE-4DB7-4DE9-9D9D-110BBF053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EE6784-3A79-44D2-A9BC-21E44B207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F15D496-FDCD-4934-B4FE-44EAAF398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DC29716-DA65-405B-80D9-27BCE90EF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DBCF44-5B89-46C2-A298-411AB8ADE19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65651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692CBF-6865-4453-B198-1386B64CE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35C7B7-99FA-4F8D-A50F-9E756BD5DA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0B80B27-1283-4AB2-A457-80E19D8F65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DA76D56-5B04-46EC-ABE1-692113BFA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F05932D-3A45-4C39-8078-AA7E9D292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9EF48E2-8D19-470F-8620-3C85C54CC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549C4B-661E-4640-940C-40519C4AD06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74140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5E7130-1DAF-4741-B2A5-036A39CBE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5521723-7887-40F7-90FC-D2791CFBF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7C05A42-F64E-4E93-8C83-0355BD315E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514ECCB-9DBA-45C5-AD8E-79F032F362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1295476-3E09-42D3-A88B-35801E12EA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F5031E3-F1BC-404E-BAE8-2BF8571B7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28F8A53-101C-472B-B330-57A03490D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088B5C9-48A7-4C9B-B165-54534BCE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31B2-EBED-4DC8-A474-1CAD8164140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12759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F7E43E-7172-41DE-957E-321B0E67A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5902E01-9DDE-4C58-AF15-1E4713767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51ADE8A-1118-4547-B10E-61BF69CFC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4773CC6-3EB4-4EBF-AB3F-4C0270D97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7AB89B-7F3A-4163-ACF3-238325BA328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00493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2CA8B0C-DD60-4BB8-898D-ADB118E7D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C0C21FB-5DF5-4E4F-A621-E4EAC47CC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07397CE-8353-4459-9D41-05BB3E110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084147-7B1B-4208-9758-B232984872A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72575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B66515-C298-4F6B-A7B3-E0C104119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8444EC-E74C-41D5-AD0E-51044169D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7789BAB-9C77-456B-BF48-948EE4F9D6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24A92F5-E432-4D98-AD04-36E836B9E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CBC84A3-3692-485E-B286-304D4C38E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66EB20D-F121-46BD-A9AC-F5A4E9F69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95EAF-89AA-479B-BA65-302DCF8E974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4887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55F578-ECB6-4457-A127-BC189BD7B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C3AF63A-20F1-4DEE-8B78-546F90C2B6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5D6D934-6B96-4BAB-A64F-A641B81D49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855F13C-A639-445B-B1A3-B88789E40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FB23B67-3B10-41E0-B09D-9DAFA912E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F37B062-37BA-4030-9090-09B2EEFE5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C71703-601C-45F8-A0B3-5954C22A69E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54719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346" name="Group 2">
            <a:extLst>
              <a:ext uri="{FF2B5EF4-FFF2-40B4-BE49-F238E27FC236}">
                <a16:creationId xmlns:a16="http://schemas.microsoft.com/office/drawing/2014/main" id="{A3DA11A7-D250-4F51-B17B-4C87038AC67B}"/>
              </a:ext>
            </a:extLst>
          </p:cNvPr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57347" name="Oval 3">
              <a:extLst>
                <a:ext uri="{FF2B5EF4-FFF2-40B4-BE49-F238E27FC236}">
                  <a16:creationId xmlns:a16="http://schemas.microsoft.com/office/drawing/2014/main" id="{0FB77B67-F84F-4A3E-B4B2-2967AA31F1B2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57348" name="Oval 4">
              <a:extLst>
                <a:ext uri="{FF2B5EF4-FFF2-40B4-BE49-F238E27FC236}">
                  <a16:creationId xmlns:a16="http://schemas.microsoft.com/office/drawing/2014/main" id="{5BB7217D-225B-4908-8630-D5BF4374CA6D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57349" name="Oval 5">
              <a:extLst>
                <a:ext uri="{FF2B5EF4-FFF2-40B4-BE49-F238E27FC236}">
                  <a16:creationId xmlns:a16="http://schemas.microsoft.com/office/drawing/2014/main" id="{77C47859-6618-4269-8ED9-6C7BD394389B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57350" name="Oval 6">
              <a:extLst>
                <a:ext uri="{FF2B5EF4-FFF2-40B4-BE49-F238E27FC236}">
                  <a16:creationId xmlns:a16="http://schemas.microsoft.com/office/drawing/2014/main" id="{612B25F8-88C7-4A27-B690-53E7201B6C0C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57351" name="Oval 7">
              <a:extLst>
                <a:ext uri="{FF2B5EF4-FFF2-40B4-BE49-F238E27FC236}">
                  <a16:creationId xmlns:a16="http://schemas.microsoft.com/office/drawing/2014/main" id="{DB101F0E-6C66-431C-8824-6C06C82534CD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57352" name="Rectangle 8">
            <a:extLst>
              <a:ext uri="{FF2B5EF4-FFF2-40B4-BE49-F238E27FC236}">
                <a16:creationId xmlns:a16="http://schemas.microsoft.com/office/drawing/2014/main" id="{B2408A0D-58A1-41FC-963D-B00694B279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57353" name="Rectangle 9">
            <a:extLst>
              <a:ext uri="{FF2B5EF4-FFF2-40B4-BE49-F238E27FC236}">
                <a16:creationId xmlns:a16="http://schemas.microsoft.com/office/drawing/2014/main" id="{5DC5976A-58A4-48C9-83EE-BA85A6A5B27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pt-BR" altLang="pt-BR"/>
          </a:p>
        </p:txBody>
      </p:sp>
      <p:sp>
        <p:nvSpPr>
          <p:cNvPr id="57354" name="Rectangle 10">
            <a:extLst>
              <a:ext uri="{FF2B5EF4-FFF2-40B4-BE49-F238E27FC236}">
                <a16:creationId xmlns:a16="http://schemas.microsoft.com/office/drawing/2014/main" id="{74303EF1-81C3-4D1B-83D0-4456F9B38DD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pt-BR" altLang="pt-BR"/>
          </a:p>
        </p:txBody>
      </p:sp>
      <p:sp>
        <p:nvSpPr>
          <p:cNvPr id="57355" name="Rectangle 11">
            <a:extLst>
              <a:ext uri="{FF2B5EF4-FFF2-40B4-BE49-F238E27FC236}">
                <a16:creationId xmlns:a16="http://schemas.microsoft.com/office/drawing/2014/main" id="{00790965-5909-4EA8-AEA7-1DA5195D172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2C971B1C-399E-405B-9B31-096ACA8600B2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57356" name="Rectangle 12">
            <a:extLst>
              <a:ext uri="{FF2B5EF4-FFF2-40B4-BE49-F238E27FC236}">
                <a16:creationId xmlns:a16="http://schemas.microsoft.com/office/drawing/2014/main" id="{6CCB0C91-F0C9-42E9-8EB9-BC07AE8EAC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>
            <a:extLst>
              <a:ext uri="{FF2B5EF4-FFF2-40B4-BE49-F238E27FC236}">
                <a16:creationId xmlns:a16="http://schemas.microsoft.com/office/drawing/2014/main" id="{AF4A78AE-C814-4931-BFAF-6D9E031971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25955" name="Rectangle 3">
            <a:extLst>
              <a:ext uri="{FF2B5EF4-FFF2-40B4-BE49-F238E27FC236}">
                <a16:creationId xmlns:a16="http://schemas.microsoft.com/office/drawing/2014/main" id="{84BAF2E2-4D4D-4702-812E-FFA2015F57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25956" name="Rectangle 4">
            <a:extLst>
              <a:ext uri="{FF2B5EF4-FFF2-40B4-BE49-F238E27FC236}">
                <a16:creationId xmlns:a16="http://schemas.microsoft.com/office/drawing/2014/main" id="{DF4958D6-2F95-4FEF-879D-C8F3256D4A1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 altLang="pt-BR"/>
          </a:p>
        </p:txBody>
      </p:sp>
      <p:sp>
        <p:nvSpPr>
          <p:cNvPr id="125957" name="Rectangle 5">
            <a:extLst>
              <a:ext uri="{FF2B5EF4-FFF2-40B4-BE49-F238E27FC236}">
                <a16:creationId xmlns:a16="http://schemas.microsoft.com/office/drawing/2014/main" id="{EC7144ED-7B29-41BD-9248-6BBE5BAAB52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 altLang="pt-BR"/>
          </a:p>
        </p:txBody>
      </p:sp>
      <p:sp>
        <p:nvSpPr>
          <p:cNvPr id="125958" name="Rectangle 6">
            <a:extLst>
              <a:ext uri="{FF2B5EF4-FFF2-40B4-BE49-F238E27FC236}">
                <a16:creationId xmlns:a16="http://schemas.microsoft.com/office/drawing/2014/main" id="{66873C85-7C9E-4414-A8D2-C246931CD50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3B4BA4B-6243-4994-8D57-6711F8C08E6B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>
            <a:extLst>
              <a:ext uri="{FF2B5EF4-FFF2-40B4-BE49-F238E27FC236}">
                <a16:creationId xmlns:a16="http://schemas.microsoft.com/office/drawing/2014/main" id="{9030CB55-C6CD-4A72-A843-2147C15D7A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28003" name="Rectangle 3">
            <a:extLst>
              <a:ext uri="{FF2B5EF4-FFF2-40B4-BE49-F238E27FC236}">
                <a16:creationId xmlns:a16="http://schemas.microsoft.com/office/drawing/2014/main" id="{61D05187-1173-4B8F-AF6C-DC2B3399C2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28004" name="Rectangle 4">
            <a:extLst>
              <a:ext uri="{FF2B5EF4-FFF2-40B4-BE49-F238E27FC236}">
                <a16:creationId xmlns:a16="http://schemas.microsoft.com/office/drawing/2014/main" id="{7181643B-4AAB-4668-8F91-0324EACCA39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 altLang="pt-BR"/>
          </a:p>
        </p:txBody>
      </p:sp>
      <p:sp>
        <p:nvSpPr>
          <p:cNvPr id="128005" name="Rectangle 5">
            <a:extLst>
              <a:ext uri="{FF2B5EF4-FFF2-40B4-BE49-F238E27FC236}">
                <a16:creationId xmlns:a16="http://schemas.microsoft.com/office/drawing/2014/main" id="{A0301BB0-D01E-4747-A500-62176AEB6C0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 altLang="pt-BR"/>
          </a:p>
        </p:txBody>
      </p:sp>
      <p:sp>
        <p:nvSpPr>
          <p:cNvPr id="128006" name="Rectangle 6">
            <a:extLst>
              <a:ext uri="{FF2B5EF4-FFF2-40B4-BE49-F238E27FC236}">
                <a16:creationId xmlns:a16="http://schemas.microsoft.com/office/drawing/2014/main" id="{55C3FD9C-C91D-4484-B923-EAAB6B3B9EB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47CEC12-F3AC-45D6-9291-082FD8FE24F0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9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8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9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0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8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8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8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Rectangle 5">
            <a:extLst>
              <a:ext uri="{FF2B5EF4-FFF2-40B4-BE49-F238E27FC236}">
                <a16:creationId xmlns:a16="http://schemas.microsoft.com/office/drawing/2014/main" id="{DC5F3EDF-8D13-4BE6-9E4B-D1C4B5E927A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495425"/>
            <a:ext cx="7772400" cy="1933575"/>
          </a:xfrm>
        </p:spPr>
        <p:txBody>
          <a:bodyPr/>
          <a:lstStyle/>
          <a:p>
            <a:r>
              <a:rPr lang="pt-BR" altLang="pt-BR" sz="6600" b="1" i="1">
                <a:latin typeface="Georgia" panose="02040502050405020303" pitchFamily="18" charset="0"/>
              </a:rPr>
              <a:t>Sábado o Selo de Deus</a:t>
            </a:r>
          </a:p>
        </p:txBody>
      </p:sp>
      <p:sp>
        <p:nvSpPr>
          <p:cNvPr id="55302" name="Rectangle 6">
            <a:extLst>
              <a:ext uri="{FF2B5EF4-FFF2-40B4-BE49-F238E27FC236}">
                <a16:creationId xmlns:a16="http://schemas.microsoft.com/office/drawing/2014/main" id="{46850FF2-4923-4664-91F6-ECCAB0BF7AC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48063"/>
            <a:ext cx="6400800" cy="1752600"/>
          </a:xfrm>
        </p:spPr>
        <p:txBody>
          <a:bodyPr/>
          <a:lstStyle/>
          <a:p>
            <a:r>
              <a:rPr lang="pt-BR" altLang="pt-BR" sz="4400" b="1">
                <a:latin typeface="Forte" panose="03060902040502070203" pitchFamily="66" charset="0"/>
              </a:rPr>
              <a:t>Algumas Perguntas</a:t>
            </a:r>
          </a:p>
        </p:txBody>
      </p:sp>
      <p:sp>
        <p:nvSpPr>
          <p:cNvPr id="55304" name="Rectangle 8">
            <a:extLst>
              <a:ext uri="{FF2B5EF4-FFF2-40B4-BE49-F238E27FC236}">
                <a16:creationId xmlns:a16="http://schemas.microsoft.com/office/drawing/2014/main" id="{6F8F414B-A047-4DA0-ADAE-C985FFF90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4763" y="6165850"/>
            <a:ext cx="17462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r"/>
            <a:r>
              <a:rPr lang="pt-BR" altLang="pt-BR" sz="1000" b="1">
                <a:latin typeface="Georgia" panose="02040502050405020303" pitchFamily="18" charset="0"/>
              </a:rPr>
              <a:t>Peter P. Goldschmidt </a:t>
            </a:r>
          </a:p>
          <a:p>
            <a:pPr algn="r"/>
            <a:r>
              <a:rPr lang="pt-BR" altLang="pt-BR" sz="1000" b="1">
                <a:latin typeface="Georgia" panose="02040502050405020303" pitchFamily="18" charset="0"/>
              </a:rPr>
              <a:t>Pr. Marcelo A. Carvalho</a:t>
            </a:r>
            <a:endParaRPr lang="pt-BR" altLang="pt-BR"/>
          </a:p>
        </p:txBody>
      </p:sp>
      <p:pic>
        <p:nvPicPr>
          <p:cNvPr id="55305" name="Picture 9" descr="1fadminas">
            <a:extLst>
              <a:ext uri="{FF2B5EF4-FFF2-40B4-BE49-F238E27FC236}">
                <a16:creationId xmlns:a16="http://schemas.microsoft.com/office/drawing/2014/main" id="{3F3858E7-0094-4923-94DF-012AFD2E97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6045200"/>
            <a:ext cx="676275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306" name="WordArt 10">
            <a:extLst>
              <a:ext uri="{FF2B5EF4-FFF2-40B4-BE49-F238E27FC236}">
                <a16:creationId xmlns:a16="http://schemas.microsoft.com/office/drawing/2014/main" id="{CCF49F08-D312-435A-9190-58AEED608F8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68538" y="3573463"/>
            <a:ext cx="419100" cy="9048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6000" b="1" kern="10">
                <a:solidFill>
                  <a:srgbClr val="FFFFFF"/>
                </a:solidFill>
                <a:effectLst>
                  <a:outerShdw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Century Schoolbook" panose="02040604050505020304" pitchFamily="18" charset="0"/>
              </a:rPr>
              <a:t>8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19503BB6-43CA-4310-9D54-22260B8CC8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628775"/>
            <a:ext cx="8291513" cy="4968875"/>
          </a:xfrm>
        </p:spPr>
        <p:txBody>
          <a:bodyPr/>
          <a:lstStyle/>
          <a:p>
            <a:pPr algn="r">
              <a:spcBef>
                <a:spcPts val="500"/>
              </a:spcBef>
              <a:spcAft>
                <a:spcPts val="500"/>
              </a:spcAft>
            </a:pPr>
            <a:r>
              <a:rPr lang="pt-BR" altLang="pt-BR" sz="5000" b="1">
                <a:latin typeface="Century Gothic" panose="020B0502020202020204" pitchFamily="34" charset="0"/>
              </a:rPr>
              <a:t>“</a:t>
            </a:r>
            <a:r>
              <a:rPr lang="pt-BR" altLang="pt-BR" sz="5000" b="1">
                <a:latin typeface="Comic Sans MS" panose="030F0702030302020204" pitchFamily="66" charset="0"/>
              </a:rPr>
              <a:t>Viu Deus a terra e eis que estava corrompida; porque todo o ser vivente havia corrompido o seu caminho na terra</a:t>
            </a:r>
            <a:r>
              <a:rPr lang="pt-BR" altLang="pt-BR" sz="5000" b="1">
                <a:latin typeface="Century Gothic" panose="020B0502020202020204" pitchFamily="34" charset="0"/>
              </a:rPr>
              <a:t>.” Gênesis 6:12</a:t>
            </a:r>
          </a:p>
        </p:txBody>
      </p:sp>
      <p:sp>
        <p:nvSpPr>
          <p:cNvPr id="11268" name="Text Box 4">
            <a:extLst>
              <a:ext uri="{FF2B5EF4-FFF2-40B4-BE49-F238E27FC236}">
                <a16:creationId xmlns:a16="http://schemas.microsoft.com/office/drawing/2014/main" id="{0C60C3C8-8870-49E2-B259-80FD9F615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89F4F049-36BA-471B-AAE0-87D6585CB5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484313"/>
            <a:ext cx="8291513" cy="4968875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sz="4600" b="1">
                <a:latin typeface="Century Gothic" panose="020B0502020202020204" pitchFamily="34" charset="0"/>
              </a:rPr>
              <a:t>Para que a terra fosse achada em falta e corrompida nos tempos de Noé, haveria necessidade de um padrão para dizer se o homem estava no caminho bom ou mau.</a:t>
            </a:r>
          </a:p>
        </p:txBody>
      </p:sp>
      <p:sp>
        <p:nvSpPr>
          <p:cNvPr id="12292" name="Text Box 4">
            <a:extLst>
              <a:ext uri="{FF2B5EF4-FFF2-40B4-BE49-F238E27FC236}">
                <a16:creationId xmlns:a16="http://schemas.microsoft.com/office/drawing/2014/main" id="{81207BA8-B261-4750-A646-5929911EB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9EA9B36A-2F25-4BD0-AACE-CF4B2E7D85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9250" y="5734050"/>
            <a:ext cx="7200900" cy="863600"/>
          </a:xfrm>
          <a:solidFill>
            <a:schemeClr val="tx1"/>
          </a:solidFill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solidFill>
                  <a:schemeClr val="bg1"/>
                </a:solidFill>
                <a:latin typeface="Century Gothic" panose="020B0502020202020204" pitchFamily="34" charset="0"/>
              </a:rPr>
              <a:t>Veja também em Isaias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90073C8A-9B95-4DD9-8790-98D8E6E1B4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57338"/>
            <a:ext cx="8362950" cy="5040312"/>
          </a:xfrm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pt-BR" altLang="pt-BR" sz="4600" b="1">
                <a:latin typeface="Century Gothic" panose="020B0502020202020204" pitchFamily="34" charset="0"/>
              </a:rPr>
              <a:t>"</a:t>
            </a:r>
            <a:r>
              <a:rPr lang="pt-BR" altLang="pt-BR" sz="4600" b="1">
                <a:latin typeface="Comic Sans MS" panose="030F0702030302020204" pitchFamily="66" charset="0"/>
              </a:rPr>
              <a:t>2-Bem-aventurado </a:t>
            </a:r>
            <a:r>
              <a:rPr lang="pt-BR" altLang="pt-BR" sz="4600" b="1">
                <a:solidFill>
                  <a:srgbClr val="FF0000"/>
                </a:solidFill>
                <a:latin typeface="Comic Sans MS" panose="030F0702030302020204" pitchFamily="66" charset="0"/>
              </a:rPr>
              <a:t>o homem</a:t>
            </a:r>
            <a:r>
              <a:rPr lang="pt-BR" altLang="pt-BR" sz="4600" b="1">
                <a:latin typeface="Comic Sans MS" panose="030F0702030302020204" pitchFamily="66" charset="0"/>
              </a:rPr>
              <a:t> que fizer isto, e o </a:t>
            </a:r>
            <a:r>
              <a:rPr lang="pt-BR" altLang="pt-BR" sz="4600" b="1">
                <a:solidFill>
                  <a:srgbClr val="FF0000"/>
                </a:solidFill>
                <a:latin typeface="Comic Sans MS" panose="030F0702030302020204" pitchFamily="66" charset="0"/>
              </a:rPr>
              <a:t>filho do homem</a:t>
            </a:r>
            <a:r>
              <a:rPr lang="pt-BR" altLang="pt-BR" sz="4600" b="1">
                <a:latin typeface="Comic Sans MS" panose="030F0702030302020204" pitchFamily="66" charset="0"/>
              </a:rPr>
              <a:t> que lançar mão disto: que se </a:t>
            </a:r>
            <a:r>
              <a:rPr lang="pt-BR" altLang="pt-BR" sz="4600" b="1">
                <a:solidFill>
                  <a:srgbClr val="FF0000"/>
                </a:solidFill>
                <a:latin typeface="Comic Sans MS" panose="030F0702030302020204" pitchFamily="66" charset="0"/>
              </a:rPr>
              <a:t>abstém de profanar o sábado</a:t>
            </a:r>
            <a:r>
              <a:rPr lang="pt-BR" altLang="pt-BR" sz="4600" b="1">
                <a:latin typeface="Comic Sans MS" panose="030F0702030302020204" pitchFamily="66" charset="0"/>
              </a:rPr>
              <a:t>, e guarda a sua mão de cometer o mal.</a:t>
            </a:r>
          </a:p>
        </p:txBody>
      </p:sp>
      <p:sp>
        <p:nvSpPr>
          <p:cNvPr id="119811" name="Text Box 3">
            <a:extLst>
              <a:ext uri="{FF2B5EF4-FFF2-40B4-BE49-F238E27FC236}">
                <a16:creationId xmlns:a16="http://schemas.microsoft.com/office/drawing/2014/main" id="{C9DE4E38-D7CD-4A10-82CC-5C44588A7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>
            <a:extLst>
              <a:ext uri="{FF2B5EF4-FFF2-40B4-BE49-F238E27FC236}">
                <a16:creationId xmlns:a16="http://schemas.microsoft.com/office/drawing/2014/main" id="{62551AC2-C141-4EBB-93AE-1C0408DCDC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412875"/>
            <a:ext cx="8362950" cy="5184775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sz="4200" b="1">
                <a:latin typeface="Century Gothic" panose="020B0502020202020204" pitchFamily="34" charset="0"/>
              </a:rPr>
              <a:t>3- </a:t>
            </a:r>
            <a:r>
              <a:rPr lang="pt-BR" altLang="pt-BR" sz="4200" b="1">
                <a:latin typeface="Comic Sans MS" panose="030F0702030302020204" pitchFamily="66" charset="0"/>
              </a:rPr>
              <a:t>E não fale o estrangeiro, que se houver unido ao Senhor, dizendo: Certamente o Senhor me separará do seu povo; nem tampouco diga o eunuco: Eis que eu sou uma árvore seca</a:t>
            </a:r>
            <a:r>
              <a:rPr lang="pt-BR" altLang="pt-BR" sz="4200" b="1"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120835" name="Text Box 3">
            <a:extLst>
              <a:ext uri="{FF2B5EF4-FFF2-40B4-BE49-F238E27FC236}">
                <a16:creationId xmlns:a16="http://schemas.microsoft.com/office/drawing/2014/main" id="{FEF37874-EF95-42B7-9890-85C50C32F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C54E3554-0D76-4A3A-A9A0-9CE51F7271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412875"/>
            <a:ext cx="8362950" cy="5184775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sz="4600" b="1">
                <a:latin typeface="Century Gothic" panose="020B0502020202020204" pitchFamily="34" charset="0"/>
              </a:rPr>
              <a:t>4- </a:t>
            </a:r>
            <a:r>
              <a:rPr lang="pt-BR" altLang="pt-BR" sz="4600" b="1">
                <a:latin typeface="Comic Sans MS" panose="030F0702030302020204" pitchFamily="66" charset="0"/>
              </a:rPr>
              <a:t>Pois assim diz o Senhor a respeito dos </a:t>
            </a:r>
            <a:r>
              <a:rPr lang="pt-BR" altLang="pt-BR" sz="4600" b="1">
                <a:solidFill>
                  <a:srgbClr val="FF0000"/>
                </a:solidFill>
                <a:latin typeface="Comic Sans MS" panose="030F0702030302020204" pitchFamily="66" charset="0"/>
              </a:rPr>
              <a:t>eunucos que guardam os meus sábados</a:t>
            </a:r>
            <a:r>
              <a:rPr lang="pt-BR" altLang="pt-BR" sz="4600" b="1">
                <a:latin typeface="Comic Sans MS" panose="030F0702030302020204" pitchFamily="66" charset="0"/>
              </a:rPr>
              <a:t>, e escolhem as coisas que me agradam, e abraçam o meu pacto:</a:t>
            </a:r>
          </a:p>
        </p:txBody>
      </p:sp>
      <p:sp>
        <p:nvSpPr>
          <p:cNvPr id="116739" name="Text Box 3">
            <a:extLst>
              <a:ext uri="{FF2B5EF4-FFF2-40B4-BE49-F238E27FC236}">
                <a16:creationId xmlns:a16="http://schemas.microsoft.com/office/drawing/2014/main" id="{E86D84FB-CCA9-4A56-8DA4-3A4A15FB8E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>
            <a:extLst>
              <a:ext uri="{FF2B5EF4-FFF2-40B4-BE49-F238E27FC236}">
                <a16:creationId xmlns:a16="http://schemas.microsoft.com/office/drawing/2014/main" id="{8CE3E5A5-92EA-4B18-8D09-03FD3CBA98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412875"/>
            <a:ext cx="8362950" cy="5184775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sz="4200" b="1">
                <a:latin typeface="Comic Sans MS" panose="030F0702030302020204" pitchFamily="66" charset="0"/>
              </a:rPr>
              <a:t>5- Dar-lhes-ei na minha casa e dentro dos meus muros um memorial e um nome melhor do que o de filhos e filhas; um nome eterno darei a cada um deles, que nunca se apagará.</a:t>
            </a:r>
          </a:p>
        </p:txBody>
      </p:sp>
      <p:sp>
        <p:nvSpPr>
          <p:cNvPr id="117763" name="Text Box 3">
            <a:extLst>
              <a:ext uri="{FF2B5EF4-FFF2-40B4-BE49-F238E27FC236}">
                <a16:creationId xmlns:a16="http://schemas.microsoft.com/office/drawing/2014/main" id="{C0F71F25-38B7-449D-B769-290A63E050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722FB611-C35B-4BC6-B52C-649FC21F9F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96975"/>
            <a:ext cx="8362950" cy="5400675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latin typeface="Century Gothic" panose="020B0502020202020204" pitchFamily="34" charset="0"/>
              </a:rPr>
              <a:t>6- </a:t>
            </a:r>
            <a:r>
              <a:rPr lang="pt-BR" altLang="pt-BR" b="1">
                <a:latin typeface="Comic Sans MS" panose="030F0702030302020204" pitchFamily="66" charset="0"/>
              </a:rPr>
              <a:t>E </a:t>
            </a:r>
            <a:r>
              <a:rPr lang="pt-BR" altLang="pt-BR" b="1">
                <a:solidFill>
                  <a:srgbClr val="FF0000"/>
                </a:solidFill>
                <a:latin typeface="Comic Sans MS" panose="030F0702030302020204" pitchFamily="66" charset="0"/>
              </a:rPr>
              <a:t>aos estrangeiros</a:t>
            </a:r>
            <a:r>
              <a:rPr lang="pt-BR" altLang="pt-BR" b="1">
                <a:latin typeface="Comic Sans MS" panose="030F0702030302020204" pitchFamily="66" charset="0"/>
              </a:rPr>
              <a:t>, que se unirem ao Senhor, para o servirem, e para amarem o nome do Senhor, sendo deste modo servos seus, </a:t>
            </a:r>
            <a:r>
              <a:rPr lang="pt-BR" altLang="pt-BR" b="1">
                <a:solidFill>
                  <a:srgbClr val="FF0000"/>
                </a:solidFill>
                <a:latin typeface="Comic Sans MS" panose="030F0702030302020204" pitchFamily="66" charset="0"/>
              </a:rPr>
              <a:t>todos os que guardarem o sábado</a:t>
            </a:r>
            <a:r>
              <a:rPr lang="pt-BR" altLang="pt-BR" b="1">
                <a:latin typeface="Comic Sans MS" panose="030F0702030302020204" pitchFamily="66" charset="0"/>
              </a:rPr>
              <a:t>, não o profanando, e os que abraçarem o meu pacto,"</a:t>
            </a:r>
            <a:r>
              <a:rPr lang="pt-BR" altLang="pt-BR" b="1">
                <a:latin typeface="Century Gothic" panose="020B0502020202020204" pitchFamily="34" charset="0"/>
              </a:rPr>
              <a:t> Isaias 56:2-6</a:t>
            </a:r>
          </a:p>
        </p:txBody>
      </p:sp>
      <p:sp>
        <p:nvSpPr>
          <p:cNvPr id="118787" name="Text Box 3">
            <a:extLst>
              <a:ext uri="{FF2B5EF4-FFF2-40B4-BE49-F238E27FC236}">
                <a16:creationId xmlns:a16="http://schemas.microsoft.com/office/drawing/2014/main" id="{9C27E3E8-D914-4247-B722-D49F6B4AA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3E35237-31A8-4976-94B1-C642F112F5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484313"/>
            <a:ext cx="8362950" cy="5184775"/>
          </a:xfrm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pt-BR" altLang="pt-BR" sz="5600" b="1">
                <a:latin typeface="Century Gothic" panose="020B0502020202020204" pitchFamily="34" charset="0"/>
              </a:rPr>
              <a:t>Portanto, a Lei foi dada para o povo de Deus, independentemente de sua época ou de seu nome.</a:t>
            </a:r>
          </a:p>
        </p:txBody>
      </p:sp>
      <p:sp>
        <p:nvSpPr>
          <p:cNvPr id="14340" name="Text Box 4">
            <a:extLst>
              <a:ext uri="{FF2B5EF4-FFF2-40B4-BE49-F238E27FC236}">
                <a16:creationId xmlns:a16="http://schemas.microsoft.com/office/drawing/2014/main" id="{84DC3220-D544-4FD0-8DB7-791654EB2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1709688-0DA7-4FEA-9592-23DAE6100E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solidFill>
                  <a:srgbClr val="FF9900"/>
                </a:solidFill>
                <a:latin typeface="Century Gothic" panose="020B0502020202020204" pitchFamily="34" charset="0"/>
              </a:rPr>
              <a:t>Pergunta 2</a:t>
            </a:r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BA907D91-9733-43A2-A427-475E9085D9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100" y="1565275"/>
            <a:ext cx="8229600" cy="4959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sz="7400" b="1">
                <a:latin typeface="Century Gothic" panose="020B0502020202020204" pitchFamily="34" charset="0"/>
              </a:rPr>
              <a:t>Será que o texto de Colossenses 2.16-17 aboliu o Sábado?</a:t>
            </a:r>
          </a:p>
        </p:txBody>
      </p:sp>
      <p:sp>
        <p:nvSpPr>
          <p:cNvPr id="15365" name="Text Box 5">
            <a:extLst>
              <a:ext uri="{FF2B5EF4-FFF2-40B4-BE49-F238E27FC236}">
                <a16:creationId xmlns:a16="http://schemas.microsoft.com/office/drawing/2014/main" id="{875B35B4-6FA5-452E-BB6F-1D10B569E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2778685-20A5-4468-A3F9-C02F0CBD71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412875"/>
            <a:ext cx="9144000" cy="5445125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sz="4200" b="1">
                <a:latin typeface="Century Gothic" panose="020B0502020202020204" pitchFamily="34" charset="0"/>
              </a:rPr>
              <a:t>Pelo que vimos, o Sábado foi instituído por Deus, e sua mudança não está autorizada em nenhuma parte da Bíblia. A observância do Domingo é um preceito de origem humana e nada tem a ver com a Lei de Deus. 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5BC90B5A-4133-4864-A885-31042566B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7800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6183552B-9D28-495B-8D4D-9040E12DA3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" y="1268413"/>
            <a:ext cx="8893175" cy="5445125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sz="4600" b="1">
                <a:latin typeface="Century Gothic" panose="020B0502020202020204" pitchFamily="34" charset="0"/>
              </a:rPr>
              <a:t>“Ninguém, pois, vos julgue por causa de comida e bebida, ou dia de festa, ou lua nova, ou sábados, porque tudo isso tem sido sombra das coisas que haviam de vir; porém, o corpo é de Cristo.”</a:t>
            </a:r>
          </a:p>
        </p:txBody>
      </p:sp>
      <p:sp>
        <p:nvSpPr>
          <p:cNvPr id="18436" name="Text Box 4">
            <a:extLst>
              <a:ext uri="{FF2B5EF4-FFF2-40B4-BE49-F238E27FC236}">
                <a16:creationId xmlns:a16="http://schemas.microsoft.com/office/drawing/2014/main" id="{6BD75DAB-9E81-4695-BDA5-9749A21B6D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371E7CD3-C016-41E1-89CC-640C12AF08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" y="1196975"/>
            <a:ext cx="8893175" cy="5516563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latin typeface="Century Gothic" panose="020B0502020202020204" pitchFamily="34" charset="0"/>
              </a:rPr>
              <a:t>Esta é uma pergunta muito comum, porém devemos nos lembrar de que, no Sinai, além dos Dez Mandamentos, (eternos, como já vimos) Deus deu a seu povo uma série de Leis cerimoniais que visavam o bem-estar físico de cada pessoa e de toda a comunidade. </a:t>
            </a:r>
          </a:p>
        </p:txBody>
      </p:sp>
      <p:sp>
        <p:nvSpPr>
          <p:cNvPr id="19460" name="Text Box 4">
            <a:extLst>
              <a:ext uri="{FF2B5EF4-FFF2-40B4-BE49-F238E27FC236}">
                <a16:creationId xmlns:a16="http://schemas.microsoft.com/office/drawing/2014/main" id="{028D5385-90D0-425B-8EB8-1EF69F60B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B7164209-9B92-4C32-8CA6-3E37987821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765175"/>
            <a:ext cx="8964612" cy="6092825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latin typeface="Century Gothic" panose="020B0502020202020204" pitchFamily="34" charset="0"/>
              </a:rPr>
              <a:t>Essas Leis tratavam de assuntos diversos como sacrifícios, coisas imundas, ofertas por pecados, como assentar acampamentos e até onde enterrar os dejetos humanos. </a:t>
            </a:r>
            <a:br>
              <a:rPr lang="pt-BR" altLang="pt-BR" b="1">
                <a:latin typeface="Century Gothic" panose="020B0502020202020204" pitchFamily="34" charset="0"/>
              </a:rPr>
            </a:br>
            <a:r>
              <a:rPr lang="pt-BR" altLang="pt-BR" b="1">
                <a:latin typeface="Century Gothic" panose="020B0502020202020204" pitchFamily="34" charset="0"/>
              </a:rPr>
              <a:t>O objetivo dessas Leis era educar o povo. Através delas, Deus também estabeleceu sete dias anuais de descanso (feriados), também chamados de sábados. </a:t>
            </a:r>
          </a:p>
        </p:txBody>
      </p:sp>
      <p:sp>
        <p:nvSpPr>
          <p:cNvPr id="20484" name="Text Box 4">
            <a:extLst>
              <a:ext uri="{FF2B5EF4-FFF2-40B4-BE49-F238E27FC236}">
                <a16:creationId xmlns:a16="http://schemas.microsoft.com/office/drawing/2014/main" id="{94A76DD1-905C-4917-9CD7-41B265F5F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461D6FB8-99BD-4B44-81C5-1640C7DD75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188913"/>
            <a:ext cx="8893175" cy="6583362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latin typeface="Century Gothic" panose="020B0502020202020204" pitchFamily="34" charset="0"/>
              </a:rPr>
              <a:t>O próprio nome sábado que dizer descanso. Esses feriados estavam relacionados com o dia da festa das trombetas, do tabernáculo, com o dia da expiação, etc. Eram sábados móveis, pois caiam, a cada ano, em um dia diferente; ao passo que o Sábado do Decálogo era comemorado sempre no sétimo dia da semana. </a:t>
            </a:r>
          </a:p>
        </p:txBody>
      </p:sp>
      <p:sp>
        <p:nvSpPr>
          <p:cNvPr id="21508" name="Text Box 4">
            <a:extLst>
              <a:ext uri="{FF2B5EF4-FFF2-40B4-BE49-F238E27FC236}">
                <a16:creationId xmlns:a16="http://schemas.microsoft.com/office/drawing/2014/main" id="{251633FB-F8FE-46D9-9916-E01852434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34E761AC-DB7A-4B97-BD9E-2AE587D51E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1268413"/>
            <a:ext cx="8686800" cy="5445125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latin typeface="Century Gothic" panose="020B0502020202020204" pitchFamily="34" charset="0"/>
              </a:rPr>
              <a:t>Ao morrer na cruz, Cristo aboliu todo o sistema de sacrifícios e de festas religiosas, os quais tinham por objetivo apontar para ele, o Cordeiro de Deus.Todas as festas e cerimônias judaicas eram apenas uma “sombra”, uma imagem do que seria o sacrifício de Cristo por nós.</a:t>
            </a:r>
          </a:p>
        </p:txBody>
      </p:sp>
      <p:sp>
        <p:nvSpPr>
          <p:cNvPr id="22532" name="Text Box 4">
            <a:extLst>
              <a:ext uri="{FF2B5EF4-FFF2-40B4-BE49-F238E27FC236}">
                <a16:creationId xmlns:a16="http://schemas.microsoft.com/office/drawing/2014/main" id="{B03C3969-FB47-4A4A-8530-FCEA193E6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>
            <a:extLst>
              <a:ext uri="{FF2B5EF4-FFF2-40B4-BE49-F238E27FC236}">
                <a16:creationId xmlns:a16="http://schemas.microsoft.com/office/drawing/2014/main" id="{167F2809-073D-4FA2-AEBE-12B8F959C5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1341438"/>
            <a:ext cx="8686800" cy="5256212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latin typeface="Century Gothic" panose="020B0502020202020204" pitchFamily="34" charset="0"/>
              </a:rPr>
              <a:t>Prova disto é que quando Jesus morreu, o véu do templo, que separava o lugar Santo do Santíssimo se rasgou (Mc 15:38), mostrando que o sacrifício de Cristo estava feito. O Sábado semanal não tem nada a ver com os sábados cerimoniais. </a:t>
            </a:r>
          </a:p>
        </p:txBody>
      </p:sp>
      <p:sp>
        <p:nvSpPr>
          <p:cNvPr id="121859" name="Text Box 3">
            <a:extLst>
              <a:ext uri="{FF2B5EF4-FFF2-40B4-BE49-F238E27FC236}">
                <a16:creationId xmlns:a16="http://schemas.microsoft.com/office/drawing/2014/main" id="{E4D4CA60-F9EE-4F41-972A-5167BDBCB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DFC9B4AB-F3FF-4F33-9E56-AB60DAD7AC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1484313"/>
            <a:ext cx="8964612" cy="5373687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sz="4600" b="1">
                <a:latin typeface="Century Gothic" panose="020B0502020202020204" pitchFamily="34" charset="0"/>
              </a:rPr>
              <a:t>Leia o capitulo(Colossenses 2) todo com atenção e você verá que Paulo esta falando de tradições e leis cerimoniais judaicas, não dos dez mandamentos nem tampouco do Sábado semanal. </a:t>
            </a:r>
          </a:p>
        </p:txBody>
      </p:sp>
      <p:sp>
        <p:nvSpPr>
          <p:cNvPr id="23556" name="Text Box 4">
            <a:extLst>
              <a:ext uri="{FF2B5EF4-FFF2-40B4-BE49-F238E27FC236}">
                <a16:creationId xmlns:a16="http://schemas.microsoft.com/office/drawing/2014/main" id="{8DFC957F-B378-41A0-8BD2-9B9E3B8602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FE908BD0-1BFB-479D-93CB-03A3E71D31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" y="1341438"/>
            <a:ext cx="8893175" cy="5445125"/>
          </a:xfrm>
        </p:spPr>
        <p:txBody>
          <a:bodyPr/>
          <a:lstStyle/>
          <a:p>
            <a:pPr algn="r">
              <a:spcBef>
                <a:spcPts val="500"/>
              </a:spcBef>
              <a:spcAft>
                <a:spcPts val="500"/>
              </a:spcAft>
            </a:pPr>
            <a:r>
              <a:rPr lang="pt-BR" altLang="pt-BR" sz="5600" b="1">
                <a:latin typeface="Century Gothic" panose="020B0502020202020204" pitchFamily="34" charset="0"/>
              </a:rPr>
              <a:t>Como já vimos, o Sábado semanal foi guardado e ensinado por Jesus, e, segundo a Bíblia, terá validade até o final dos tempos.</a:t>
            </a:r>
          </a:p>
        </p:txBody>
      </p:sp>
      <p:sp>
        <p:nvSpPr>
          <p:cNvPr id="24580" name="Text Box 4">
            <a:extLst>
              <a:ext uri="{FF2B5EF4-FFF2-40B4-BE49-F238E27FC236}">
                <a16:creationId xmlns:a16="http://schemas.microsoft.com/office/drawing/2014/main" id="{2B6BD74D-2C03-49A8-97FF-A70D6040B3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BB84EDFD-426E-45E1-AFD8-96D8BD28AA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1196975"/>
            <a:ext cx="8964612" cy="5661025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latin typeface="Century Gothic" panose="020B0502020202020204" pitchFamily="34" charset="0"/>
              </a:rPr>
              <a:t>“</a:t>
            </a:r>
            <a:r>
              <a:rPr lang="pt-BR" altLang="pt-BR" b="1">
                <a:latin typeface="Comic Sans MS" panose="030F0702030302020204" pitchFamily="66" charset="0"/>
              </a:rPr>
              <a:t>Porque, como os novos céus e a nova terra, que hei de fazer, estarão diante de mim, diz o Senhor, assim há de estar a vossa posteridade e o vosso nome. E será que, de uma Festa da Lua Nova à outra e de um sábado a outro, virá toda carne a adorar perante mim, diz o Senhor</a:t>
            </a:r>
            <a:r>
              <a:rPr lang="pt-BR" altLang="pt-BR" b="1">
                <a:latin typeface="Century Gothic" panose="020B0502020202020204" pitchFamily="34" charset="0"/>
              </a:rPr>
              <a:t>.” Isaías 66.22-23 </a:t>
            </a:r>
          </a:p>
        </p:txBody>
      </p:sp>
      <p:sp>
        <p:nvSpPr>
          <p:cNvPr id="25604" name="Text Box 4">
            <a:extLst>
              <a:ext uri="{FF2B5EF4-FFF2-40B4-BE49-F238E27FC236}">
                <a16:creationId xmlns:a16="http://schemas.microsoft.com/office/drawing/2014/main" id="{749ABE6B-A535-4A67-A03D-91219D61B7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024EA355-D75D-4E86-B9C6-16AEF0E3C6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" y="1412875"/>
            <a:ext cx="8893175" cy="5445125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sz="4200" b="1">
                <a:latin typeface="Century Gothic" panose="020B0502020202020204" pitchFamily="34" charset="0"/>
              </a:rPr>
              <a:t>“</a:t>
            </a:r>
            <a:r>
              <a:rPr lang="pt-BR" altLang="pt-BR" sz="4200" b="1">
                <a:latin typeface="Comic Sans MS" panose="030F0702030302020204" pitchFamily="66" charset="0"/>
              </a:rPr>
              <a:t>Não penseis que vim revogar a Lei ou os profetas; não vim para revogar, vim para cumprir. Porque em verdade vos digo: até que o céu e a terra passem, nem um i ou um til jamais passará da Lei, até que tudo se cumpra</a:t>
            </a:r>
            <a:r>
              <a:rPr lang="pt-BR" altLang="pt-BR" sz="4200" b="1">
                <a:latin typeface="Century Gothic" panose="020B0502020202020204" pitchFamily="34" charset="0"/>
              </a:rPr>
              <a:t>.” Mateus 5.17-18</a:t>
            </a:r>
          </a:p>
        </p:txBody>
      </p:sp>
      <p:sp>
        <p:nvSpPr>
          <p:cNvPr id="26628" name="Text Box 4">
            <a:extLst>
              <a:ext uri="{FF2B5EF4-FFF2-40B4-BE49-F238E27FC236}">
                <a16:creationId xmlns:a16="http://schemas.microsoft.com/office/drawing/2014/main" id="{20D31EC4-0844-4D4D-A4EB-757B02A9B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835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11C6039-E7FF-4095-A8D6-69E0136C20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850" y="-26988"/>
            <a:ext cx="8229600" cy="1655763"/>
          </a:xfrm>
          <a:solidFill>
            <a:schemeClr val="tx1"/>
          </a:solidFill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solidFill>
                  <a:schemeClr val="bg1"/>
                </a:solidFill>
                <a:latin typeface="Century Gothic" panose="020B0502020202020204" pitchFamily="34" charset="0"/>
              </a:rPr>
              <a:t>Agora nos surgem outras perguntas: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>
            <a:extLst>
              <a:ext uri="{FF2B5EF4-FFF2-40B4-BE49-F238E27FC236}">
                <a16:creationId xmlns:a16="http://schemas.microsoft.com/office/drawing/2014/main" id="{410CE707-5376-45CE-B5CF-F01E51D6A3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" y="44450"/>
            <a:ext cx="8893175" cy="1125538"/>
          </a:xfrm>
          <a:solidFill>
            <a:schemeClr val="tx1"/>
          </a:solidFill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solidFill>
                  <a:schemeClr val="bg1"/>
                </a:solidFill>
                <a:latin typeface="Century Gothic" panose="020B0502020202020204" pitchFamily="34" charset="0"/>
              </a:rPr>
              <a:t>Lembre-se: A Bíblia é uma só.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26EA8171-64A2-49B6-B36C-D8D4AAE8A6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8893175" cy="6237288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sz="4000" b="1">
                <a:latin typeface="Century Gothic" panose="020B0502020202020204" pitchFamily="34" charset="0"/>
              </a:rPr>
              <a:t>E o Deus que a inspirou é o mesmo desde o princípio e por toda a eternidade. Se, durante toda a História do mundo, o Sábado, ou sétimo dia, foi separado para honra, louvor e adoração a Deus, por que, de uma hora para outra, </a:t>
            </a:r>
            <a:br>
              <a:rPr lang="pt-BR" altLang="pt-BR" sz="4000" b="1">
                <a:latin typeface="Century Gothic" panose="020B0502020202020204" pitchFamily="34" charset="0"/>
              </a:rPr>
            </a:br>
            <a:r>
              <a:rPr lang="pt-BR" altLang="pt-BR" sz="4000" b="1">
                <a:latin typeface="Century Gothic" panose="020B0502020202020204" pitchFamily="34" charset="0"/>
              </a:rPr>
              <a:t>Deus iria mudá-lo, em um único versículo, que tem interpretação duvidosa? </a:t>
            </a:r>
          </a:p>
        </p:txBody>
      </p:sp>
      <p:sp>
        <p:nvSpPr>
          <p:cNvPr id="27652" name="Text Box 4">
            <a:extLst>
              <a:ext uri="{FF2B5EF4-FFF2-40B4-BE49-F238E27FC236}">
                <a16:creationId xmlns:a16="http://schemas.microsoft.com/office/drawing/2014/main" id="{1AEE5996-1BAB-43D8-BDAE-D905C9390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ED36BF01-681F-43D8-A9E3-02C1AA9991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1268413"/>
            <a:ext cx="8686800" cy="5373687"/>
          </a:xfrm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pt-BR" altLang="pt-BR" sz="5600" b="1">
                <a:latin typeface="Century Gothic" panose="020B0502020202020204" pitchFamily="34" charset="0"/>
              </a:rPr>
              <a:t>Não teria ele inspirado Paulo, Pedro ou Lucas </a:t>
            </a:r>
            <a:br>
              <a:rPr lang="pt-BR" altLang="pt-BR" sz="5600" b="1">
                <a:latin typeface="Century Gothic" panose="020B0502020202020204" pitchFamily="34" charset="0"/>
              </a:rPr>
            </a:br>
            <a:r>
              <a:rPr lang="pt-BR" altLang="pt-BR" sz="5600" b="1">
                <a:latin typeface="Century Gothic" panose="020B0502020202020204" pitchFamily="34" charset="0"/>
              </a:rPr>
              <a:t>para nos fazer um sermão mais adequado sobre um mudança de tamanha importância? </a:t>
            </a:r>
          </a:p>
        </p:txBody>
      </p:sp>
      <p:sp>
        <p:nvSpPr>
          <p:cNvPr id="28676" name="Text Box 4">
            <a:extLst>
              <a:ext uri="{FF2B5EF4-FFF2-40B4-BE49-F238E27FC236}">
                <a16:creationId xmlns:a16="http://schemas.microsoft.com/office/drawing/2014/main" id="{AE468AFC-4818-4618-AD80-EC04C78788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8E1898BD-E379-4C00-8339-B1E137F7B6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1785938"/>
          </a:xfrm>
          <a:solidFill>
            <a:schemeClr val="tx1"/>
          </a:solidFill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sz="4000" b="1">
                <a:solidFill>
                  <a:schemeClr val="bg1"/>
                </a:solidFill>
                <a:latin typeface="Century Gothic" panose="020B0502020202020204" pitchFamily="34" charset="0"/>
              </a:rPr>
              <a:t>Lembre-se: </a:t>
            </a:r>
            <a:br>
              <a:rPr lang="pt-BR" altLang="pt-BR" sz="4000" b="1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pt-BR" altLang="pt-BR" sz="4000" b="1">
                <a:solidFill>
                  <a:schemeClr val="bg1"/>
                </a:solidFill>
                <a:latin typeface="Century Gothic" panose="020B0502020202020204" pitchFamily="34" charset="0"/>
              </a:rPr>
              <a:t>O sábado faz parte de uma Lei maior.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5A5BFBFB-3BB6-4A84-A7DE-483CCAA3CA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solidFill>
                  <a:srgbClr val="FF9900"/>
                </a:solidFill>
                <a:latin typeface="Century Gothic" panose="020B0502020202020204" pitchFamily="34" charset="0"/>
              </a:rPr>
              <a:t>Pergunta 3</a:t>
            </a:r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6FB45980-44BE-40E5-845D-3C2B759EE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628775"/>
            <a:ext cx="8964613" cy="500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sz="6200" b="1">
                <a:latin typeface="Century Gothic" panose="020B0502020202020204" pitchFamily="34" charset="0"/>
              </a:rPr>
              <a:t>Como posso saber se, com as mudanças de Calendário, o Sábado de hoje é o mesmo Sábado de Adão? </a:t>
            </a:r>
          </a:p>
        </p:txBody>
      </p:sp>
      <p:sp>
        <p:nvSpPr>
          <p:cNvPr id="30725" name="Text Box 5">
            <a:extLst>
              <a:ext uri="{FF2B5EF4-FFF2-40B4-BE49-F238E27FC236}">
                <a16:creationId xmlns:a16="http://schemas.microsoft.com/office/drawing/2014/main" id="{47C844A9-241B-4C99-AB41-ED6DBF637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421E9370-6279-4042-AF3A-DFD83EFD5D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" y="115888"/>
            <a:ext cx="8964613" cy="6583362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latin typeface="Century Gothic" panose="020B0502020202020204" pitchFamily="34" charset="0"/>
              </a:rPr>
              <a:t>Primeiro, o próprio Jesus guardava o mesmo dia de Sábado dos Judeus, que já o guardavam há, pelo menos, 4.000 anos, após Adão ter saído do Paraíso. Hoje, temos certeza que pela tradição judaica e sua fidelidade pela Lei que guardamos o mesmo Sábado que Jesus guardou. Se este era o Sábado verdadeiro para Ele, certamente o será para mim também.</a:t>
            </a:r>
          </a:p>
        </p:txBody>
      </p:sp>
      <p:sp>
        <p:nvSpPr>
          <p:cNvPr id="32772" name="Text Box 4">
            <a:extLst>
              <a:ext uri="{FF2B5EF4-FFF2-40B4-BE49-F238E27FC236}">
                <a16:creationId xmlns:a16="http://schemas.microsoft.com/office/drawing/2014/main" id="{43C81C9F-66F4-416C-ABD8-669DD870A6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1FCF021E-7B5E-4A30-961F-0DA482F42F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925" y="1341438"/>
            <a:ext cx="8964613" cy="5373687"/>
          </a:xfrm>
        </p:spPr>
        <p:txBody>
          <a:bodyPr/>
          <a:lstStyle/>
          <a:p>
            <a:pPr algn="r">
              <a:spcBef>
                <a:spcPts val="500"/>
              </a:spcBef>
              <a:spcAft>
                <a:spcPts val="500"/>
              </a:spcAft>
            </a:pPr>
            <a:r>
              <a:rPr lang="pt-BR" altLang="pt-BR" sz="5000" b="1">
                <a:latin typeface="Century Gothic" panose="020B0502020202020204" pitchFamily="34" charset="0"/>
              </a:rPr>
              <a:t>Agora, será que é este o sentido de guardá-lo? Santificar um dia? </a:t>
            </a:r>
            <a:br>
              <a:rPr lang="pt-BR" altLang="pt-BR" sz="5000" b="1">
                <a:latin typeface="Century Gothic" panose="020B0502020202020204" pitchFamily="34" charset="0"/>
              </a:rPr>
            </a:br>
            <a:r>
              <a:rPr lang="pt-BR" altLang="pt-BR" sz="5000" b="1">
                <a:latin typeface="Century Gothic" panose="020B0502020202020204" pitchFamily="34" charset="0"/>
              </a:rPr>
              <a:t>Não se esqueça de que o Sábado foi feito para o homem e não o homem para o Sábado.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0181B468-3D15-4572-AFF0-40391075A7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001837"/>
          </a:xfrm>
          <a:solidFill>
            <a:schemeClr val="tx1"/>
          </a:solidFill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sz="4000" b="1">
                <a:solidFill>
                  <a:schemeClr val="bg1"/>
                </a:solidFill>
                <a:latin typeface="Century Gothic" panose="020B0502020202020204" pitchFamily="34" charset="0"/>
              </a:rPr>
              <a:t>Ele é um dia de descanso e para memória da criação feita por Deus.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C471AB34-6C57-457A-853A-D2A48AE75B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" y="188913"/>
            <a:ext cx="8964613" cy="6583362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latin typeface="Century Gothic" panose="020B0502020202020204" pitchFamily="34" charset="0"/>
              </a:rPr>
              <a:t>Mundialmente, a semana sempre foi de sete dias e o Sábado é o único dia que não teve seu nome alterado para adorar alguma divindade pagã. Não há realmente mérito em saber se o Sábado de hoje é realmente o múltiplo de 7 em relação com o Sábado de Adão. O importante é: Separar o sétimo dia, o Sábado para a honra e glória de Deus.</a:t>
            </a:r>
          </a:p>
        </p:txBody>
      </p:sp>
      <p:sp>
        <p:nvSpPr>
          <p:cNvPr id="35844" name="Text Box 4">
            <a:extLst>
              <a:ext uri="{FF2B5EF4-FFF2-40B4-BE49-F238E27FC236}">
                <a16:creationId xmlns:a16="http://schemas.microsoft.com/office/drawing/2014/main" id="{A7DC7D86-0725-4630-AAE0-24DAE422E7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DB9470FA-B9CF-4E50-A4E0-D4382A39F1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solidFill>
                  <a:srgbClr val="FF9900"/>
                </a:solidFill>
                <a:latin typeface="Century Gothic" panose="020B0502020202020204" pitchFamily="34" charset="0"/>
              </a:rPr>
              <a:t>Pergunta 4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EDD7837E-45E4-42B5-A89B-08575CBA4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557338"/>
            <a:ext cx="8893175" cy="501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sz="7400" b="1">
                <a:latin typeface="Century Gothic" panose="020B0502020202020204" pitchFamily="34" charset="0"/>
              </a:rPr>
              <a:t>Não podemos guardar qualquer dia, ao invés do Sábado? </a:t>
            </a:r>
          </a:p>
        </p:txBody>
      </p:sp>
      <p:sp>
        <p:nvSpPr>
          <p:cNvPr id="36869" name="Text Box 5">
            <a:extLst>
              <a:ext uri="{FF2B5EF4-FFF2-40B4-BE49-F238E27FC236}">
                <a16:creationId xmlns:a16="http://schemas.microsoft.com/office/drawing/2014/main" id="{F7FA8ECD-DAAA-49DD-BA84-C9037708F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3752E52-1793-4839-A5BA-7D66F9A4CE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solidFill>
                  <a:srgbClr val="FF9900"/>
                </a:solidFill>
                <a:latin typeface="Century Gothic" panose="020B0502020202020204" pitchFamily="34" charset="0"/>
              </a:rPr>
              <a:t>Pergunta 1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56205697-248F-419D-BE9D-3A564DDFF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00213"/>
            <a:ext cx="8893175" cy="5157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ts val="500"/>
              </a:spcBef>
              <a:spcAft>
                <a:spcPts val="500"/>
              </a:spcAft>
            </a:pPr>
            <a:r>
              <a:rPr lang="pt-BR" altLang="pt-BR" sz="5600" b="1">
                <a:latin typeface="Century Gothic" panose="020B0502020202020204" pitchFamily="34" charset="0"/>
              </a:rPr>
              <a:t>Foi o Sábado feito somente para o povo judeu? ou o Sábado é tambem extensivo a todos os Cristãos? </a:t>
            </a:r>
          </a:p>
        </p:txBody>
      </p:sp>
      <p:sp>
        <p:nvSpPr>
          <p:cNvPr id="4101" name="Text Box 5">
            <a:extLst>
              <a:ext uri="{FF2B5EF4-FFF2-40B4-BE49-F238E27FC236}">
                <a16:creationId xmlns:a16="http://schemas.microsoft.com/office/drawing/2014/main" id="{BC45A958-1266-4BE7-B444-30D0D8AA3C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8995F9A6-D0A5-46A7-8528-9079BBF9A0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" y="1211263"/>
            <a:ext cx="8893175" cy="5602287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latin typeface="Century Gothic" panose="020B0502020202020204" pitchFamily="34" charset="0"/>
              </a:rPr>
              <a:t>Se Deus é tão específico com sua ordens e mandamentos, por que não faria questão de que o dia separado para sua honra fosse o Sábado? Se pegarmos, um a um, os outros nove mandamentos veremos que Deus não aceitaria mudanças, provocadas pela consciência do homem ou pela sua conveniência.</a:t>
            </a:r>
          </a:p>
        </p:txBody>
      </p:sp>
      <p:sp>
        <p:nvSpPr>
          <p:cNvPr id="38916" name="Text Box 4">
            <a:extLst>
              <a:ext uri="{FF2B5EF4-FFF2-40B4-BE49-F238E27FC236}">
                <a16:creationId xmlns:a16="http://schemas.microsoft.com/office/drawing/2014/main" id="{BC065A57-F58F-48E6-B56F-AEFFD8F4C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12B766FE-9975-45D2-A27F-21F8D1F73B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1341438"/>
            <a:ext cx="8964612" cy="532765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sz="7400" b="1">
                <a:latin typeface="Century Gothic" panose="020B0502020202020204" pitchFamily="34" charset="0"/>
              </a:rPr>
              <a:t>“</a:t>
            </a:r>
            <a:r>
              <a:rPr lang="pt-BR" altLang="pt-BR" sz="7400" b="1">
                <a:latin typeface="Comic Sans MS" panose="030F0702030302020204" pitchFamily="66" charset="0"/>
              </a:rPr>
              <a:t>Porque a sabedoria deste mundo é loucura diante de Deus</a:t>
            </a:r>
            <a:r>
              <a:rPr lang="pt-BR" altLang="pt-BR" sz="7400" b="1">
                <a:latin typeface="Century Gothic" panose="020B0502020202020204" pitchFamily="34" charset="0"/>
              </a:rPr>
              <a:t>...” 1 Coríntios 3.19 </a:t>
            </a:r>
          </a:p>
        </p:txBody>
      </p:sp>
      <p:sp>
        <p:nvSpPr>
          <p:cNvPr id="39940" name="Text Box 4">
            <a:extLst>
              <a:ext uri="{FF2B5EF4-FFF2-40B4-BE49-F238E27FC236}">
                <a16:creationId xmlns:a16="http://schemas.microsoft.com/office/drawing/2014/main" id="{62DF5FD3-9044-4E26-9061-EBB5B7F63C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3B81D55D-8786-4682-AC0D-5405A7A546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1412875"/>
            <a:ext cx="8686800" cy="5300663"/>
          </a:xfrm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pt-BR" altLang="pt-BR" sz="5600" b="1">
                <a:latin typeface="Century Gothic" panose="020B0502020202020204" pitchFamily="34" charset="0"/>
              </a:rPr>
              <a:t>Será que poderíamos ao invés de adorar um único Deus, ter dois ou três para nos assegurarem a salvação? </a:t>
            </a:r>
          </a:p>
        </p:txBody>
      </p:sp>
      <p:sp>
        <p:nvSpPr>
          <p:cNvPr id="40964" name="Text Box 4">
            <a:extLst>
              <a:ext uri="{FF2B5EF4-FFF2-40B4-BE49-F238E27FC236}">
                <a16:creationId xmlns:a16="http://schemas.microsoft.com/office/drawing/2014/main" id="{CF1AE634-C9ED-41DF-8C50-C179DB0289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9417083A-E6B6-47D1-A720-B1DBF2F6EC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1341438"/>
            <a:ext cx="8686800" cy="5300662"/>
          </a:xfrm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pt-BR" altLang="pt-BR" sz="5000" b="1">
                <a:latin typeface="Century Gothic" panose="020B0502020202020204" pitchFamily="34" charset="0"/>
              </a:rPr>
              <a:t>Poderíamos ter uma imagem de escultura bem pequenininha para nosso culto, a fim de não nos desviarmos demais do segundo mandamento? </a:t>
            </a:r>
          </a:p>
        </p:txBody>
      </p:sp>
      <p:sp>
        <p:nvSpPr>
          <p:cNvPr id="41988" name="Text Box 4">
            <a:extLst>
              <a:ext uri="{FF2B5EF4-FFF2-40B4-BE49-F238E27FC236}">
                <a16:creationId xmlns:a16="http://schemas.microsoft.com/office/drawing/2014/main" id="{7CCB5C29-225B-4451-AF47-F6F3D62C8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BD89C794-7AA7-4781-B8A1-563589502F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628775"/>
            <a:ext cx="8218488" cy="4968875"/>
          </a:xfrm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pt-BR" altLang="pt-BR" sz="6200" b="1">
                <a:latin typeface="Century Gothic" panose="020B0502020202020204" pitchFamily="34" charset="0"/>
              </a:rPr>
              <a:t>Será que Deus me permite roubar ou adulterar, se a minha consciência diz que posso?</a:t>
            </a:r>
          </a:p>
        </p:txBody>
      </p:sp>
      <p:sp>
        <p:nvSpPr>
          <p:cNvPr id="43012" name="Text Box 4">
            <a:extLst>
              <a:ext uri="{FF2B5EF4-FFF2-40B4-BE49-F238E27FC236}">
                <a16:creationId xmlns:a16="http://schemas.microsoft.com/office/drawing/2014/main" id="{E6EE6FA8-1980-448C-A7A2-3FC63D05AD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732DE815-EEBA-4CBF-911A-43A2302A9A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412875"/>
            <a:ext cx="8291513" cy="511175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sz="4200" b="1">
                <a:latin typeface="Century Gothic" panose="020B0502020202020204" pitchFamily="34" charset="0"/>
              </a:rPr>
              <a:t>Pode o homem guiar-se pela sua consciência sem medo de errar? Basta olhar ao redor e ver o mundo em que vivemos. Além disto, este foi justamente o argumento de Satanás ao enganar aos nossos primeiros pais.</a:t>
            </a:r>
          </a:p>
        </p:txBody>
      </p:sp>
      <p:sp>
        <p:nvSpPr>
          <p:cNvPr id="44036" name="Text Box 4">
            <a:extLst>
              <a:ext uri="{FF2B5EF4-FFF2-40B4-BE49-F238E27FC236}">
                <a16:creationId xmlns:a16="http://schemas.microsoft.com/office/drawing/2014/main" id="{5E6285C7-DDE6-478D-A496-4EE269546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FF29879F-37BC-4E7A-B463-1D08750750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55750"/>
            <a:ext cx="8218488" cy="5113338"/>
          </a:xfrm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pt-BR" altLang="pt-BR" sz="4200" b="1">
                <a:latin typeface="Century Gothic" panose="020B0502020202020204" pitchFamily="34" charset="0"/>
              </a:rPr>
              <a:t>“</a:t>
            </a:r>
            <a:r>
              <a:rPr lang="pt-BR" altLang="pt-BR" sz="4200" b="1">
                <a:latin typeface="Comic Sans MS" panose="030F0702030302020204" pitchFamily="66" charset="0"/>
              </a:rPr>
              <a:t>Então, a serpente disse à mulher: É certo que não morrereis. Porque Deus sabe que no dia em que dele comerdes se vos abrirão os olhos e, como Deus, sereis conhecedores do bem e do mal</a:t>
            </a:r>
            <a:r>
              <a:rPr lang="pt-BR" altLang="pt-BR" sz="4200" b="1">
                <a:latin typeface="Century Gothic" panose="020B0502020202020204" pitchFamily="34" charset="0"/>
              </a:rPr>
              <a:t>.” Gênesis 3.4-5 </a:t>
            </a:r>
          </a:p>
        </p:txBody>
      </p:sp>
      <p:sp>
        <p:nvSpPr>
          <p:cNvPr id="45060" name="Text Box 4">
            <a:extLst>
              <a:ext uri="{FF2B5EF4-FFF2-40B4-BE49-F238E27FC236}">
                <a16:creationId xmlns:a16="http://schemas.microsoft.com/office/drawing/2014/main" id="{7CC90ADD-7329-4085-939B-83C1B6F043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6018FF4B-7D29-4E93-B00C-42F2EA8E77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700213"/>
            <a:ext cx="8291513" cy="4824412"/>
          </a:xfrm>
        </p:spPr>
        <p:txBody>
          <a:bodyPr/>
          <a:lstStyle/>
          <a:p>
            <a:pPr algn="r">
              <a:spcBef>
                <a:spcPts val="500"/>
              </a:spcBef>
              <a:spcAft>
                <a:spcPts val="500"/>
              </a:spcAft>
            </a:pPr>
            <a:r>
              <a:rPr lang="pt-BR" altLang="pt-BR" sz="5600" b="1">
                <a:latin typeface="Century Gothic" panose="020B0502020202020204" pitchFamily="34" charset="0"/>
              </a:rPr>
              <a:t>O resultado de Eva ter escolhido seguir sua própria consciência e vontade nós já conhecemos. </a:t>
            </a:r>
          </a:p>
        </p:txBody>
      </p:sp>
      <p:sp>
        <p:nvSpPr>
          <p:cNvPr id="46084" name="Text Box 4">
            <a:extLst>
              <a:ext uri="{FF2B5EF4-FFF2-40B4-BE49-F238E27FC236}">
                <a16:creationId xmlns:a16="http://schemas.microsoft.com/office/drawing/2014/main" id="{C8FD6941-8ACC-46A0-87BD-424B684896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4CF85276-6DA6-4EEA-86A7-F88C217CEE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1268413"/>
            <a:ext cx="8686800" cy="5445125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sz="4600" b="1">
                <a:latin typeface="Century Gothic" panose="020B0502020202020204" pitchFamily="34" charset="0"/>
              </a:rPr>
              <a:t>Por isso, pergunto a você:</a:t>
            </a:r>
            <a:br>
              <a:rPr lang="pt-BR" altLang="pt-BR" sz="4600" b="1">
                <a:latin typeface="Century Gothic" panose="020B0502020202020204" pitchFamily="34" charset="0"/>
              </a:rPr>
            </a:br>
            <a:r>
              <a:rPr lang="pt-BR" altLang="pt-BR" sz="4600" b="1">
                <a:latin typeface="Century Gothic" panose="020B0502020202020204" pitchFamily="34" charset="0"/>
              </a:rPr>
              <a:t>Devemos seguir a nossa consciência e a tradição dos homens, em lugar de um pedido direto de Deus? Creio que você já sabe a resposta.</a:t>
            </a:r>
          </a:p>
        </p:txBody>
      </p:sp>
      <p:sp>
        <p:nvSpPr>
          <p:cNvPr id="47108" name="Text Box 4">
            <a:extLst>
              <a:ext uri="{FF2B5EF4-FFF2-40B4-BE49-F238E27FC236}">
                <a16:creationId xmlns:a16="http://schemas.microsoft.com/office/drawing/2014/main" id="{28EE4B58-2357-428E-BB1B-B34BEBC60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>
            <a:extLst>
              <a:ext uri="{FF2B5EF4-FFF2-40B4-BE49-F238E27FC236}">
                <a16:creationId xmlns:a16="http://schemas.microsoft.com/office/drawing/2014/main" id="{3AF877BA-8CE7-4579-B355-414353F0D5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0"/>
            <a:ext cx="8893175" cy="68580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sz="3700" b="1">
                <a:latin typeface="Century Gothic" panose="020B0502020202020204" pitchFamily="34" charset="0"/>
              </a:rPr>
              <a:t>Veja o exemplo de Caim: </a:t>
            </a:r>
            <a:br>
              <a:rPr lang="pt-BR" altLang="pt-BR" sz="3700" b="1">
                <a:latin typeface="Century Gothic" panose="020B0502020202020204" pitchFamily="34" charset="0"/>
              </a:rPr>
            </a:br>
            <a:r>
              <a:rPr lang="pt-BR" altLang="pt-BR" sz="3700" b="1">
                <a:latin typeface="Century Gothic" panose="020B0502020202020204" pitchFamily="34" charset="0"/>
              </a:rPr>
              <a:t>Deus pediu a Adão e a seu filhos que oferecessem um determinado sacrifício a fim de ser sempre lembrada a esperança da vinda do Messias e remissor de seus pecados. Deus queria um cordeiro puro e sem mácula. Ao invés de trazer o cordeiro, como foi pedido por Deus, Caim trouxe aquilo que queria, ou seja, frutas e verduras para adorar ao Senhor. </a:t>
            </a:r>
          </a:p>
        </p:txBody>
      </p:sp>
      <p:sp>
        <p:nvSpPr>
          <p:cNvPr id="131075" name="Text Box 3">
            <a:extLst>
              <a:ext uri="{FF2B5EF4-FFF2-40B4-BE49-F238E27FC236}">
                <a16:creationId xmlns:a16="http://schemas.microsoft.com/office/drawing/2014/main" id="{D5C273AC-B914-4F37-9B19-CCFE2D2FC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AE11050-FBDA-48FA-A3A3-FEE948F7C0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1498600"/>
          </a:xfrm>
          <a:solidFill>
            <a:schemeClr val="tx1"/>
          </a:solidFill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solidFill>
                  <a:schemeClr val="bg1"/>
                </a:solidFill>
                <a:latin typeface="Century Gothic" panose="020B0502020202020204" pitchFamily="34" charset="0"/>
              </a:rPr>
              <a:t>A Bíblia começa da seguinte maneira: 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>
            <a:extLst>
              <a:ext uri="{FF2B5EF4-FFF2-40B4-BE49-F238E27FC236}">
                <a16:creationId xmlns:a16="http://schemas.microsoft.com/office/drawing/2014/main" id="{548FE83F-B872-4633-9408-C896749E4E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115888"/>
            <a:ext cx="8893175" cy="6583362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latin typeface="Century Gothic" panose="020B0502020202020204" pitchFamily="34" charset="0"/>
              </a:rPr>
              <a:t>Resultado: A sua oferta não foi aceita e isto o entristeceu grandemente. Não porque a frutas eram feias ou estavam estragadas. Caim </a:t>
            </a:r>
            <a:r>
              <a:rPr lang="pt-BR" altLang="pt-BR" b="1" u="sng">
                <a:latin typeface="Century Gothic" panose="020B0502020202020204" pitchFamily="34" charset="0"/>
              </a:rPr>
              <a:t>ofereceu o melhor que tinha, mais não o que Deus pediu</a:t>
            </a:r>
            <a:r>
              <a:rPr lang="pt-BR" altLang="pt-BR" b="1">
                <a:latin typeface="Century Gothic" panose="020B0502020202020204" pitchFamily="34" charset="0"/>
              </a:rPr>
              <a:t>. Ele colocou a sua própria vontade, o seu próprio interesse a frente do pedido de Deus. Aqui ele quebrou o primeiro mandamento.</a:t>
            </a:r>
          </a:p>
        </p:txBody>
      </p:sp>
      <p:sp>
        <p:nvSpPr>
          <p:cNvPr id="130051" name="Text Box 3">
            <a:extLst>
              <a:ext uri="{FF2B5EF4-FFF2-40B4-BE49-F238E27FC236}">
                <a16:creationId xmlns:a16="http://schemas.microsoft.com/office/drawing/2014/main" id="{0DBD3832-B1AC-4EFF-8CAF-46F7D115DF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DE036EBF-B032-45B5-83E2-76CA39B8C6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1555750"/>
            <a:ext cx="8229600" cy="5113338"/>
          </a:xfrm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pt-BR" altLang="pt-BR" sz="8200" b="1">
                <a:latin typeface="Century Gothic" panose="020B0502020202020204" pitchFamily="34" charset="0"/>
              </a:rPr>
              <a:t>“</a:t>
            </a:r>
            <a:r>
              <a:rPr lang="pt-BR" altLang="pt-BR" sz="8200" b="1">
                <a:latin typeface="Comic Sans MS" panose="030F0702030302020204" pitchFamily="66" charset="0"/>
              </a:rPr>
              <a:t>Não terás outro Deus diante de mim</a:t>
            </a:r>
            <a:r>
              <a:rPr lang="pt-BR" altLang="pt-BR" sz="8200" b="1">
                <a:latin typeface="Century Gothic" panose="020B0502020202020204" pitchFamily="34" charset="0"/>
              </a:rPr>
              <a:t>” Exo20:3</a:t>
            </a:r>
          </a:p>
        </p:txBody>
      </p:sp>
      <p:sp>
        <p:nvSpPr>
          <p:cNvPr id="48132" name="Text Box 4">
            <a:extLst>
              <a:ext uri="{FF2B5EF4-FFF2-40B4-BE49-F238E27FC236}">
                <a16:creationId xmlns:a16="http://schemas.microsoft.com/office/drawing/2014/main" id="{6647826D-4CB0-493F-9E3F-F78BA1776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A87849DB-3206-499D-959F-17E9E799F2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1143000"/>
          </a:xfrm>
          <a:solidFill>
            <a:schemeClr val="tx1"/>
          </a:solidFill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sz="3600" b="1">
                <a:solidFill>
                  <a:schemeClr val="bg1"/>
                </a:solidFill>
                <a:latin typeface="Century Gothic" panose="020B0502020202020204" pitchFamily="34" charset="0"/>
              </a:rPr>
              <a:t>Então, o Senhor advertiu a Caim: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CEEAFD40-ECEC-4E0C-B0F8-BA2557826B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484313"/>
            <a:ext cx="8218488" cy="5040312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sz="4600" b="1">
                <a:latin typeface="Century Gothic" panose="020B0502020202020204" pitchFamily="34" charset="0"/>
              </a:rPr>
              <a:t>“</a:t>
            </a:r>
            <a:r>
              <a:rPr lang="pt-BR" altLang="pt-BR" sz="4600" b="1">
                <a:latin typeface="Comic Sans MS" panose="030F0702030302020204" pitchFamily="66" charset="0"/>
              </a:rPr>
              <a:t>Se procederes bem, não é certo que serás aceito? Se, todavia, procederes mal, eis que o pecado jaz à porta; o seu desejo será contra ti, mas a ti cumpre dominá-lo</a:t>
            </a:r>
            <a:r>
              <a:rPr lang="pt-BR" altLang="pt-BR" sz="4600" b="1">
                <a:latin typeface="Century Gothic" panose="020B0502020202020204" pitchFamily="34" charset="0"/>
              </a:rPr>
              <a:t>.” Gênesis 4.7</a:t>
            </a:r>
          </a:p>
        </p:txBody>
      </p:sp>
      <p:sp>
        <p:nvSpPr>
          <p:cNvPr id="50180" name="Text Box 4">
            <a:extLst>
              <a:ext uri="{FF2B5EF4-FFF2-40B4-BE49-F238E27FC236}">
                <a16:creationId xmlns:a16="http://schemas.microsoft.com/office/drawing/2014/main" id="{BE6A351D-03F5-49B0-BFD7-987E647F4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5870EE13-9632-433C-9EB6-32D855AAAA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628775"/>
            <a:ext cx="8291513" cy="489585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sz="6200" b="1">
                <a:latin typeface="Century Gothic" panose="020B0502020202020204" pitchFamily="34" charset="0"/>
              </a:rPr>
              <a:t>Infelizmente, </a:t>
            </a:r>
            <a:br>
              <a:rPr lang="pt-BR" altLang="pt-BR" sz="6200" b="1">
                <a:latin typeface="Century Gothic" panose="020B0502020202020204" pitchFamily="34" charset="0"/>
              </a:rPr>
            </a:br>
            <a:r>
              <a:rPr lang="pt-BR" altLang="pt-BR" sz="6200" b="1">
                <a:latin typeface="Century Gothic" panose="020B0502020202020204" pitchFamily="34" charset="0"/>
              </a:rPr>
              <a:t>Caim não atendeu ao apelo de Deus, e, como sabemos, matou seu irmão.</a:t>
            </a:r>
          </a:p>
        </p:txBody>
      </p:sp>
      <p:sp>
        <p:nvSpPr>
          <p:cNvPr id="51204" name="Text Box 4">
            <a:extLst>
              <a:ext uri="{FF2B5EF4-FFF2-40B4-BE49-F238E27FC236}">
                <a16:creationId xmlns:a16="http://schemas.microsoft.com/office/drawing/2014/main" id="{698C33F4-41A7-42FC-8326-C9A5DDAF00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398AA90E-B5E1-4BEF-9F07-706C81304B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" y="1484313"/>
            <a:ext cx="8964613" cy="5040312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sz="4000" b="1">
                <a:latin typeface="Century Gothic" panose="020B0502020202020204" pitchFamily="34" charset="0"/>
              </a:rPr>
              <a:t>Então respondo esta pergunta com outra pergunta: Será que devemos então oferecer a Deus só aquilo que nosso coração deseja, que a nossa conveniência permite, ou devemos oferecer somente aquilo que Ele nos pede, sem tirar nem por?</a:t>
            </a:r>
          </a:p>
        </p:txBody>
      </p:sp>
      <p:sp>
        <p:nvSpPr>
          <p:cNvPr id="52228" name="Text Box 4">
            <a:extLst>
              <a:ext uri="{FF2B5EF4-FFF2-40B4-BE49-F238E27FC236}">
                <a16:creationId xmlns:a16="http://schemas.microsoft.com/office/drawing/2014/main" id="{5F7F6353-A16C-45D6-8EFC-67F681BED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>
            <a:extLst>
              <a:ext uri="{FF2B5EF4-FFF2-40B4-BE49-F238E27FC236}">
                <a16:creationId xmlns:a16="http://schemas.microsoft.com/office/drawing/2014/main" id="{D5763B16-38A6-43C0-8A06-8C1452155C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6988"/>
            <a:ext cx="8229600" cy="1498601"/>
          </a:xfrm>
          <a:solidFill>
            <a:schemeClr val="tx1"/>
          </a:solidFill>
        </p:spPr>
        <p:txBody>
          <a:bodyPr/>
          <a:lstStyle/>
          <a:p>
            <a:r>
              <a:rPr lang="pt-BR" altLang="pt-BR" b="1">
                <a:solidFill>
                  <a:schemeClr val="bg1"/>
                </a:solidFill>
              </a:rPr>
              <a:t>Eu quero obedecer a meu Senhor!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2E9B440-5F1A-4DA6-8C11-A024CB0D5C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pt-BR" altLang="pt-BR" sz="3700" b="1">
                <a:latin typeface="Century Gothic" panose="020B0502020202020204" pitchFamily="34" charset="0"/>
              </a:rPr>
              <a:t>“</a:t>
            </a:r>
            <a:r>
              <a:rPr lang="pt-BR" altLang="pt-BR" sz="3700" b="1">
                <a:latin typeface="Comic Sans MS" panose="030F0702030302020204" pitchFamily="66" charset="0"/>
              </a:rPr>
              <a:t>No princípio, criou Deus os céus e a terra</a:t>
            </a:r>
            <a:r>
              <a:rPr lang="pt-BR" altLang="pt-BR" sz="3700" b="1">
                <a:latin typeface="Century Gothic" panose="020B0502020202020204" pitchFamily="34" charset="0"/>
              </a:rPr>
              <a:t>”. Quando a seqüência de fatos, que se seguiram a este verso, terminou, após a completa criação da Terra e de todo ser vivente, Deus instituiu a ordem e as leis que regeriam este mundo. </a:t>
            </a:r>
            <a:br>
              <a:rPr lang="pt-BR" altLang="pt-BR" sz="3700" b="1">
                <a:latin typeface="Century Gothic" panose="020B0502020202020204" pitchFamily="34" charset="0"/>
              </a:rPr>
            </a:br>
            <a:r>
              <a:rPr lang="pt-BR" altLang="pt-BR" sz="3700" b="1">
                <a:latin typeface="Century Gothic" panose="020B0502020202020204" pitchFamily="34" charset="0"/>
              </a:rPr>
              <a:t>Uma das ordens mencionadas era a guarda do Sétimo Dia, o Sábado, como memorial da Criação e para o descanso das atividades físicas do homem. </a:t>
            </a: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02B4EA6A-7361-4FCA-8DBC-169914C010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53279F7C-7E70-4DEA-9B87-988A7DB63E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1412875"/>
            <a:ext cx="8964612" cy="5445125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latin typeface="Century Gothic" panose="020B0502020202020204" pitchFamily="34" charset="0"/>
              </a:rPr>
              <a:t>“</a:t>
            </a:r>
            <a:r>
              <a:rPr lang="pt-BR" altLang="pt-BR" b="1">
                <a:latin typeface="Comic Sans MS" panose="030F0702030302020204" pitchFamily="66" charset="0"/>
              </a:rPr>
              <a:t>E, havendo Deus terminado no dia sétimo a sua obra, que fizera, descansou nesse dia de toda a sua obra que tinha feito. E abençoou Deus o dia sétimo e o santificou; porque nele descansou de toda a obra que, como Criador, fizera</a:t>
            </a:r>
            <a:r>
              <a:rPr lang="pt-BR" altLang="pt-BR" b="1">
                <a:latin typeface="Century Gothic" panose="020B0502020202020204" pitchFamily="34" charset="0"/>
              </a:rPr>
              <a:t>” Gênesis 2. 2-3</a:t>
            </a:r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2B3E28A9-DFDE-4723-AAEB-57D7ECB5B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B1719D26-3B96-490F-9636-2C42328F7D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1268413"/>
            <a:ext cx="8893175" cy="5589587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latin typeface="Century Gothic" panose="020B0502020202020204" pitchFamily="34" charset="0"/>
              </a:rPr>
              <a:t>Quando Deus terminou sua criação, não havia Judeus, nem qualquer outra religião. Havia somente Adão e Eva, seguidores do Deus vivo. Portanto, o Sábado foi dado para o homem e não para um povo determinado. Isto também é confirmado nas palavra de Jesus </a:t>
            </a:r>
            <a:br>
              <a:rPr lang="pt-BR" altLang="pt-BR" b="1">
                <a:latin typeface="Century Gothic" panose="020B0502020202020204" pitchFamily="34" charset="0"/>
              </a:rPr>
            </a:br>
            <a:r>
              <a:rPr lang="pt-BR" altLang="pt-BR" b="1">
                <a:latin typeface="Century Gothic" panose="020B0502020202020204" pitchFamily="34" charset="0"/>
              </a:rPr>
              <a:t>em Marcos 2. 27. </a:t>
            </a:r>
          </a:p>
        </p:txBody>
      </p:sp>
      <p:sp>
        <p:nvSpPr>
          <p:cNvPr id="9220" name="Text Box 4">
            <a:extLst>
              <a:ext uri="{FF2B5EF4-FFF2-40B4-BE49-F238E27FC236}">
                <a16:creationId xmlns:a16="http://schemas.microsoft.com/office/drawing/2014/main" id="{52605020-8917-4503-95A0-2FD49810E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102C2D1-3655-431C-AB1F-0CB352EAAE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pt-BR" altLang="pt-BR" b="1">
                <a:latin typeface="Century Gothic" panose="020B0502020202020204" pitchFamily="34" charset="0"/>
              </a:rPr>
              <a:t>O Sábado, ou descanso semanal, foi instituído por Deus junto com as outras Leis, que revelavam sua vontade e demonstraram a ordem que rege o universo. Não fosse assim, o roubo, o adultério, o assassinato e outros atos maus não seriam pecados, até Deus dar a Lei escrita em pedra para Moisés. Porém Caim foi condenado por quebrar o 6º mandamento de Deus.</a:t>
            </a:r>
          </a:p>
        </p:txBody>
      </p:sp>
      <p:sp>
        <p:nvSpPr>
          <p:cNvPr id="10244" name="Text Box 4">
            <a:extLst>
              <a:ext uri="{FF2B5EF4-FFF2-40B4-BE49-F238E27FC236}">
                <a16:creationId xmlns:a16="http://schemas.microsoft.com/office/drawing/2014/main" id="{28E39396-9216-4CAD-B133-28262391E8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Marca d'água">
  <a:themeElements>
    <a:clrScheme name="Marca d'águ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Marca d'ág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arca d'águ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ca d'água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ca d'água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ca d'água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A50021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CFAAAB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ca d'água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A50021"/>
        </a:accent1>
        <a:accent2>
          <a:srgbClr val="A50021"/>
        </a:accent2>
        <a:accent3>
          <a:srgbClr val="FFFFFF"/>
        </a:accent3>
        <a:accent4>
          <a:srgbClr val="000000"/>
        </a:accent4>
        <a:accent5>
          <a:srgbClr val="CFAAAB"/>
        </a:accent5>
        <a:accent6>
          <a:srgbClr val="95001D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ca d'água 1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A50021"/>
        </a:accent1>
        <a:accent2>
          <a:srgbClr val="800000"/>
        </a:accent2>
        <a:accent3>
          <a:srgbClr val="FFFFFF"/>
        </a:accent3>
        <a:accent4>
          <a:srgbClr val="000000"/>
        </a:accent4>
        <a:accent5>
          <a:srgbClr val="CFAAAB"/>
        </a:accent5>
        <a:accent6>
          <a:srgbClr val="730000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presentação1">
  <a:themeElements>
    <a:clrScheme name="Apresentação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presentação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Apresentação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presentação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presentação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presentação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presentação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presentação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presentação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presentação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presentação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presentação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presentação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presentação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">
  <a:themeElements>
    <a:clrScheme name="defaul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10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11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12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13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14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15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16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17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18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19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2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20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21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22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23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24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25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26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27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28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29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3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30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31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32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33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34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35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36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37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38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39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4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40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41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42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43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44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45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46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47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48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5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6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7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8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ppt/theme/themeOverride9.xml><?xml version="1.0" encoding="utf-8"?>
<a:themeOverride xmlns:a="http://schemas.openxmlformats.org/drawingml/2006/main">
  <a:clrScheme name="Marca d'água 12">
    <a:dk1>
      <a:srgbClr val="000000"/>
    </a:dk1>
    <a:lt1>
      <a:srgbClr val="FFFFFF"/>
    </a:lt1>
    <a:dk2>
      <a:srgbClr val="000000"/>
    </a:dk2>
    <a:lt2>
      <a:srgbClr val="808080"/>
    </a:lt2>
    <a:accent1>
      <a:srgbClr val="A50021"/>
    </a:accent1>
    <a:accent2>
      <a:srgbClr val="800000"/>
    </a:accent2>
    <a:accent3>
      <a:srgbClr val="FFFFFF"/>
    </a:accent3>
    <a:accent4>
      <a:srgbClr val="000000"/>
    </a:accent4>
    <a:accent5>
      <a:srgbClr val="CFAAAB"/>
    </a:accent5>
    <a:accent6>
      <a:srgbClr val="730000"/>
    </a:accent6>
    <a:hlink>
      <a:srgbClr val="6767FF"/>
    </a:hlink>
    <a:folHlink>
      <a:srgbClr val="9933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47</TotalTime>
  <Words>1849</Words>
  <Application>Microsoft Office PowerPoint</Application>
  <PresentationFormat>Apresentação na tela (4:3)</PresentationFormat>
  <Paragraphs>110</Paragraphs>
  <Slides>56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56</vt:i4>
      </vt:variant>
    </vt:vector>
  </HeadingPairs>
  <TitlesOfParts>
    <vt:vector size="66" baseType="lpstr">
      <vt:lpstr>Arial</vt:lpstr>
      <vt:lpstr>Times New Roman</vt:lpstr>
      <vt:lpstr>Wingdings</vt:lpstr>
      <vt:lpstr>Georgia</vt:lpstr>
      <vt:lpstr>Forte</vt:lpstr>
      <vt:lpstr>Century Gothic</vt:lpstr>
      <vt:lpstr>Comic Sans MS</vt:lpstr>
      <vt:lpstr>Marca d'água</vt:lpstr>
      <vt:lpstr>Apresentação1</vt:lpstr>
      <vt:lpstr>default</vt:lpstr>
      <vt:lpstr>Sábado o Selo de Deus</vt:lpstr>
      <vt:lpstr>Pelo que vimos, o Sábado foi instituído por Deus, e sua mudança não está autorizada em nenhuma parte da Bíblia. A observância do Domingo é um preceito de origem humana e nada tem a ver com a Lei de Deus. </vt:lpstr>
      <vt:lpstr>Agora nos surgem outras perguntas: </vt:lpstr>
      <vt:lpstr>Pergunta 1</vt:lpstr>
      <vt:lpstr>A Bíblia começa da seguinte maneira: </vt:lpstr>
      <vt:lpstr>“No princípio, criou Deus os céus e a terra”. Quando a seqüência de fatos, que se seguiram a este verso, terminou, após a completa criação da Terra e de todo ser vivente, Deus instituiu a ordem e as leis que regeriam este mundo.  Uma das ordens mencionadas era a guarda do Sétimo Dia, o Sábado, como memorial da Criação e para o descanso das atividades físicas do homem. </vt:lpstr>
      <vt:lpstr>“E, havendo Deus terminado no dia sétimo a sua obra, que fizera, descansou nesse dia de toda a sua obra que tinha feito. E abençoou Deus o dia sétimo e o santificou; porque nele descansou de toda a obra que, como Criador, fizera” Gênesis 2. 2-3</vt:lpstr>
      <vt:lpstr>Quando Deus terminou sua criação, não havia Judeus, nem qualquer outra religião. Havia somente Adão e Eva, seguidores do Deus vivo. Portanto, o Sábado foi dado para o homem e não para um povo determinado. Isto também é confirmado nas palavra de Jesus  em Marcos 2. 27. </vt:lpstr>
      <vt:lpstr>O Sábado, ou descanso semanal, foi instituído por Deus junto com as outras Leis, que revelavam sua vontade e demonstraram a ordem que rege o universo. Não fosse assim, o roubo, o adultério, o assassinato e outros atos maus não seriam pecados, até Deus dar a Lei escrita em pedra para Moisés. Porém Caim foi condenado por quebrar o 6º mandamento de Deus.</vt:lpstr>
      <vt:lpstr>“Viu Deus a terra e eis que estava corrompida; porque todo o ser vivente havia corrompido o seu caminho na terra.” Gênesis 6:12</vt:lpstr>
      <vt:lpstr>Para que a terra fosse achada em falta e corrompida nos tempos de Noé, haveria necessidade de um padrão para dizer se o homem estava no caminho bom ou mau.</vt:lpstr>
      <vt:lpstr>Veja também em Isaias</vt:lpstr>
      <vt:lpstr>"2-Bem-aventurado o homem que fizer isto, e o filho do homem que lançar mão disto: que se abstém de profanar o sábado, e guarda a sua mão de cometer o mal.</vt:lpstr>
      <vt:lpstr>3- E não fale o estrangeiro, que se houver unido ao Senhor, dizendo: Certamente o Senhor me separará do seu povo; nem tampouco diga o eunuco: Eis que eu sou uma árvore seca.</vt:lpstr>
      <vt:lpstr>4- Pois assim diz o Senhor a respeito dos eunucos que guardam os meus sábados, e escolhem as coisas que me agradam, e abraçam o meu pacto:</vt:lpstr>
      <vt:lpstr>5- Dar-lhes-ei na minha casa e dentro dos meus muros um memorial e um nome melhor do que o de filhos e filhas; um nome eterno darei a cada um deles, que nunca se apagará.</vt:lpstr>
      <vt:lpstr>6- E aos estrangeiros, que se unirem ao Senhor, para o servirem, e para amarem o nome do Senhor, sendo deste modo servos seus, todos os que guardarem o sábado, não o profanando, e os que abraçarem o meu pacto," Isaias 56:2-6</vt:lpstr>
      <vt:lpstr>Portanto, a Lei foi dada para o povo de Deus, independentemente de sua época ou de seu nome.</vt:lpstr>
      <vt:lpstr>Pergunta 2</vt:lpstr>
      <vt:lpstr>“Ninguém, pois, vos julgue por causa de comida e bebida, ou dia de festa, ou lua nova, ou sábados, porque tudo isso tem sido sombra das coisas que haviam de vir; porém, o corpo é de Cristo.”</vt:lpstr>
      <vt:lpstr>Esta é uma pergunta muito comum, porém devemos nos lembrar de que, no Sinai, além dos Dez Mandamentos, (eternos, como já vimos) Deus deu a seu povo uma série de Leis cerimoniais que visavam o bem-estar físico de cada pessoa e de toda a comunidade. </vt:lpstr>
      <vt:lpstr>Essas Leis tratavam de assuntos diversos como sacrifícios, coisas imundas, ofertas por pecados, como assentar acampamentos e até onde enterrar os dejetos humanos.  O objetivo dessas Leis era educar o povo. Através delas, Deus também estabeleceu sete dias anuais de descanso (feriados), também chamados de sábados. </vt:lpstr>
      <vt:lpstr>O próprio nome sábado que dizer descanso. Esses feriados estavam relacionados com o dia da festa das trombetas, do tabernáculo, com o dia da expiação, etc. Eram sábados móveis, pois caiam, a cada ano, em um dia diferente; ao passo que o Sábado do Decálogo era comemorado sempre no sétimo dia da semana. </vt:lpstr>
      <vt:lpstr>Ao morrer na cruz, Cristo aboliu todo o sistema de sacrifícios e de festas religiosas, os quais tinham por objetivo apontar para ele, o Cordeiro de Deus.Todas as festas e cerimônias judaicas eram apenas uma “sombra”, uma imagem do que seria o sacrifício de Cristo por nós.</vt:lpstr>
      <vt:lpstr>Prova disto é que quando Jesus morreu, o véu do templo, que separava o lugar Santo do Santíssimo se rasgou (Mc 15:38), mostrando que o sacrifício de Cristo estava feito. O Sábado semanal não tem nada a ver com os sábados cerimoniais. </vt:lpstr>
      <vt:lpstr>Leia o capitulo(Colossenses 2) todo com atenção e você verá que Paulo esta falando de tradições e leis cerimoniais judaicas, não dos dez mandamentos nem tampouco do Sábado semanal. </vt:lpstr>
      <vt:lpstr>Como já vimos, o Sábado semanal foi guardado e ensinado por Jesus, e, segundo a Bíblia, terá validade até o final dos tempos.</vt:lpstr>
      <vt:lpstr>“Porque, como os novos céus e a nova terra, que hei de fazer, estarão diante de mim, diz o Senhor, assim há de estar a vossa posteridade e o vosso nome. E será que, de uma Festa da Lua Nova à outra e de um sábado a outro, virá toda carne a adorar perante mim, diz o Senhor.” Isaías 66.22-23 </vt:lpstr>
      <vt:lpstr>“Não penseis que vim revogar a Lei ou os profetas; não vim para revogar, vim para cumprir. Porque em verdade vos digo: até que o céu e a terra passem, nem um i ou um til jamais passará da Lei, até que tudo se cumpra.” Mateus 5.17-18</vt:lpstr>
      <vt:lpstr>Lembre-se: A Bíblia é uma só.</vt:lpstr>
      <vt:lpstr>E o Deus que a inspirou é o mesmo desde o princípio e por toda a eternidade. Se, durante toda a História do mundo, o Sábado, ou sétimo dia, foi separado para honra, louvor e adoração a Deus, por que, de uma hora para outra,  Deus iria mudá-lo, em um único versículo, que tem interpretação duvidosa? </vt:lpstr>
      <vt:lpstr>Não teria ele inspirado Paulo, Pedro ou Lucas  para nos fazer um sermão mais adequado sobre um mudança de tamanha importância? </vt:lpstr>
      <vt:lpstr>Lembre-se:  O sábado faz parte de uma Lei maior. </vt:lpstr>
      <vt:lpstr>Pergunta 3</vt:lpstr>
      <vt:lpstr>Primeiro, o próprio Jesus guardava o mesmo dia de Sábado dos Judeus, que já o guardavam há, pelo menos, 4.000 anos, após Adão ter saído do Paraíso. Hoje, temos certeza que pela tradição judaica e sua fidelidade pela Lei que guardamos o mesmo Sábado que Jesus guardou. Se este era o Sábado verdadeiro para Ele, certamente o será para mim também.</vt:lpstr>
      <vt:lpstr>Agora, será que é este o sentido de guardá-lo? Santificar um dia?  Não se esqueça de que o Sábado foi feito para o homem e não o homem para o Sábado. </vt:lpstr>
      <vt:lpstr>Ele é um dia de descanso e para memória da criação feita por Deus. </vt:lpstr>
      <vt:lpstr>Mundialmente, a semana sempre foi de sete dias e o Sábado é o único dia que não teve seu nome alterado para adorar alguma divindade pagã. Não há realmente mérito em saber se o Sábado de hoje é realmente o múltiplo de 7 em relação com o Sábado de Adão. O importante é: Separar o sétimo dia, o Sábado para a honra e glória de Deus.</vt:lpstr>
      <vt:lpstr>Pergunta 4</vt:lpstr>
      <vt:lpstr>Se Deus é tão específico com sua ordens e mandamentos, por que não faria questão de que o dia separado para sua honra fosse o Sábado? Se pegarmos, um a um, os outros nove mandamentos veremos que Deus não aceitaria mudanças, provocadas pela consciência do homem ou pela sua conveniência.</vt:lpstr>
      <vt:lpstr>“Porque a sabedoria deste mundo é loucura diante de Deus...” 1 Coríntios 3.19 </vt:lpstr>
      <vt:lpstr>Será que poderíamos ao invés de adorar um único Deus, ter dois ou três para nos assegurarem a salvação? </vt:lpstr>
      <vt:lpstr>Poderíamos ter uma imagem de escultura bem pequenininha para nosso culto, a fim de não nos desviarmos demais do segundo mandamento? </vt:lpstr>
      <vt:lpstr>Será que Deus me permite roubar ou adulterar, se a minha consciência diz que posso?</vt:lpstr>
      <vt:lpstr>Pode o homem guiar-se pela sua consciência sem medo de errar? Basta olhar ao redor e ver o mundo em que vivemos. Além disto, este foi justamente o argumento de Satanás ao enganar aos nossos primeiros pais.</vt:lpstr>
      <vt:lpstr>“Então, a serpente disse à mulher: É certo que não morrereis. Porque Deus sabe que no dia em que dele comerdes se vos abrirão os olhos e, como Deus, sereis conhecedores do bem e do mal.” Gênesis 3.4-5 </vt:lpstr>
      <vt:lpstr>O resultado de Eva ter escolhido seguir sua própria consciência e vontade nós já conhecemos. </vt:lpstr>
      <vt:lpstr>Por isso, pergunto a você: Devemos seguir a nossa consciência e a tradição dos homens, em lugar de um pedido direto de Deus? Creio que você já sabe a resposta.</vt:lpstr>
      <vt:lpstr>Veja o exemplo de Caim:  Deus pediu a Adão e a seu filhos que oferecessem um determinado sacrifício a fim de ser sempre lembrada a esperança da vinda do Messias e remissor de seus pecados. Deus queria um cordeiro puro e sem mácula. Ao invés de trazer o cordeiro, como foi pedido por Deus, Caim trouxe aquilo que queria, ou seja, frutas e verduras para adorar ao Senhor. </vt:lpstr>
      <vt:lpstr>Resultado: A sua oferta não foi aceita e isto o entristeceu grandemente. Não porque a frutas eram feias ou estavam estragadas. Caim ofereceu o melhor que tinha, mais não o que Deus pediu. Ele colocou a sua própria vontade, o seu próprio interesse a frente do pedido de Deus. Aqui ele quebrou o primeiro mandamento.</vt:lpstr>
      <vt:lpstr>“Não terás outro Deus diante de mim” Exo20:3</vt:lpstr>
      <vt:lpstr>Então, o Senhor advertiu a Caim:</vt:lpstr>
      <vt:lpstr>“Se procederes bem, não é certo que serás aceito? Se, todavia, procederes mal, eis que o pecado jaz à porta; o seu desejo será contra ti, mas a ti cumpre dominá-lo.” Gênesis 4.7</vt:lpstr>
      <vt:lpstr>Infelizmente,  Caim não atendeu ao apelo de Deus, e, como sabemos, matou seu irmão.</vt:lpstr>
      <vt:lpstr>Então respondo esta pergunta com outra pergunta: Será que devemos então oferecer a Deus só aquilo que nosso coração deseja, que a nossa conveniência permite, ou devemos oferecer somente aquilo que Ele nos pede, sem tirar nem por?</vt:lpstr>
      <vt:lpstr>Eu quero obedecer a meu Senhor!</vt:lpstr>
    </vt:vector>
  </TitlesOfParts>
  <Company>mac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SÁBADO SELO DE DEUS</dc:title>
  <dc:subject>SERMÕES</dc:subject>
  <dc:creator>Pr. MARCELO AUGUSTO DE CARVALHO</dc:creator>
  <cp:keywords>15122005</cp:keywords>
  <cp:lastModifiedBy>Pr. Marcelo Carvalho</cp:lastModifiedBy>
  <cp:revision>12</cp:revision>
  <dcterms:created xsi:type="dcterms:W3CDTF">2005-12-16T08:12:03Z</dcterms:created>
  <dcterms:modified xsi:type="dcterms:W3CDTF">2019-11-22T10:04:10Z</dcterms:modified>
</cp:coreProperties>
</file>