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7" r:id="rId3"/>
    <p:sldId id="278" r:id="rId4"/>
    <p:sldId id="258" r:id="rId5"/>
    <p:sldId id="279" r:id="rId6"/>
    <p:sldId id="280" r:id="rId7"/>
    <p:sldId id="281" r:id="rId8"/>
    <p:sldId id="259" r:id="rId9"/>
    <p:sldId id="283" r:id="rId10"/>
    <p:sldId id="284" r:id="rId11"/>
    <p:sldId id="285" r:id="rId12"/>
    <p:sldId id="291" r:id="rId13"/>
    <p:sldId id="294" r:id="rId14"/>
    <p:sldId id="261" r:id="rId15"/>
    <p:sldId id="286" r:id="rId16"/>
    <p:sldId id="287" r:id="rId17"/>
    <p:sldId id="288" r:id="rId18"/>
    <p:sldId id="289" r:id="rId19"/>
    <p:sldId id="262" r:id="rId20"/>
    <p:sldId id="290" r:id="rId21"/>
    <p:sldId id="270" r:id="rId22"/>
    <p:sldId id="292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40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bg1"/>
                </a:solidFill>
              </a:rPr>
              <a:t>Tementes</a:t>
            </a:r>
            <a:r>
              <a:rPr lang="en-US" dirty="0" smtClean="0">
                <a:solidFill>
                  <a:schemeClr val="bg1"/>
                </a:solidFill>
              </a:rPr>
              <a:t> a Deus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bg1"/>
                </a:solidFill>
              </a:rPr>
              <a:t>Países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Desnvolvidos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cat>
            <c:strRef>
              <c:f>Plan1!$A$2:$A$3</c:f>
              <c:strCache>
                <c:ptCount val="2"/>
                <c:pt idx="0">
                  <c:v>1º Tri</c:v>
                </c:pt>
                <c:pt idx="1">
                  <c:v>2º Tri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3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92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78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6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3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6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1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5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3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09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2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ED72-3268-4ED0-A31A-674451723AB9}" type="datetimeFigureOut">
              <a:rPr lang="pt-BR" smtClean="0"/>
              <a:t>22/07/2013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4881B-663A-43BE-93A3-7682585462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9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duardo\Desktop\seminario_esperanca_para_viver\jpg\_capas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79"/>
            <a:ext cx="9110034" cy="682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7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duardo\Desktop\seminario_esperanca_para_viver\jpg\tematico\rhythm of life_c_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971600" y="332656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Como a célula está cancerosa,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todo o tecido acha-se minado!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Poderíamos dizer que o corpo social está em adianto processo </a:t>
            </a:r>
            <a:r>
              <a:rPr lang="pt-BR" sz="3200" b="1" dirty="0" smtClean="0">
                <a:solidFill>
                  <a:schemeClr val="bg1"/>
                </a:solidFill>
              </a:rPr>
              <a:t>de metástase</a:t>
            </a:r>
            <a:r>
              <a:rPr lang="pt-BR" sz="3200" b="1" dirty="0">
                <a:solidFill>
                  <a:schemeClr val="bg1"/>
                </a:solidFill>
              </a:rPr>
              <a:t>.”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35596" y="336918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(Prefácio do livro Psicologia do Relacionamento Familiar,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Augusto César Maia Santos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6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duardo\Desktop\seminario_esperanca_para_viver\jpg\familia\fami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380"/>
            <a:ext cx="9144000" cy="60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1600" y="11663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 Família é a realidade central da vida humana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9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duardo\Desktop\seminario_esperanca_para_viver\jpg\casamento\casamento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275183" cy="41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1600" y="11663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O Casamento é para toda a vida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Eduardo\Desktop\seminario_esperanca_para_viver\jpg\casamento\casamento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" y="880365"/>
            <a:ext cx="9122072" cy="597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1600" y="11663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O Casamento é para toda a vida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88368" y="3072735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família é a célula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sociedade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  <a:p>
            <a:pPr algn="r"/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Rui </a:t>
            </a:r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Barbosa 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Eduardo\Desktop\seminario_esperanca_para_viver\jpg\familia\familia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98" y="-3059"/>
            <a:ext cx="6678612" cy="25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260648"/>
            <a:ext cx="83116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“Jamais </a:t>
            </a:r>
            <a:r>
              <a:rPr lang="pt-BR" sz="3200" b="1" dirty="0">
                <a:solidFill>
                  <a:schemeClr val="bg1"/>
                </a:solidFill>
              </a:rPr>
              <a:t>será ideal o amor até que o homem (e a mulher) haja abandonado a ilusão de que pode ser sincero pela metade, fiel pela metade ou casado pela </a:t>
            </a:r>
            <a:r>
              <a:rPr lang="pt-BR" sz="3200" b="1" dirty="0" smtClean="0">
                <a:solidFill>
                  <a:schemeClr val="bg1"/>
                </a:solidFill>
              </a:rPr>
              <a:t>metade.”  </a:t>
            </a:r>
            <a:r>
              <a:rPr lang="pt-BR" sz="3200" b="1" dirty="0">
                <a:solidFill>
                  <a:schemeClr val="bg1"/>
                </a:solidFill>
              </a:rPr>
              <a:t>(</a:t>
            </a:r>
            <a:r>
              <a:rPr lang="pt-BR" sz="3200" b="1" dirty="0" smtClean="0">
                <a:solidFill>
                  <a:schemeClr val="bg1"/>
                </a:solidFill>
              </a:rPr>
              <a:t>Seleções</a:t>
            </a:r>
            <a:r>
              <a:rPr lang="pt-BR" sz="3200" b="1" dirty="0">
                <a:solidFill>
                  <a:schemeClr val="bg1"/>
                </a:solidFill>
              </a:rPr>
              <a:t>).</a:t>
            </a:r>
            <a:endParaRPr lang="pt-BR" sz="28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Eduardo\Desktop\seminario_esperanca_para_viver\jpg\casamento\casamento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8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duardo\Desktop\seminario_esperanca_para_viver\jpg\tematico\eu_te_a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34" y="2028202"/>
            <a:ext cx="6455342" cy="482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260648"/>
            <a:ext cx="8311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Fatores </a:t>
            </a:r>
            <a:r>
              <a:rPr lang="pt-BR" sz="2800" b="1" dirty="0">
                <a:solidFill>
                  <a:schemeClr val="bg1"/>
                </a:solidFill>
              </a:rPr>
              <a:t>que promovem a paz e a felicidade na </a:t>
            </a:r>
            <a:r>
              <a:rPr lang="pt-BR" sz="2800" b="1" dirty="0" smtClean="0">
                <a:solidFill>
                  <a:schemeClr val="bg1"/>
                </a:solidFill>
              </a:rPr>
              <a:t>família: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2336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Expressar Amor</a:t>
            </a:r>
            <a:endParaRPr lang="pt-B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754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duardo\Desktop\seminario_esperanca_para_viver\jpg\tematico\Como-Lidar-com-Filhos-Adolescentes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9"/>
          <a:stretch/>
        </p:blipFill>
        <p:spPr bwMode="auto">
          <a:xfrm>
            <a:off x="-11134" y="2056464"/>
            <a:ext cx="6455342" cy="482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260648"/>
            <a:ext cx="8311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Fatores </a:t>
            </a:r>
            <a:r>
              <a:rPr lang="pt-BR" sz="2800" b="1" dirty="0">
                <a:solidFill>
                  <a:schemeClr val="bg1"/>
                </a:solidFill>
              </a:rPr>
              <a:t>que promovem a paz e a felicidade na </a:t>
            </a:r>
            <a:r>
              <a:rPr lang="pt-BR" sz="2800" b="1" dirty="0" smtClean="0">
                <a:solidFill>
                  <a:schemeClr val="bg1"/>
                </a:solidFill>
              </a:rPr>
              <a:t>família:</a:t>
            </a:r>
            <a:endParaRPr lang="pt-BR" sz="2400" b="1" i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12626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Buscar 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compreensão mútua</a:t>
            </a:r>
            <a:endParaRPr lang="pt-B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88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9672" y="47667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Divórcios</a:t>
            </a:r>
            <a:endParaRPr lang="pt-BR" sz="3200" b="1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570910139"/>
              </p:ext>
            </p:extLst>
          </p:nvPr>
        </p:nvGraphicFramePr>
        <p:xfrm>
          <a:off x="4740696" y="2492896"/>
          <a:ext cx="3575720" cy="307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127916871"/>
              </p:ext>
            </p:extLst>
          </p:nvPr>
        </p:nvGraphicFramePr>
        <p:xfrm>
          <a:off x="833175" y="2492896"/>
          <a:ext cx="3575720" cy="3078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481247" y="350100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33%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233775" y="326151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2%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8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duardo\Desktop\seminario_esperanca_para_viver\jpg\biblia\bg_bib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3568" y="692696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</a:rPr>
              <a:t>“O </a:t>
            </a:r>
            <a:r>
              <a:rPr lang="pt-BR" sz="3200" b="1" dirty="0">
                <a:solidFill>
                  <a:schemeClr val="bg1"/>
                </a:solidFill>
              </a:rPr>
              <a:t>amor é paciente, é benigno; o amor não arde em ciúmes, não se ufana, não se </a:t>
            </a:r>
            <a:r>
              <a:rPr lang="pt-BR" sz="3200" b="1" dirty="0" smtClean="0">
                <a:solidFill>
                  <a:schemeClr val="bg1"/>
                </a:solidFill>
              </a:rPr>
              <a:t>ensoberbece, não </a:t>
            </a:r>
            <a:r>
              <a:rPr lang="pt-BR" sz="3200" b="1" dirty="0">
                <a:solidFill>
                  <a:schemeClr val="bg1"/>
                </a:solidFill>
              </a:rPr>
              <a:t>se conduz inconvenientemente, não procura os seus interesses, não se </a:t>
            </a:r>
            <a:r>
              <a:rPr lang="pt-BR" sz="3200" b="1" dirty="0" smtClean="0">
                <a:solidFill>
                  <a:schemeClr val="bg1"/>
                </a:solidFill>
              </a:rPr>
              <a:t>exaspera, não </a:t>
            </a:r>
            <a:r>
              <a:rPr lang="pt-BR" sz="3200" b="1" dirty="0">
                <a:solidFill>
                  <a:schemeClr val="bg1"/>
                </a:solidFill>
              </a:rPr>
              <a:t>se ressente do </a:t>
            </a:r>
            <a:r>
              <a:rPr lang="pt-BR" sz="3200" b="1" dirty="0" smtClean="0">
                <a:solidFill>
                  <a:schemeClr val="bg1"/>
                </a:solidFill>
              </a:rPr>
              <a:t>mal; não </a:t>
            </a:r>
            <a:r>
              <a:rPr lang="pt-BR" sz="3200" b="1" dirty="0">
                <a:solidFill>
                  <a:schemeClr val="bg1"/>
                </a:solidFill>
              </a:rPr>
              <a:t>se alegra com a injustiça, mas regozija-se com a </a:t>
            </a:r>
            <a:r>
              <a:rPr lang="pt-BR" sz="3200" b="1" dirty="0" smtClean="0">
                <a:solidFill>
                  <a:schemeClr val="bg1"/>
                </a:solidFill>
              </a:rPr>
              <a:t>verdade; tudo </a:t>
            </a:r>
            <a:r>
              <a:rPr lang="pt-BR" sz="3200" b="1" dirty="0">
                <a:solidFill>
                  <a:schemeClr val="bg1"/>
                </a:solidFill>
              </a:rPr>
              <a:t>sofre, tudo crê, tudo espera, tudo </a:t>
            </a:r>
            <a:r>
              <a:rPr lang="pt-BR" sz="3200" b="1" dirty="0" smtClean="0">
                <a:solidFill>
                  <a:schemeClr val="bg1"/>
                </a:solidFill>
              </a:rPr>
              <a:t>suporta.”</a:t>
            </a:r>
          </a:p>
          <a:p>
            <a:pPr algn="r"/>
            <a:r>
              <a:rPr lang="pt-BR" sz="3200" dirty="0">
                <a:solidFill>
                  <a:schemeClr val="bg1"/>
                </a:solidFill>
              </a:rPr>
              <a:t>I </a:t>
            </a:r>
            <a:r>
              <a:rPr lang="pt-BR" sz="3200" dirty="0" smtClean="0">
                <a:solidFill>
                  <a:schemeClr val="bg1"/>
                </a:solidFill>
              </a:rPr>
              <a:t>Coríntios </a:t>
            </a:r>
            <a:r>
              <a:rPr lang="pt-BR" sz="3200" dirty="0">
                <a:solidFill>
                  <a:schemeClr val="bg1"/>
                </a:solidFill>
              </a:rPr>
              <a:t>13: 4-7 </a:t>
            </a:r>
          </a:p>
        </p:txBody>
      </p:sp>
    </p:spTree>
    <p:extLst>
      <p:ext uri="{BB962C8B-B14F-4D97-AF65-F5344CB8AC3E}">
        <p14:creationId xmlns:p14="http://schemas.microsoft.com/office/powerpoint/2010/main" val="228213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duardo\Desktop\seminario_esperanca_para_viver\jpg\tematico\casamento_mus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4864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duardo\Desktop\seminario_esperanca_para_viver\jpg\biblia\values_bi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7544" y="332656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natureza nos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nos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Somente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Bíblia nos transforma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17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46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duardo\Desktop\seminario_esperanca_para_viver\jpg\_capas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40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duardo\Desktop\seminario_esperanca_para_viver\jpg\tematico\rhythm of life_c_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350320" y="620688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existência de cada um de vocês que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até agora como uma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MELODIA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completa em si mesma,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transformar-se em uma necessária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HARMONIA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3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duardo\Desktop\seminario_esperanca_para_viver\jpg\tematico\rhythm of life_c_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80940" y="333231"/>
            <a:ext cx="71821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caminhada, vocês notarão sem demora as diferenças de seus temperamentos e personalidades, de sua educação e de suas vivências: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importante acertar logo 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RITMO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procurando juntos 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COMPASSO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adequado aos dois.</a:t>
            </a:r>
          </a:p>
          <a:p>
            <a:pPr algn="ctr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51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duardo\Desktop\seminario_esperanca_para_viver\jpg\tematico\rhythm of life_c_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80940" y="586423"/>
            <a:ext cx="7182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Encarar o outro,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dialogar com ele pondo um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BEMOL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seus defeitos e </a:t>
            </a:r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SUSTENIDOS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 suas qualidades é a melhor regra para uma boa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ORQUESTRAÇÃO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5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duardo\Desktop\seminario_esperanca_para_viver\jpg\tematico\rhythm of life_c_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80940" y="476672"/>
            <a:ext cx="7182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uma vida a dois depende em grande parte de ambos colocarem no início da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PAUTA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sua existência,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CLAVE CERTA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CLAVE CERTA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a Palavra de Deus. </a:t>
            </a:r>
          </a:p>
        </p:txBody>
      </p:sp>
    </p:spTree>
    <p:extLst>
      <p:ext uri="{BB962C8B-B14F-4D97-AF65-F5344CB8AC3E}">
        <p14:creationId xmlns:p14="http://schemas.microsoft.com/office/powerpoint/2010/main" val="37325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duardo\Desktop\seminario_esperanca_para_viver\jpg\tematico\rhythm of life_c_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80940" y="476672"/>
            <a:ext cx="7182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 para que sob a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BATUTA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MAESTRO DIVINO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vida matrimonial que hoje se inicia, se desenrole por longos anos como uma </a:t>
            </a: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SINFONIA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jamais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acabada.”</a:t>
            </a:r>
          </a:p>
        </p:txBody>
      </p:sp>
    </p:spTree>
    <p:extLst>
      <p:ext uri="{BB962C8B-B14F-4D97-AF65-F5344CB8AC3E}">
        <p14:creationId xmlns:p14="http://schemas.microsoft.com/office/powerpoint/2010/main" val="26142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duardo\Desktop\seminario_esperanca_para_viver\jpg\tematico\rhythm of life_c_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259632" y="332656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“A sociedade é o desenvolvimento da família, ou sua extensão</a:t>
            </a:r>
            <a:r>
              <a:rPr lang="pt-BR" sz="3200" b="1" dirty="0" smtClean="0">
                <a:solidFill>
                  <a:schemeClr val="bg1"/>
                </a:solidFill>
              </a:rPr>
              <a:t>.” </a:t>
            </a: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Infelizmente,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as reverberações da família mostram que ela está enferma, profundamente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fragmentada.</a:t>
            </a:r>
          </a:p>
        </p:txBody>
      </p:sp>
    </p:spTree>
    <p:extLst>
      <p:ext uri="{BB962C8B-B14F-4D97-AF65-F5344CB8AC3E}">
        <p14:creationId xmlns:p14="http://schemas.microsoft.com/office/powerpoint/2010/main" val="236371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duardo\Desktop\seminario_esperanca_para_viver\jpg\tematico\rhythm of life_c_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42210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259632" y="332656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 projeção dessa imagem sombria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é uma antítese da afirmação de Rui Barbosa: 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>“A família é a </a:t>
            </a:r>
            <a:r>
              <a:rPr lang="pt-BR" sz="3200" b="1" dirty="0" smtClean="0">
                <a:solidFill>
                  <a:schemeClr val="bg1"/>
                </a:solidFill>
              </a:rPr>
              <a:t>célula </a:t>
            </a:r>
            <a:r>
              <a:rPr lang="pt-BR" sz="3200" b="1" dirty="0" err="1" smtClean="0">
                <a:solidFill>
                  <a:schemeClr val="bg1"/>
                </a:solidFill>
              </a:rPr>
              <a:t>mater</a:t>
            </a:r>
            <a:r>
              <a:rPr lang="pt-BR" sz="3200" b="1" dirty="0" smtClean="0">
                <a:solidFill>
                  <a:schemeClr val="bg1"/>
                </a:solidFill>
              </a:rPr>
              <a:t> </a:t>
            </a:r>
            <a:r>
              <a:rPr lang="pt-BR" sz="3200" b="1" dirty="0">
                <a:solidFill>
                  <a:schemeClr val="bg1"/>
                </a:solidFill>
              </a:rPr>
              <a:t>da sociedade.”</a:t>
            </a:r>
          </a:p>
        </p:txBody>
      </p:sp>
    </p:spTree>
    <p:extLst>
      <p:ext uri="{BB962C8B-B14F-4D97-AF65-F5344CB8AC3E}">
        <p14:creationId xmlns:p14="http://schemas.microsoft.com/office/powerpoint/2010/main" val="5358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288</Words>
  <Application>Microsoft Office PowerPoint</Application>
  <PresentationFormat>Apresentação na tela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SM8061-SM8086</dc:title>
  <dc:subject>ESPERANCA PARA VIVER</dc:subject>
  <dc:creator>Pr. MARCELO AUGUSTO DE CARVALHO</dc:creator>
  <cp:keywords>www.4tons.com</cp:keywords>
  <dc:description>COMÉRCIO PROIBIDO. USO PESSOAL</dc:description>
  <cp:lastModifiedBy>Pedro Eduardo de Morais</cp:lastModifiedBy>
  <cp:revision>37</cp:revision>
  <dcterms:created xsi:type="dcterms:W3CDTF">2013-04-24T18:59:19Z</dcterms:created>
  <dcterms:modified xsi:type="dcterms:W3CDTF">2013-07-22T20:29:13Z</dcterms:modified>
  <cp:category>SM-EVANGELISMO</cp:category>
</cp:coreProperties>
</file>