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7" r:id="rId3"/>
    <p:sldId id="294" r:id="rId4"/>
    <p:sldId id="285" r:id="rId5"/>
    <p:sldId id="295" r:id="rId6"/>
    <p:sldId id="296" r:id="rId7"/>
    <p:sldId id="282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8" r:id="rId16"/>
    <p:sldId id="309" r:id="rId17"/>
    <p:sldId id="314" r:id="rId18"/>
    <p:sldId id="315" r:id="rId19"/>
    <p:sldId id="316" r:id="rId20"/>
    <p:sldId id="304" r:id="rId21"/>
    <p:sldId id="305" r:id="rId22"/>
    <p:sldId id="306" r:id="rId23"/>
    <p:sldId id="307" r:id="rId24"/>
    <p:sldId id="311" r:id="rId25"/>
    <p:sldId id="310" r:id="rId26"/>
    <p:sldId id="312" r:id="rId27"/>
    <p:sldId id="313" r:id="rId28"/>
    <p:sldId id="270" r:id="rId29"/>
    <p:sldId id="29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90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_capas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“Nestes últimos </a:t>
            </a:r>
            <a:r>
              <a:rPr lang="pt-BR" sz="3200" b="1" dirty="0" smtClean="0">
                <a:solidFill>
                  <a:schemeClr val="bg1"/>
                </a:solidFill>
              </a:rPr>
              <a:t>dias, nos </a:t>
            </a:r>
            <a:r>
              <a:rPr lang="pt-BR" sz="3200" b="1" dirty="0">
                <a:solidFill>
                  <a:schemeClr val="bg1"/>
                </a:solidFill>
              </a:rPr>
              <a:t>falou pelo </a:t>
            </a:r>
            <a:r>
              <a:rPr lang="pt-BR" sz="3200" b="1" dirty="0" smtClean="0">
                <a:solidFill>
                  <a:schemeClr val="bg1"/>
                </a:solidFill>
              </a:rPr>
              <a:t>Filho, a </a:t>
            </a:r>
            <a:r>
              <a:rPr lang="pt-BR" sz="3200" b="1" dirty="0">
                <a:solidFill>
                  <a:schemeClr val="bg1"/>
                </a:solidFill>
              </a:rPr>
              <a:t>quem constituiu </a:t>
            </a:r>
            <a:r>
              <a:rPr lang="pt-BR" sz="3200" b="1" dirty="0" smtClean="0">
                <a:solidFill>
                  <a:schemeClr val="bg1"/>
                </a:solidFill>
              </a:rPr>
              <a:t>herdeiro de </a:t>
            </a:r>
            <a:r>
              <a:rPr lang="pt-BR" sz="3200" b="1" dirty="0">
                <a:solidFill>
                  <a:schemeClr val="bg1"/>
                </a:solidFill>
              </a:rPr>
              <a:t>todas as </a:t>
            </a:r>
            <a:r>
              <a:rPr lang="pt-BR" sz="3200" b="1" dirty="0" smtClean="0">
                <a:solidFill>
                  <a:schemeClr val="bg1"/>
                </a:solidFill>
              </a:rPr>
              <a:t>coisas, pelo </a:t>
            </a:r>
            <a:r>
              <a:rPr lang="pt-BR" sz="3200" b="1" dirty="0">
                <a:solidFill>
                  <a:schemeClr val="bg1"/>
                </a:solidFill>
              </a:rPr>
              <a:t>qual também fez o </a:t>
            </a:r>
            <a:r>
              <a:rPr lang="pt-BR" sz="3200" b="1" dirty="0" smtClean="0">
                <a:solidFill>
                  <a:schemeClr val="bg1"/>
                </a:solidFill>
              </a:rPr>
              <a:t>universo. Ele</a:t>
            </a:r>
            <a:r>
              <a:rPr lang="pt-BR" sz="3200" b="1" dirty="0">
                <a:solidFill>
                  <a:schemeClr val="bg1"/>
                </a:solidFill>
              </a:rPr>
              <a:t>, que é </a:t>
            </a:r>
            <a:r>
              <a:rPr lang="pt-BR" sz="3200" b="1" dirty="0" smtClean="0">
                <a:solidFill>
                  <a:schemeClr val="bg1"/>
                </a:solidFill>
              </a:rPr>
              <a:t>o resplendor da </a:t>
            </a:r>
            <a:r>
              <a:rPr lang="pt-BR" sz="3200" b="1" dirty="0">
                <a:solidFill>
                  <a:schemeClr val="bg1"/>
                </a:solidFill>
              </a:rPr>
              <a:t>glória e a </a:t>
            </a:r>
            <a:r>
              <a:rPr lang="pt-BR" sz="3200" b="1" dirty="0" smtClean="0">
                <a:solidFill>
                  <a:schemeClr val="bg1"/>
                </a:solidFill>
              </a:rPr>
              <a:t>expressão exata </a:t>
            </a:r>
            <a:r>
              <a:rPr lang="pt-BR" sz="3200" b="1" dirty="0">
                <a:solidFill>
                  <a:schemeClr val="bg1"/>
                </a:solidFill>
              </a:rPr>
              <a:t>do seu </a:t>
            </a:r>
            <a:r>
              <a:rPr lang="pt-BR" sz="3200" b="1" dirty="0" smtClean="0">
                <a:solidFill>
                  <a:schemeClr val="bg1"/>
                </a:solidFill>
              </a:rPr>
              <a:t>Ser, sustentando </a:t>
            </a:r>
            <a:r>
              <a:rPr lang="pt-BR" sz="3200" b="1" dirty="0">
                <a:solidFill>
                  <a:schemeClr val="bg1"/>
                </a:solidFill>
              </a:rPr>
              <a:t>todas </a:t>
            </a:r>
            <a:r>
              <a:rPr lang="pt-BR" sz="3200" b="1" dirty="0" smtClean="0">
                <a:solidFill>
                  <a:schemeClr val="bg1"/>
                </a:solidFill>
              </a:rPr>
              <a:t>as coisas pela palavra do seu </a:t>
            </a:r>
            <a:r>
              <a:rPr lang="pt-BR" sz="3200" b="1" dirty="0">
                <a:solidFill>
                  <a:schemeClr val="bg1"/>
                </a:solidFill>
              </a:rPr>
              <a:t>poder </a:t>
            </a:r>
            <a:r>
              <a:rPr lang="pt-BR" sz="3200" b="1" dirty="0" smtClean="0">
                <a:solidFill>
                  <a:schemeClr val="bg1"/>
                </a:solidFill>
              </a:rPr>
              <a:t>(..)”.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Hebreus 1: 2 e 3 </a:t>
            </a:r>
            <a:r>
              <a:rPr lang="pt-BR" sz="3200" dirty="0" smtClean="0">
                <a:solidFill>
                  <a:schemeClr val="bg1"/>
                </a:solidFill>
              </a:rPr>
              <a:t>pp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“Como </a:t>
            </a:r>
            <a:r>
              <a:rPr lang="pt-BR" sz="3200" b="1" dirty="0">
                <a:solidFill>
                  <a:schemeClr val="bg1"/>
                </a:solidFill>
              </a:rPr>
              <a:t>não se pode </a:t>
            </a:r>
            <a:r>
              <a:rPr lang="pt-BR" sz="3200" b="1" dirty="0" smtClean="0">
                <a:solidFill>
                  <a:schemeClr val="bg1"/>
                </a:solidFill>
              </a:rPr>
              <a:t>contar </a:t>
            </a:r>
            <a:r>
              <a:rPr lang="pt-BR" sz="3200" b="1" dirty="0">
                <a:solidFill>
                  <a:schemeClr val="bg1"/>
                </a:solidFill>
              </a:rPr>
              <a:t>o exército </a:t>
            </a:r>
            <a:r>
              <a:rPr lang="pt-BR" sz="3200" b="1" dirty="0" smtClean="0">
                <a:solidFill>
                  <a:schemeClr val="bg1"/>
                </a:solidFill>
              </a:rPr>
              <a:t>dos céus, nem </a:t>
            </a:r>
            <a:r>
              <a:rPr lang="pt-BR" sz="3200" b="1" dirty="0">
                <a:solidFill>
                  <a:schemeClr val="bg1"/>
                </a:solidFill>
              </a:rPr>
              <a:t>medir-se </a:t>
            </a:r>
            <a:r>
              <a:rPr lang="pt-BR" sz="3200" b="1" dirty="0" smtClean="0">
                <a:solidFill>
                  <a:schemeClr val="bg1"/>
                </a:solidFill>
              </a:rPr>
              <a:t> a </a:t>
            </a:r>
            <a:r>
              <a:rPr lang="pt-BR" sz="3200" b="1" dirty="0">
                <a:solidFill>
                  <a:schemeClr val="bg1"/>
                </a:solidFill>
              </a:rPr>
              <a:t>areia do mar</a:t>
            </a:r>
            <a:r>
              <a:rPr lang="pt-BR" sz="3200" b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Jeremias 33: 22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duardo\Desktop\seminario_esperanca_para_viver\jpg\tematico\univers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4" r="28460"/>
          <a:stretch/>
        </p:blipFill>
        <p:spPr bwMode="auto">
          <a:xfrm>
            <a:off x="-957943" y="-12352"/>
            <a:ext cx="10101943" cy="68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duardo\Desktop\seminario_esperanca_para_viver\jpg\tematico\universo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6406"/>
          <a:stretch/>
        </p:blipFill>
        <p:spPr bwMode="auto">
          <a:xfrm>
            <a:off x="0" y="21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EXATIDÃO HISTÓRICA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738551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“Deve ser atestado categoricamente que nenhuma descoberta arqueológica jamais contrariou a Bíblia.”</a:t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Nelson </a:t>
            </a:r>
            <a:r>
              <a:rPr lang="pt-BR" sz="3200" dirty="0" err="1">
                <a:solidFill>
                  <a:schemeClr val="bg1"/>
                </a:solidFill>
              </a:rPr>
              <a:t>Glueck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Eduardo\Desktop\seminario_esperanca_para_viver\jpg\tematico\arqueologia-bib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491880" cy="41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duardo\Desktop\seminario_esperanca_para_viver\jpg\tematico\Ti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74" y="2708919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EXATIDÃO HISTÓRICA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duardo\Desktop\seminario_esperanca_para_viver\jpg\tematico\terrasan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41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89331" y="213721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Achado em</a:t>
            </a:r>
          </a:p>
          <a:p>
            <a:r>
              <a:rPr lang="pt-BR" sz="3200" b="1" dirty="0" err="1" smtClean="0">
                <a:solidFill>
                  <a:schemeClr val="bg1"/>
                </a:solidFill>
              </a:rPr>
              <a:t>Cesaréia</a:t>
            </a:r>
            <a:r>
              <a:rPr lang="pt-BR" sz="3200" b="1" dirty="0" smtClean="0">
                <a:solidFill>
                  <a:schemeClr val="bg1"/>
                </a:solidFill>
              </a:rPr>
              <a:t> Marítima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EXATIDÃO HISTÓRICA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62068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 incerteza quanto ao futuro gera ansiedade, medo e pânico.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Eduardo\Desktop\seminario_esperanca_para_viver\jpg\tematico\ansiedade-tensao-estresse-1305658092365_61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5" y="2348880"/>
            <a:ext cx="7481657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</a:t>
            </a:r>
            <a:r>
              <a:rPr lang="pt-BR" sz="3200" b="1" dirty="0" smtClean="0">
                <a:solidFill>
                  <a:schemeClr val="bg1"/>
                </a:solidFill>
              </a:rPr>
              <a:t>azões </a:t>
            </a:r>
            <a:r>
              <a:rPr lang="pt-BR" sz="3200" b="1" dirty="0">
                <a:solidFill>
                  <a:schemeClr val="bg1"/>
                </a:solidFill>
              </a:rPr>
              <a:t>para não crermos </a:t>
            </a:r>
            <a:r>
              <a:rPr lang="pt-BR" sz="3200" b="1" dirty="0" smtClean="0">
                <a:solidFill>
                  <a:schemeClr val="bg1"/>
                </a:solidFill>
              </a:rPr>
              <a:t>na Astrologia</a:t>
            </a:r>
            <a:r>
              <a:rPr lang="pt-BR" sz="3200" b="1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1392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</a:rPr>
              <a:t>Interpretações divergentes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</a:rPr>
              <a:t>Não é apoiada pelos estudos estatísticos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Eduardo\Desktop\seminario_esperanca_para_viver\jpg\tematico\previsao_futuro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/>
        </p:blipFill>
        <p:spPr bwMode="auto">
          <a:xfrm>
            <a:off x="1277888" y="2485638"/>
            <a:ext cx="7086600" cy="43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duardo\Desktop\seminario_esperanca_para_viver\jpg\tematico\zodiac_signs_libra_00407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6"/>
          <a:stretch/>
        </p:blipFill>
        <p:spPr bwMode="auto">
          <a:xfrm>
            <a:off x="0" y="982464"/>
            <a:ext cx="9144000" cy="5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 </a:t>
            </a:r>
            <a:r>
              <a:rPr lang="pt-BR" sz="3200" b="1" dirty="0">
                <a:solidFill>
                  <a:schemeClr val="bg1"/>
                </a:solidFill>
              </a:rPr>
              <a:t>cristão e os signos Astrológicos.</a:t>
            </a:r>
          </a:p>
        </p:txBody>
      </p:sp>
    </p:spTree>
    <p:extLst>
      <p:ext uri="{BB962C8B-B14F-4D97-AF65-F5344CB8AC3E}">
        <p14:creationId xmlns:p14="http://schemas.microsoft.com/office/powerpoint/2010/main" val="12852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ardo\Desktop\seminario_esperanca_para_viver\jpg\tematico\previsao_futu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10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69269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“Já estás cansada com a multidão das </a:t>
            </a:r>
            <a:r>
              <a:rPr lang="pt-BR" sz="3200" b="1" dirty="0" smtClean="0">
                <a:solidFill>
                  <a:schemeClr val="bg1"/>
                </a:solidFill>
              </a:rPr>
              <a:t>tuas consultas</a:t>
            </a:r>
            <a:r>
              <a:rPr lang="pt-BR" sz="3200" b="1" dirty="0">
                <a:solidFill>
                  <a:schemeClr val="bg1"/>
                </a:solidFill>
              </a:rPr>
              <a:t>! </a:t>
            </a:r>
            <a:r>
              <a:rPr lang="pt-BR" sz="3200" b="1" dirty="0" smtClean="0">
                <a:solidFill>
                  <a:schemeClr val="bg1"/>
                </a:solidFill>
              </a:rPr>
              <a:t> Levantem-se</a:t>
            </a:r>
            <a:r>
              <a:rPr lang="pt-BR" sz="3200" b="1" dirty="0">
                <a:solidFill>
                  <a:schemeClr val="bg1"/>
                </a:solidFill>
              </a:rPr>
              <a:t>, pois, agora, </a:t>
            </a:r>
            <a:r>
              <a:rPr lang="pt-BR" sz="3200" b="1" dirty="0" smtClean="0">
                <a:solidFill>
                  <a:schemeClr val="bg1"/>
                </a:solidFill>
              </a:rPr>
              <a:t> os que dissecam </a:t>
            </a:r>
            <a:r>
              <a:rPr lang="pt-BR" sz="3200" b="1" dirty="0">
                <a:solidFill>
                  <a:schemeClr val="bg1"/>
                </a:solidFill>
              </a:rPr>
              <a:t>os céus </a:t>
            </a:r>
            <a:r>
              <a:rPr lang="pt-BR" sz="3200" b="1" dirty="0" smtClean="0">
                <a:solidFill>
                  <a:schemeClr val="bg1"/>
                </a:solidFill>
              </a:rPr>
              <a:t>e </a:t>
            </a:r>
            <a:r>
              <a:rPr lang="pt-BR" sz="3200" b="1" dirty="0">
                <a:solidFill>
                  <a:schemeClr val="bg1"/>
                </a:solidFill>
              </a:rPr>
              <a:t>fitam os astros,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os que em cada lua nova te predizem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o </a:t>
            </a:r>
            <a:r>
              <a:rPr lang="pt-BR" sz="3200" b="1" dirty="0">
                <a:solidFill>
                  <a:schemeClr val="bg1"/>
                </a:solidFill>
              </a:rPr>
              <a:t>que </a:t>
            </a:r>
            <a:r>
              <a:rPr lang="pt-BR" sz="3200" b="1" dirty="0" smtClean="0">
                <a:solidFill>
                  <a:schemeClr val="bg1"/>
                </a:solidFill>
              </a:rPr>
              <a:t> há </a:t>
            </a:r>
            <a:r>
              <a:rPr lang="pt-BR" sz="3200" b="1" dirty="0">
                <a:solidFill>
                  <a:schemeClr val="bg1"/>
                </a:solidFill>
              </a:rPr>
              <a:t>de vir sobre ti.</a:t>
            </a:r>
          </a:p>
        </p:txBody>
      </p:sp>
    </p:spTree>
    <p:extLst>
      <p:ext uri="{BB962C8B-B14F-4D97-AF65-F5344CB8AC3E}">
        <p14:creationId xmlns:p14="http://schemas.microsoft.com/office/powerpoint/2010/main" val="20191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90872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Eis que serão como restolho, </a:t>
            </a:r>
            <a:r>
              <a:rPr lang="pt-BR" sz="3200" b="1" dirty="0" smtClean="0">
                <a:solidFill>
                  <a:schemeClr val="bg1"/>
                </a:solidFill>
              </a:rPr>
              <a:t> o </a:t>
            </a:r>
            <a:r>
              <a:rPr lang="pt-BR" sz="3200" b="1" dirty="0">
                <a:solidFill>
                  <a:schemeClr val="bg1"/>
                </a:solidFill>
              </a:rPr>
              <a:t>fogo os queimará; não poderão livrar-se do poder das chamas; </a:t>
            </a:r>
            <a:r>
              <a:rPr lang="pt-BR" sz="3200" b="1" dirty="0" smtClean="0">
                <a:solidFill>
                  <a:schemeClr val="bg1"/>
                </a:solidFill>
              </a:rPr>
              <a:t>nenhuma </a:t>
            </a:r>
            <a:r>
              <a:rPr lang="pt-BR" sz="3200" b="1" dirty="0">
                <a:solidFill>
                  <a:schemeClr val="bg1"/>
                </a:solidFill>
              </a:rPr>
              <a:t>brasa restará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para se aquentarem, nem fogo, para </a:t>
            </a:r>
            <a:r>
              <a:rPr lang="pt-BR" sz="3200" b="1" dirty="0" smtClean="0">
                <a:solidFill>
                  <a:schemeClr val="bg1"/>
                </a:solidFill>
              </a:rPr>
              <a:t>que diante </a:t>
            </a:r>
            <a:r>
              <a:rPr lang="pt-BR" sz="3200" b="1" dirty="0">
                <a:solidFill>
                  <a:schemeClr val="bg1"/>
                </a:solidFill>
              </a:rPr>
              <a:t>dele </a:t>
            </a:r>
            <a:r>
              <a:rPr lang="pt-BR" sz="3200" b="1" dirty="0" smtClean="0">
                <a:solidFill>
                  <a:schemeClr val="bg1"/>
                </a:solidFill>
              </a:rPr>
              <a:t>se </a:t>
            </a:r>
            <a:r>
              <a:rPr lang="pt-BR" sz="3200" b="1" dirty="0">
                <a:solidFill>
                  <a:schemeClr val="bg1"/>
                </a:solidFill>
              </a:rPr>
              <a:t>assentem.”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Isaias 47: 13, 14</a:t>
            </a:r>
          </a:p>
        </p:txBody>
      </p:sp>
    </p:spTree>
    <p:extLst>
      <p:ext uri="{BB962C8B-B14F-4D97-AF65-F5344CB8AC3E}">
        <p14:creationId xmlns:p14="http://schemas.microsoft.com/office/powerpoint/2010/main" val="16132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1946" y="54868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“Não achará entre ti quem faça passar pelo fogo o seu filho ou a tua filha, nem adivinhador, nem prognosticador, nem agoureiro, nem feiticeiro, nem encantador, nem necromante, nem mágico, nem quem consulte os mortos, pois todo aquele que faz tal coisa é abominação ao Senhor. </a:t>
            </a:r>
          </a:p>
        </p:txBody>
      </p:sp>
    </p:spTree>
    <p:extLst>
      <p:ext uri="{BB962C8B-B14F-4D97-AF65-F5344CB8AC3E}">
        <p14:creationId xmlns:p14="http://schemas.microsoft.com/office/powerpoint/2010/main" val="18367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62068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E por estas abominações o Senhor,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teu Deus, os lança de diante de ti. Perfeito serás para com o Senhor, teu Deus. Por que estas nações </a:t>
            </a:r>
            <a:r>
              <a:rPr lang="pt-BR" sz="3200" b="1" dirty="0" smtClean="0">
                <a:solidFill>
                  <a:schemeClr val="bg1"/>
                </a:solidFill>
              </a:rPr>
              <a:t>que </a:t>
            </a:r>
            <a:r>
              <a:rPr lang="pt-BR" sz="3200" b="1" dirty="0">
                <a:solidFill>
                  <a:schemeClr val="bg1"/>
                </a:solidFill>
              </a:rPr>
              <a:t>hás de possuir ouvem os prognosticadores e os </a:t>
            </a:r>
            <a:r>
              <a:rPr lang="pt-BR" sz="3200" b="1" dirty="0" smtClean="0">
                <a:solidFill>
                  <a:schemeClr val="bg1"/>
                </a:solidFill>
              </a:rPr>
              <a:t>adivinhadores</a:t>
            </a:r>
            <a:r>
              <a:rPr lang="pt-BR" sz="3200" b="1" dirty="0">
                <a:solidFill>
                  <a:schemeClr val="bg1"/>
                </a:solidFill>
              </a:rPr>
              <a:t>; porém a ti o Senhor, teu Deus, não permitiu tal coisa.”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Deuteronômio 18:10-14</a:t>
            </a:r>
          </a:p>
        </p:txBody>
      </p:sp>
    </p:spTree>
    <p:extLst>
      <p:ext uri="{BB962C8B-B14F-4D97-AF65-F5344CB8AC3E}">
        <p14:creationId xmlns:p14="http://schemas.microsoft.com/office/powerpoint/2010/main" val="7719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3326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é  que sei que pensamentos tenho a vosso respeito, diz o Senhor; pensamentos de paz e não de mal, para vos dar o fim que  desejais.”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Jeremias 29:11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GOSPEL\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9269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“Quando vos disserem: Consultai os necromantes e os adivinhos, que chilreiam e murmuram, acaso, não consultará o povo ao seu Deus? A favor dos vivos se consultarão os mortos?”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>	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Isaías </a:t>
            </a:r>
            <a:r>
              <a:rPr lang="pt-BR" sz="3200" dirty="0">
                <a:solidFill>
                  <a:schemeClr val="bg1"/>
                </a:solidFill>
              </a:rPr>
              <a:t>8: 19</a:t>
            </a:r>
          </a:p>
        </p:txBody>
      </p:sp>
    </p:spTree>
    <p:extLst>
      <p:ext uri="{BB962C8B-B14F-4D97-AF65-F5344CB8AC3E}">
        <p14:creationId xmlns:p14="http://schemas.microsoft.com/office/powerpoint/2010/main" val="42444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54868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“Temos, assim, tanto confirmada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a palavra profética, e fazeis bem em </a:t>
            </a:r>
            <a:r>
              <a:rPr lang="pt-BR" sz="3200" b="1" dirty="0" smtClean="0">
                <a:solidFill>
                  <a:schemeClr val="bg1"/>
                </a:solidFill>
              </a:rPr>
              <a:t>atende-la, como </a:t>
            </a:r>
            <a:r>
              <a:rPr lang="pt-BR" sz="3200" b="1" dirty="0">
                <a:solidFill>
                  <a:schemeClr val="bg1"/>
                </a:solidFill>
              </a:rPr>
              <a:t>a uma </a:t>
            </a:r>
            <a:r>
              <a:rPr lang="pt-BR" sz="3200" b="1" dirty="0" smtClean="0">
                <a:solidFill>
                  <a:schemeClr val="bg1"/>
                </a:solidFill>
              </a:rPr>
              <a:t>candeia </a:t>
            </a:r>
            <a:r>
              <a:rPr lang="pt-BR" sz="3200" b="1" dirty="0">
                <a:solidFill>
                  <a:schemeClr val="bg1"/>
                </a:solidFill>
              </a:rPr>
              <a:t>que brilha em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lugar tenebroso, até que o dia clareie e </a:t>
            </a:r>
            <a:r>
              <a:rPr lang="pt-BR" sz="3200" b="1" dirty="0" smtClean="0">
                <a:solidFill>
                  <a:schemeClr val="bg1"/>
                </a:solidFill>
              </a:rPr>
              <a:t>a estrela </a:t>
            </a:r>
            <a:r>
              <a:rPr lang="pt-BR" sz="3200" b="1" dirty="0">
                <a:solidFill>
                  <a:schemeClr val="bg1"/>
                </a:solidFill>
              </a:rPr>
              <a:t>da alva </a:t>
            </a:r>
            <a:r>
              <a:rPr lang="pt-BR" sz="3200" b="1" dirty="0" smtClean="0">
                <a:solidFill>
                  <a:schemeClr val="bg1"/>
                </a:solidFill>
              </a:rPr>
              <a:t>nasça </a:t>
            </a:r>
            <a:r>
              <a:rPr lang="pt-BR" sz="3200" b="1" dirty="0">
                <a:solidFill>
                  <a:schemeClr val="bg1"/>
                </a:solidFill>
              </a:rPr>
              <a:t>em vosso coração,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sabendo primeiramente, isto: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548680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Que nenhuma profecia da Escritura provém de </a:t>
            </a:r>
            <a:r>
              <a:rPr lang="pt-BR" sz="3200" b="1" dirty="0" smtClean="0">
                <a:solidFill>
                  <a:schemeClr val="bg1"/>
                </a:solidFill>
              </a:rPr>
              <a:t> particular elucidação; porque nunca jamais qualquer </a:t>
            </a:r>
            <a:r>
              <a:rPr lang="pt-BR" sz="3200" b="1" dirty="0">
                <a:solidFill>
                  <a:schemeClr val="bg1"/>
                </a:solidFill>
              </a:rPr>
              <a:t>profecia foi dada </a:t>
            </a:r>
            <a:r>
              <a:rPr lang="pt-BR" sz="3200" b="1" dirty="0" smtClean="0">
                <a:solidFill>
                  <a:schemeClr val="bg1"/>
                </a:solidFill>
              </a:rPr>
              <a:t>por vontade humana</a:t>
            </a:r>
            <a:r>
              <a:rPr lang="pt-BR" sz="3200" b="1" dirty="0">
                <a:solidFill>
                  <a:schemeClr val="bg1"/>
                </a:solidFill>
              </a:rPr>
              <a:t>;  </a:t>
            </a:r>
            <a:r>
              <a:rPr lang="pt-BR" sz="3200" b="1" dirty="0" smtClean="0">
                <a:solidFill>
                  <a:schemeClr val="bg1"/>
                </a:solidFill>
              </a:rPr>
              <a:t>entretanto</a:t>
            </a:r>
            <a:r>
              <a:rPr lang="pt-BR" sz="3200" b="1" dirty="0">
                <a:solidFill>
                  <a:schemeClr val="bg1"/>
                </a:solidFill>
              </a:rPr>
              <a:t>, homens [santos] </a:t>
            </a:r>
            <a:r>
              <a:rPr lang="pt-BR" sz="3200" b="1" dirty="0" smtClean="0">
                <a:solidFill>
                  <a:schemeClr val="bg1"/>
                </a:solidFill>
              </a:rPr>
              <a:t> falaram </a:t>
            </a:r>
            <a:r>
              <a:rPr lang="pt-BR" sz="3200" b="1" dirty="0">
                <a:solidFill>
                  <a:schemeClr val="bg1"/>
                </a:solidFill>
              </a:rPr>
              <a:t>da parte de </a:t>
            </a:r>
            <a:r>
              <a:rPr lang="pt-BR" sz="3200" b="1" dirty="0" smtClean="0">
                <a:solidFill>
                  <a:schemeClr val="bg1"/>
                </a:solidFill>
              </a:rPr>
              <a:t>Deus, movidos </a:t>
            </a:r>
            <a:r>
              <a:rPr lang="pt-BR" sz="3200" b="1" dirty="0">
                <a:solidFill>
                  <a:schemeClr val="bg1"/>
                </a:solidFill>
              </a:rPr>
              <a:t>pelo </a:t>
            </a:r>
            <a:r>
              <a:rPr lang="pt-BR" sz="3200" b="1" dirty="0" smtClean="0">
                <a:solidFill>
                  <a:schemeClr val="bg1"/>
                </a:solidFill>
              </a:rPr>
              <a:t>Espírito Santo</a:t>
            </a:r>
            <a:r>
              <a:rPr lang="pt-BR" sz="3200" b="1" dirty="0">
                <a:solidFill>
                  <a:schemeClr val="bg1"/>
                </a:solidFill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I Pedro 1: 19-21</a:t>
            </a:r>
          </a:p>
        </p:txBody>
      </p:sp>
    </p:spTree>
    <p:extLst>
      <p:ext uri="{BB962C8B-B14F-4D97-AF65-F5344CB8AC3E}">
        <p14:creationId xmlns:p14="http://schemas.microsoft.com/office/powerpoint/2010/main" val="38068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_capas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5" y="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908720"/>
            <a:ext cx="4932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apresenta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Científico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Exatidão Histórica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Praticidade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Profética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Transformar Vidas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0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1438905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“Eu fiz a terra e criei nela o homem; as minhas mãos estenderam os céus, a todos os seus exércitos </a:t>
            </a:r>
            <a:r>
              <a:rPr lang="pt-BR" sz="3200" b="1" dirty="0" smtClean="0">
                <a:solidFill>
                  <a:schemeClr val="bg1"/>
                </a:solidFill>
              </a:rPr>
              <a:t>dei </a:t>
            </a:r>
            <a:r>
              <a:rPr lang="pt-BR" sz="3200" b="1" dirty="0">
                <a:solidFill>
                  <a:schemeClr val="bg1"/>
                </a:solidFill>
              </a:rPr>
              <a:t>as minhas ordens.”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Isaias 45: 12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438905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“Ele é o que está </a:t>
            </a:r>
            <a:r>
              <a:rPr lang="pt-BR" sz="3200" b="1" dirty="0" smtClean="0">
                <a:solidFill>
                  <a:schemeClr val="bg1"/>
                </a:solidFill>
              </a:rPr>
              <a:t>assentado sobre </a:t>
            </a:r>
            <a:r>
              <a:rPr lang="pt-BR" sz="3200" b="1" dirty="0">
                <a:solidFill>
                  <a:schemeClr val="bg1"/>
                </a:solidFill>
              </a:rPr>
              <a:t>a </a:t>
            </a:r>
            <a:r>
              <a:rPr lang="pt-BR" sz="3200" b="1" dirty="0" smtClean="0">
                <a:solidFill>
                  <a:schemeClr val="bg1"/>
                </a:solidFill>
              </a:rPr>
              <a:t>redondeza da terra, cujos </a:t>
            </a:r>
            <a:r>
              <a:rPr lang="pt-BR" sz="3200" b="1" dirty="0">
                <a:solidFill>
                  <a:schemeClr val="bg1"/>
                </a:solidFill>
              </a:rPr>
              <a:t>moradores são </a:t>
            </a:r>
            <a:r>
              <a:rPr lang="pt-BR" sz="3200" b="1" dirty="0" smtClean="0">
                <a:solidFill>
                  <a:schemeClr val="bg1"/>
                </a:solidFill>
              </a:rPr>
              <a:t>como gafanhotos</a:t>
            </a:r>
            <a:r>
              <a:rPr lang="pt-BR" sz="3200" b="1" dirty="0">
                <a:solidFill>
                  <a:schemeClr val="bg1"/>
                </a:solidFill>
              </a:rPr>
              <a:t>; é Ele quem </a:t>
            </a:r>
            <a:r>
              <a:rPr lang="pt-BR" sz="3200" b="1" dirty="0" smtClean="0">
                <a:solidFill>
                  <a:schemeClr val="bg1"/>
                </a:solidFill>
              </a:rPr>
              <a:t>estende </a:t>
            </a:r>
            <a:r>
              <a:rPr lang="pt-BR" sz="3200" b="1" dirty="0">
                <a:solidFill>
                  <a:schemeClr val="bg1"/>
                </a:solidFill>
              </a:rPr>
              <a:t>os céus </a:t>
            </a:r>
            <a:r>
              <a:rPr lang="pt-BR" sz="3200" b="1" dirty="0" smtClean="0">
                <a:solidFill>
                  <a:schemeClr val="bg1"/>
                </a:solidFill>
              </a:rPr>
              <a:t>como cortina </a:t>
            </a:r>
            <a:r>
              <a:rPr lang="pt-BR" sz="3200" b="1" dirty="0">
                <a:solidFill>
                  <a:schemeClr val="bg1"/>
                </a:solidFill>
              </a:rPr>
              <a:t>e os </a:t>
            </a:r>
            <a:r>
              <a:rPr lang="pt-BR" sz="3200" b="1" dirty="0" smtClean="0">
                <a:solidFill>
                  <a:schemeClr val="bg1"/>
                </a:solidFill>
              </a:rPr>
              <a:t>desenrola como </a:t>
            </a:r>
            <a:r>
              <a:rPr lang="pt-BR" sz="3200" b="1" dirty="0">
                <a:solidFill>
                  <a:schemeClr val="bg1"/>
                </a:solidFill>
              </a:rPr>
              <a:t>tenda para </a:t>
            </a:r>
            <a:r>
              <a:rPr lang="pt-BR" sz="3200" b="1" dirty="0" smtClean="0">
                <a:solidFill>
                  <a:schemeClr val="bg1"/>
                </a:solidFill>
              </a:rPr>
              <a:t> neles </a:t>
            </a:r>
            <a:r>
              <a:rPr lang="pt-BR" sz="3200" b="1" dirty="0">
                <a:solidFill>
                  <a:schemeClr val="bg1"/>
                </a:solidFill>
              </a:rPr>
              <a:t>habitar.”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Isaias 40: 22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0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C:\Users\Eduardo\Desktop\seminario_esperanca_para_viver\jpg\tematico\plane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"/>
          <a:stretch/>
        </p:blipFill>
        <p:spPr bwMode="auto">
          <a:xfrm>
            <a:off x="1187624" y="0"/>
            <a:ext cx="670934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tematico\embarc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0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4" descr="C:\Users\Eduardo\Desktop\seminario_esperanca_para_viver\jpg\tematico\plane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"/>
          <a:stretch/>
        </p:blipFill>
        <p:spPr bwMode="auto">
          <a:xfrm>
            <a:off x="2472612" y="908720"/>
            <a:ext cx="4198776" cy="40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6734" y="5294613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“Ele estende o norte  sobre o vazio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e faz pairar a Terra sobre o nada.”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Jó 26: 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1600" y="1166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RIGOR CIENTÍFICO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482</Words>
  <Application>Microsoft Office PowerPoint</Application>
  <PresentationFormat>Apresentação na tela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55</cp:revision>
  <dcterms:created xsi:type="dcterms:W3CDTF">2013-04-24T18:59:19Z</dcterms:created>
  <dcterms:modified xsi:type="dcterms:W3CDTF">2013-07-22T20:19:40Z</dcterms:modified>
  <cp:category>SM-EVANGELISMO</cp:category>
</cp:coreProperties>
</file>