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3" r:id="rId2"/>
    <p:sldId id="584" r:id="rId3"/>
    <p:sldId id="604" r:id="rId4"/>
    <p:sldId id="605" r:id="rId5"/>
    <p:sldId id="606" r:id="rId6"/>
    <p:sldId id="585" r:id="rId7"/>
    <p:sldId id="607" r:id="rId8"/>
    <p:sldId id="588" r:id="rId9"/>
    <p:sldId id="589" r:id="rId10"/>
    <p:sldId id="608" r:id="rId11"/>
    <p:sldId id="610" r:id="rId12"/>
    <p:sldId id="611" r:id="rId13"/>
    <p:sldId id="612" r:id="rId14"/>
    <p:sldId id="571" r:id="rId15"/>
    <p:sldId id="613" r:id="rId16"/>
    <p:sldId id="614" r:id="rId17"/>
    <p:sldId id="590" r:id="rId18"/>
    <p:sldId id="591" r:id="rId19"/>
    <p:sldId id="615" r:id="rId20"/>
    <p:sldId id="616" r:id="rId21"/>
    <p:sldId id="617" r:id="rId22"/>
    <p:sldId id="618" r:id="rId23"/>
    <p:sldId id="619" r:id="rId24"/>
    <p:sldId id="620" r:id="rId25"/>
    <p:sldId id="622" r:id="rId26"/>
    <p:sldId id="623" r:id="rId27"/>
    <p:sldId id="624" r:id="rId28"/>
    <p:sldId id="621" r:id="rId29"/>
    <p:sldId id="625" r:id="rId30"/>
    <p:sldId id="626" r:id="rId31"/>
    <p:sldId id="627" r:id="rId32"/>
    <p:sldId id="628" r:id="rId33"/>
    <p:sldId id="629" r:id="rId34"/>
    <p:sldId id="630" r:id="rId35"/>
    <p:sldId id="631" r:id="rId36"/>
    <p:sldId id="632" r:id="rId37"/>
    <p:sldId id="633" r:id="rId38"/>
    <p:sldId id="634" r:id="rId39"/>
    <p:sldId id="635" r:id="rId40"/>
    <p:sldId id="636" r:id="rId41"/>
    <p:sldId id="637" r:id="rId42"/>
    <p:sldId id="638" r:id="rId43"/>
    <p:sldId id="639" r:id="rId44"/>
    <p:sldId id="640" r:id="rId45"/>
    <p:sldId id="641" r:id="rId46"/>
    <p:sldId id="643" r:id="rId47"/>
    <p:sldId id="644" r:id="rId48"/>
    <p:sldId id="645" r:id="rId49"/>
    <p:sldId id="646" r:id="rId50"/>
    <p:sldId id="647" r:id="rId51"/>
    <p:sldId id="648" r:id="rId52"/>
    <p:sldId id="649" r:id="rId53"/>
    <p:sldId id="519" r:id="rId54"/>
    <p:sldId id="642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862" y="-1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C:\Users\Eduardo\Desktop\seminario_esperanca_para_viver\jpg\_capas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DENOM\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5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DENOM\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9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MARKBST\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5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Imagens\Imagens Diversas\antigas\im 1\Bíblicas\Lei de Deus\lei (4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5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exército lhe foi entregue,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 sacrifício diário,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causa das transgressões;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deitou por terra a verdade;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que fez prosperou.”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8: 12</a:t>
            </a:r>
          </a:p>
        </p:txBody>
      </p:sp>
    </p:spTree>
    <p:extLst>
      <p:ext uri="{BB962C8B-B14F-4D97-AF65-F5344CB8AC3E}">
        <p14:creationId xmlns:p14="http://schemas.microsoft.com/office/powerpoint/2010/main" val="141960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475" name="Picture 3" descr="C:\Gerson\EPV 2001\verdades_2.jpg"/>
          <p:cNvPicPr>
            <a:picLocks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0" y="5257800"/>
            <a:ext cx="1143000" cy="609600"/>
          </a:xfrm>
          <a:noFill/>
          <a:ln/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b="1" dirty="0">
                <a:solidFill>
                  <a:srgbClr val="000066"/>
                </a:solidFill>
              </a:rPr>
              <a:t>312</a:t>
            </a:r>
            <a:endParaRPr lang="pt-BR" sz="2200" b="1" dirty="0">
              <a:solidFill>
                <a:srgbClr val="000066"/>
              </a:solidFill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683568" y="476672"/>
            <a:ext cx="8458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pt-BR" sz="4400" b="1" dirty="0" smtClean="0">
                <a:solidFill>
                  <a:srgbClr val="FFFF00"/>
                </a:solidFill>
                <a:latin typeface="+mj-lt"/>
              </a:rPr>
              <a:t>“LANÇOU A VERDADE POR TERRA”</a:t>
            </a:r>
            <a:endParaRPr lang="pt-BR" sz="4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19200" y="4648200"/>
            <a:ext cx="838200" cy="609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pt-BR" b="1" smtClean="0">
                <a:solidFill>
                  <a:srgbClr val="000066"/>
                </a:solidFill>
              </a:rPr>
              <a:t>31</a:t>
            </a:r>
            <a:endParaRPr lang="pt-BR" sz="2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251554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QUANDO?</a:t>
            </a:r>
          </a:p>
        </p:txBody>
      </p:sp>
    </p:spTree>
    <p:extLst>
      <p:ext uri="{BB962C8B-B14F-4D97-AF65-F5344CB8AC3E}">
        <p14:creationId xmlns:p14="http://schemas.microsoft.com/office/powerpoint/2010/main" val="166869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“Depois, ouvi um santo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falava; e disse outro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 àquele que falava: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quando durará a visão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sacrifício diário e da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transgressão assoladora,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na qual é entregue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santuário e  o exército,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fim de serem pisados?</a:t>
            </a:r>
          </a:p>
        </p:txBody>
      </p:sp>
    </p:spTree>
    <p:extLst>
      <p:ext uri="{BB962C8B-B14F-4D97-AF65-F5344CB8AC3E}">
        <p14:creationId xmlns:p14="http://schemas.microsoft.com/office/powerpoint/2010/main" val="216770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me disse: Até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duas mil e trezentas</a:t>
            </a:r>
            <a:b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tardes e manhãs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santuário será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purificado.”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8: 13, 14</a:t>
            </a:r>
          </a:p>
        </p:txBody>
      </p:sp>
    </p:spTree>
    <p:extLst>
      <p:ext uri="{BB962C8B-B14F-4D97-AF65-F5344CB8AC3E}">
        <p14:creationId xmlns:p14="http://schemas.microsoft.com/office/powerpoint/2010/main" val="216770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368639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QUANDO?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43608" y="3074184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2300 DIAS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PURIFICAÇÃO </a:t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SANTUÁRIO.</a:t>
            </a:r>
          </a:p>
        </p:txBody>
      </p:sp>
    </p:spTree>
    <p:extLst>
      <p:ext uri="{BB962C8B-B14F-4D97-AF65-F5344CB8AC3E}">
        <p14:creationId xmlns:p14="http://schemas.microsoft.com/office/powerpoint/2010/main" val="235491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duardo\Desktop\seminario_esperanca_para_viver\jpg\tematico\crianca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24"/>
            <a:ext cx="9144000" cy="688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6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“Quando tiverdes cumprido estes dias, deitar-te-ás sobre o teu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lado direito e levarás sobre ti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iniquidade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casa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Israel. Quarenta dias te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dei,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dia por um ano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Ezequiel 4: 6, 7</a:t>
            </a:r>
          </a:p>
        </p:txBody>
      </p:sp>
    </p:spTree>
    <p:extLst>
      <p:ext uri="{BB962C8B-B14F-4D97-AF65-F5344CB8AC3E}">
        <p14:creationId xmlns:p14="http://schemas.microsoft.com/office/powerpoint/2010/main" val="332455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368639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linguagem hebraica: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43608" y="3074184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PURIFICAÇÃO DO SANTUÁRIO: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JUÍZO</a:t>
            </a:r>
            <a:endParaRPr lang="pt-BR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2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 outro anjo voando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meio do céu, tendo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evangelho eterno para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pregar aos que se assentam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a terra, e a cada nação,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tribo e língua e povo,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dizendo em grande voz: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8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Temei a Deus e dai-lhe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glória, pois é chagada a hora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seu juízo; e adorai aquele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fez o céu, e a terra,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mar, e as fontes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águas.”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14: 6, 7</a:t>
            </a:r>
          </a:p>
        </p:txBody>
      </p:sp>
    </p:spTree>
    <p:extLst>
      <p:ext uri="{BB962C8B-B14F-4D97-AF65-F5344CB8AC3E}">
        <p14:creationId xmlns:p14="http://schemas.microsoft.com/office/powerpoint/2010/main" val="19318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“Aqui está a perseverança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santos, os que guardam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mandamentos de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fé em Jesus.” 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14:12</a:t>
            </a:r>
          </a:p>
        </p:txBody>
      </p:sp>
    </p:spTree>
    <p:extLst>
      <p:ext uri="{BB962C8B-B14F-4D97-AF65-F5344CB8AC3E}">
        <p14:creationId xmlns:p14="http://schemas.microsoft.com/office/powerpoint/2010/main" val="19318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“Olhei, e eis uma nuvem branca, sentado sobre a nuvem um semelhante a filho de homem, tendo na cabeça uma coroa de ouro e na mão uma foice afiada. </a:t>
            </a:r>
          </a:p>
        </p:txBody>
      </p:sp>
    </p:spTree>
    <p:extLst>
      <p:ext uri="{BB962C8B-B14F-4D97-AF65-F5344CB8AC3E}">
        <p14:creationId xmlns:p14="http://schemas.microsoft.com/office/powerpoint/2010/main" val="205016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“Outro anjo saiu do santuário, gritando em grande voz para aquele que se achava sentado sobre a nuvem: Toma a tua foice e ceifa, pois chegou a hora de ceifar, visto que a seara da terra já amadureceu. </a:t>
            </a:r>
          </a:p>
        </p:txBody>
      </p:sp>
    </p:spTree>
    <p:extLst>
      <p:ext uri="{BB962C8B-B14F-4D97-AF65-F5344CB8AC3E}">
        <p14:creationId xmlns:p14="http://schemas.microsoft.com/office/powerpoint/2010/main" val="205016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aquele que esteva sentado sobre a nuvem passou a sua foice sobre a terra, e a terra foi ceifada.”  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14: 14-16</a:t>
            </a:r>
          </a:p>
        </p:txBody>
      </p:sp>
    </p:spTree>
    <p:extLst>
      <p:ext uri="{BB962C8B-B14F-4D97-AF65-F5344CB8AC3E}">
        <p14:creationId xmlns:p14="http://schemas.microsoft.com/office/powerpoint/2010/main" val="56987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55776" y="332656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exército lhe foi entregue, com sacrifício diário, por causa das transgressões; e deitou por terra a verdade; e o que fez prosperou.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8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“Depois, ouvi um santo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falava; e disse outro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 àquele que falava: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quando durará a visão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sacrifício diário e da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transgressão assoladora,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na qual é entregue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santuário e  o exército,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fim de serem pisados?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47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uardo\Desktop\seminario_esperanca_para_viver\jpg\tematico\duas crianç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4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me disse: Até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duas mil e trezentas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tardes e manhãs;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santuário será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purificado.”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8: 12-14</a:t>
            </a:r>
          </a:p>
        </p:txBody>
      </p:sp>
    </p:spTree>
    <p:extLst>
      <p:ext uri="{BB962C8B-B14F-4D97-AF65-F5344CB8AC3E}">
        <p14:creationId xmlns:p14="http://schemas.microsoft.com/office/powerpoint/2010/main" val="176447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835696" y="332656"/>
            <a:ext cx="64087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“Havendo eu, Daniel, tido a visão, procurei entendê-la, e eis que se me apresentou diante um como aparência de homem.”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8: 15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87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“Eu, Daniel, enfraqueci e estive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enfermo alguns dias; então,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levantei e tratei dos negócios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rei. Espantava-me com 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visão, e não havia quem a entendesse.”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8: 27</a:t>
            </a:r>
          </a:p>
        </p:txBody>
      </p:sp>
    </p:spTree>
    <p:extLst>
      <p:ext uri="{BB962C8B-B14F-4D97-AF65-F5344CB8AC3E}">
        <p14:creationId xmlns:p14="http://schemas.microsoft.com/office/powerpoint/2010/main" val="292487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332656"/>
            <a:ext cx="6192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“Falava eu, digo, falava ainda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coração, quando o homem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Gabriel, que eu tinha observado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minha visão ao princípio,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veio rapidamente,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voando, e me tocou à hora do sacrifício da tarde.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34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332656"/>
            <a:ext cx="6192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“Falava eu, digo, falava ainda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coração, quando o homem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Gabriel, que eu tinha observado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minha visão ao princípio,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veio rapidamente,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voando, e me tocou à hora do sacrifício da tarde.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89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332656"/>
            <a:ext cx="61926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queria instruir-me, falou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comigo e disse: Daniel, agora saí para fazer-te entender o sentido.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princípio das tuas súplicas,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saiu a ordem, e eu vim, para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declarar, porque és mui amado,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 pois, a coisa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entende a visão.”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 21-23</a:t>
            </a:r>
          </a:p>
        </p:txBody>
      </p:sp>
    </p:spTree>
    <p:extLst>
      <p:ext uri="{BB962C8B-B14F-4D97-AF65-F5344CB8AC3E}">
        <p14:creationId xmlns:p14="http://schemas.microsoft.com/office/powerpoint/2010/main" val="278289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“Veio, pois, para perto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donde eu estava; ao chegar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ele, fiquei amedrontado 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prostrei-me com o rosto em terra; mas ele me disse: Entende, filho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homem, pois esta visão se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 ao tempo do fim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83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Falava ele comigo quando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caí sem sentidos, rosto em terra;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ele, porém, me tocou e me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pôs em pé no lugar onde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me achava; e disse: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83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 que te farei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 o que há de acontecer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último tempo da ira, porque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visão se refere ao tempo determinado do fim.”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8: 17-19</a:t>
            </a:r>
          </a:p>
        </p:txBody>
      </p:sp>
    </p:spTree>
    <p:extLst>
      <p:ext uri="{BB962C8B-B14F-4D97-AF65-F5344CB8AC3E}">
        <p14:creationId xmlns:p14="http://schemas.microsoft.com/office/powerpoint/2010/main" val="160483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25352" y="599198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Pontos Esclarecedores: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04865" y="1556792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visão se estenderia até 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DO FIM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serviços do Santuário Terrestre PERDARAM VALIDADE NA CRUZ.</a:t>
            </a:r>
          </a:p>
        </p:txBody>
      </p:sp>
    </p:spTree>
    <p:extLst>
      <p:ext uri="{BB962C8B-B14F-4D97-AF65-F5344CB8AC3E}">
        <p14:creationId xmlns:p14="http://schemas.microsoft.com/office/powerpoint/2010/main" val="378882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uardo\Desktop\seminario_esperanca_para_viver\jpg\tematico\Churchil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17274" r="-42" b="10104"/>
          <a:stretch/>
        </p:blipFill>
        <p:spPr bwMode="auto">
          <a:xfrm>
            <a:off x="3854" y="0"/>
            <a:ext cx="91401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4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332656"/>
            <a:ext cx="619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Jesus, clamando outra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 com grande voz, entregou o espírito. Eis que o véu do santuário se rasgou em duas partes de alto a baixo; tremeu a terra, fenderam-se as rochas.”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27: 50-51</a:t>
            </a:r>
          </a:p>
        </p:txBody>
      </p:sp>
    </p:spTree>
    <p:extLst>
      <p:ext uri="{BB962C8B-B14F-4D97-AF65-F5344CB8AC3E}">
        <p14:creationId xmlns:p14="http://schemas.microsoft.com/office/powerpoint/2010/main" val="23958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25352" y="599198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Pontos Esclarecedores: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04865" y="1556792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visão se estenderia até 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DO FIM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serviços do Santuário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Terrestre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PERDARAM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VALIDADE NA CRUZ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 refere-se ao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SANTUÁRIO CELESTIAL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Ezequiel 4: 7 o período é de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2300 ANOS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(1 dia = 1 ano)</a:t>
            </a:r>
          </a:p>
        </p:txBody>
      </p:sp>
    </p:spTree>
    <p:extLst>
      <p:ext uri="{BB962C8B-B14F-4D97-AF65-F5344CB8AC3E}">
        <p14:creationId xmlns:p14="http://schemas.microsoft.com/office/powerpoint/2010/main" val="402846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332656"/>
            <a:ext cx="6192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“Eu, Daniel, enfraqueci e estive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enfermo alguns dias; então,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levantei e tratei dos negócios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rei. Espantava-me com 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visão, e não havia quem a entendesse.”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8: 27</a:t>
            </a:r>
          </a:p>
        </p:txBody>
      </p:sp>
    </p:spTree>
    <p:extLst>
      <p:ext uri="{BB962C8B-B14F-4D97-AF65-F5344CB8AC3E}">
        <p14:creationId xmlns:p14="http://schemas.microsoft.com/office/powerpoint/2010/main" val="39953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332656"/>
            <a:ext cx="6192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“Falava eu, digo, falava ainda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coração, quando o homem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Gabriel, que eu tinha observado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minha visão ao princípio,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veio rapidamente,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voando, e me tocou à hora do sacrifício da tarde.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8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332656"/>
            <a:ext cx="61926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queria instruir-me, falou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comigo e disse: Daniel, agora saí para fazer-te entender o sentido.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princípio das tuas súplicas,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saiu a ordem, e eu vim, para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declarar, porque é mui amado,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 pois, a coisa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entende a visão.”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 21-23</a:t>
            </a:r>
          </a:p>
        </p:txBody>
      </p:sp>
    </p:spTree>
    <p:extLst>
      <p:ext uri="{BB962C8B-B14F-4D97-AF65-F5344CB8AC3E}">
        <p14:creationId xmlns:p14="http://schemas.microsoft.com/office/powerpoint/2010/main" val="173478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D:\BACKGRND\G-R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9" name="Line 3"/>
          <p:cNvSpPr>
            <a:spLocks noChangeShapeType="1"/>
          </p:cNvSpPr>
          <p:nvPr/>
        </p:nvSpPr>
        <p:spPr bwMode="auto">
          <a:xfrm>
            <a:off x="0" y="4079875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511175" y="2457450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3541" name="Line 5"/>
          <p:cNvSpPr>
            <a:spLocks noChangeShapeType="1"/>
          </p:cNvSpPr>
          <p:nvPr/>
        </p:nvSpPr>
        <p:spPr bwMode="auto">
          <a:xfrm>
            <a:off x="1687513" y="2486025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>
            <a:off x="3533775" y="2514600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>
            <a:off x="4302125" y="1752600"/>
            <a:ext cx="0" cy="23606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>
            <a:off x="5108575" y="2466975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3550" name="Line 14"/>
          <p:cNvSpPr>
            <a:spLocks noChangeShapeType="1"/>
          </p:cNvSpPr>
          <p:nvPr/>
        </p:nvSpPr>
        <p:spPr bwMode="auto">
          <a:xfrm>
            <a:off x="3505200" y="2209800"/>
            <a:ext cx="1600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93551" name="AutoShape 15"/>
          <p:cNvCxnSpPr>
            <a:cxnSpLocks noChangeShapeType="1"/>
          </p:cNvCxnSpPr>
          <p:nvPr/>
        </p:nvCxnSpPr>
        <p:spPr bwMode="auto">
          <a:xfrm rot="5400000" flipH="1" flipV="1">
            <a:off x="2853532" y="2215356"/>
            <a:ext cx="25400" cy="4719637"/>
          </a:xfrm>
          <a:prstGeom prst="curvedConnector3">
            <a:avLst>
              <a:gd name="adj1" fmla="val -900000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1295400" y="5440363"/>
            <a:ext cx="2532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 sz="3200" b="1">
                <a:solidFill>
                  <a:srgbClr val="FFFF00"/>
                </a:solidFill>
                <a:latin typeface="Verdana" pitchFamily="34" charset="0"/>
              </a:rPr>
              <a:t>490 anos</a:t>
            </a:r>
          </a:p>
        </p:txBody>
      </p:sp>
      <p:sp>
        <p:nvSpPr>
          <p:cNvPr id="193553" name="Text Box 17"/>
          <p:cNvSpPr txBox="1">
            <a:spLocks noChangeArrowheads="1"/>
          </p:cNvSpPr>
          <p:nvPr/>
        </p:nvSpPr>
        <p:spPr bwMode="auto">
          <a:xfrm>
            <a:off x="5791200" y="5516563"/>
            <a:ext cx="256063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b="1">
                <a:solidFill>
                  <a:srgbClr val="FFFF00"/>
                </a:solidFill>
                <a:latin typeface="Verdana" pitchFamily="34" charset="0"/>
              </a:rPr>
              <a:t>1810 anos</a:t>
            </a:r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533400" y="3001963"/>
            <a:ext cx="11477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7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Semanas 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49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93555" name="Text Box 19"/>
          <p:cNvSpPr txBox="1">
            <a:spLocks noChangeArrowheads="1"/>
          </p:cNvSpPr>
          <p:nvPr/>
        </p:nvSpPr>
        <p:spPr bwMode="auto">
          <a:xfrm>
            <a:off x="2157413" y="3001963"/>
            <a:ext cx="10874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62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Semanas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434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93556" name="Text Box 20"/>
          <p:cNvSpPr txBox="1">
            <a:spLocks noChangeArrowheads="1"/>
          </p:cNvSpPr>
          <p:nvPr/>
        </p:nvSpPr>
        <p:spPr bwMode="auto">
          <a:xfrm>
            <a:off x="3733800" y="1143000"/>
            <a:ext cx="1309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600" b="1">
                <a:solidFill>
                  <a:schemeClr val="accent1"/>
                </a:solidFill>
                <a:latin typeface="Verdana" pitchFamily="34" charset="0"/>
              </a:rPr>
              <a:t>1 Semana</a:t>
            </a:r>
          </a:p>
          <a:p>
            <a:pPr algn="ctr" eaLnBrk="0" hangingPunct="0"/>
            <a:r>
              <a:rPr lang="es-ES_tradnl" sz="1600" b="1">
                <a:solidFill>
                  <a:schemeClr val="accent1"/>
                </a:solidFill>
                <a:latin typeface="Verdana" pitchFamily="34" charset="0"/>
              </a:rPr>
              <a:t>7 Anos</a:t>
            </a:r>
          </a:p>
        </p:txBody>
      </p:sp>
      <p:sp>
        <p:nvSpPr>
          <p:cNvPr id="193557" name="Text Box 21"/>
          <p:cNvSpPr txBox="1">
            <a:spLocks noChangeArrowheads="1"/>
          </p:cNvSpPr>
          <p:nvPr/>
        </p:nvSpPr>
        <p:spPr bwMode="auto">
          <a:xfrm>
            <a:off x="3581400" y="3078163"/>
            <a:ext cx="7508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3.1/2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93558" name="Text Box 22"/>
          <p:cNvSpPr txBox="1">
            <a:spLocks noChangeArrowheads="1"/>
          </p:cNvSpPr>
          <p:nvPr/>
        </p:nvSpPr>
        <p:spPr bwMode="auto">
          <a:xfrm>
            <a:off x="4354513" y="3078163"/>
            <a:ext cx="7508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3.1/2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93559" name="Line 23"/>
          <p:cNvSpPr>
            <a:spLocks noChangeShapeType="1"/>
          </p:cNvSpPr>
          <p:nvPr/>
        </p:nvSpPr>
        <p:spPr bwMode="auto">
          <a:xfrm>
            <a:off x="8931275" y="2495550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93561" name="AutoShape 25"/>
          <p:cNvCxnSpPr>
            <a:cxnSpLocks noChangeShapeType="1"/>
          </p:cNvCxnSpPr>
          <p:nvPr/>
        </p:nvCxnSpPr>
        <p:spPr bwMode="auto">
          <a:xfrm rot="16200000" flipH="1">
            <a:off x="6961188" y="2827337"/>
            <a:ext cx="69850" cy="3540125"/>
          </a:xfrm>
          <a:prstGeom prst="curvedConnector3">
            <a:avLst>
              <a:gd name="adj1" fmla="val 427273"/>
            </a:avLst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562" name="AutoShape 26"/>
          <p:cNvCxnSpPr>
            <a:cxnSpLocks noChangeShapeType="1"/>
            <a:stCxn id="193540" idx="0"/>
            <a:endCxn id="193559" idx="0"/>
          </p:cNvCxnSpPr>
          <p:nvPr/>
        </p:nvCxnSpPr>
        <p:spPr bwMode="auto">
          <a:xfrm rot="5400000" flipV="1">
            <a:off x="4702175" y="-1771650"/>
            <a:ext cx="38100" cy="8420100"/>
          </a:xfrm>
          <a:prstGeom prst="curvedConnector3">
            <a:avLst>
              <a:gd name="adj1" fmla="val -5075005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3563" name="Text Box 27"/>
          <p:cNvSpPr txBox="1">
            <a:spLocks noChangeArrowheads="1"/>
          </p:cNvSpPr>
          <p:nvPr/>
        </p:nvSpPr>
        <p:spPr bwMode="auto">
          <a:xfrm>
            <a:off x="3505200" y="533400"/>
            <a:ext cx="2424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2800" b="1">
                <a:solidFill>
                  <a:srgbClr val="FFCC00"/>
                </a:solidFill>
                <a:latin typeface="Verdana" pitchFamily="34" charset="0"/>
              </a:rPr>
              <a:t>2300 Anos </a:t>
            </a:r>
          </a:p>
        </p:txBody>
      </p:sp>
    </p:spTree>
    <p:extLst>
      <p:ext uri="{BB962C8B-B14F-4D97-AF65-F5344CB8AC3E}">
        <p14:creationId xmlns:p14="http://schemas.microsoft.com/office/powerpoint/2010/main" val="72117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“Sabe e entende: desde a saída da ordem para restaurar e para edificar Jerusalém, até ao Ungido,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Príncipe, sete e sessenta 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duas semanas; as praças e as circunvalações se reedificarão, mas em tempos angustiosos.”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 25</a:t>
            </a:r>
          </a:p>
        </p:txBody>
      </p:sp>
    </p:spTree>
    <p:extLst>
      <p:ext uri="{BB962C8B-B14F-4D97-AF65-F5344CB8AC3E}">
        <p14:creationId xmlns:p14="http://schemas.microsoft.com/office/powerpoint/2010/main" val="330514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8" name="Picture 28" descr="D:\BACKGRND\G-R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2" name="Line 2"/>
          <p:cNvSpPr>
            <a:spLocks noChangeShapeType="1"/>
          </p:cNvSpPr>
          <p:nvPr/>
        </p:nvSpPr>
        <p:spPr bwMode="auto">
          <a:xfrm>
            <a:off x="0" y="4079875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43" name="Line 3"/>
          <p:cNvSpPr>
            <a:spLocks noChangeShapeType="1"/>
          </p:cNvSpPr>
          <p:nvPr/>
        </p:nvSpPr>
        <p:spPr bwMode="auto">
          <a:xfrm>
            <a:off x="511175" y="2457450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1687513" y="2486025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3533775" y="2514600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>
            <a:off x="4302125" y="1752600"/>
            <a:ext cx="0" cy="23606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5108575" y="2466975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0" y="4221163"/>
            <a:ext cx="1012825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457AC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1284288" y="4248150"/>
            <a:ext cx="1012825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408AC</a:t>
            </a: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3048000" y="4221163"/>
            <a:ext cx="8636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27DC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3962400" y="4221163"/>
            <a:ext cx="8636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31DC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4794250" y="4195763"/>
            <a:ext cx="8636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34DC</a:t>
            </a:r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>
            <a:off x="3505200" y="2209800"/>
            <a:ext cx="1600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12654" name="AutoShape 14"/>
          <p:cNvCxnSpPr>
            <a:cxnSpLocks noChangeShapeType="1"/>
            <a:stCxn id="112648" idx="2"/>
            <a:endCxn id="112652" idx="2"/>
          </p:cNvCxnSpPr>
          <p:nvPr/>
        </p:nvCxnSpPr>
        <p:spPr bwMode="auto">
          <a:xfrm rot="5400000" flipH="1" flipV="1">
            <a:off x="2853532" y="2215356"/>
            <a:ext cx="25400" cy="4719637"/>
          </a:xfrm>
          <a:prstGeom prst="curvedConnector3">
            <a:avLst>
              <a:gd name="adj1" fmla="val -900000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1295400" y="5440363"/>
            <a:ext cx="2532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 sz="3200" b="1">
                <a:solidFill>
                  <a:srgbClr val="FFFF00"/>
                </a:solidFill>
                <a:latin typeface="Verdana" pitchFamily="34" charset="0"/>
              </a:rPr>
              <a:t>490 anos</a:t>
            </a:r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5791200" y="5516563"/>
            <a:ext cx="256063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b="1">
                <a:solidFill>
                  <a:srgbClr val="FFFF00"/>
                </a:solidFill>
                <a:latin typeface="Verdana" pitchFamily="34" charset="0"/>
              </a:rPr>
              <a:t>1810 anos</a:t>
            </a:r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533400" y="3001963"/>
            <a:ext cx="11477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7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Semanas 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49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2157413" y="3001963"/>
            <a:ext cx="10874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62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Semanas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434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3733800" y="1143000"/>
            <a:ext cx="1309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600" b="1">
                <a:solidFill>
                  <a:schemeClr val="accent1"/>
                </a:solidFill>
                <a:latin typeface="Verdana" pitchFamily="34" charset="0"/>
              </a:rPr>
              <a:t>1 Semana</a:t>
            </a:r>
          </a:p>
          <a:p>
            <a:pPr algn="ctr" eaLnBrk="0" hangingPunct="0"/>
            <a:r>
              <a:rPr lang="es-ES_tradnl" sz="1600" b="1">
                <a:solidFill>
                  <a:schemeClr val="accent1"/>
                </a:solidFill>
                <a:latin typeface="Verdana" pitchFamily="34" charset="0"/>
              </a:rPr>
              <a:t>7 Anos</a:t>
            </a:r>
          </a:p>
        </p:txBody>
      </p:sp>
      <p:sp>
        <p:nvSpPr>
          <p:cNvPr id="112660" name="Text Box 20"/>
          <p:cNvSpPr txBox="1">
            <a:spLocks noChangeArrowheads="1"/>
          </p:cNvSpPr>
          <p:nvPr/>
        </p:nvSpPr>
        <p:spPr bwMode="auto">
          <a:xfrm>
            <a:off x="3581400" y="3078163"/>
            <a:ext cx="7508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3.1/2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4354513" y="3078163"/>
            <a:ext cx="7508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3.1/2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12662" name="Line 22"/>
          <p:cNvSpPr>
            <a:spLocks noChangeShapeType="1"/>
          </p:cNvSpPr>
          <p:nvPr/>
        </p:nvSpPr>
        <p:spPr bwMode="auto">
          <a:xfrm>
            <a:off x="8931275" y="2495550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63" name="Text Box 23"/>
          <p:cNvSpPr txBox="1">
            <a:spLocks noChangeArrowheads="1"/>
          </p:cNvSpPr>
          <p:nvPr/>
        </p:nvSpPr>
        <p:spPr bwMode="auto">
          <a:xfrm>
            <a:off x="8350250" y="42656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1844</a:t>
            </a:r>
          </a:p>
        </p:txBody>
      </p:sp>
      <p:cxnSp>
        <p:nvCxnSpPr>
          <p:cNvPr id="112664" name="AutoShape 24"/>
          <p:cNvCxnSpPr>
            <a:cxnSpLocks noChangeShapeType="1"/>
            <a:stCxn id="112652" idx="2"/>
            <a:endCxn id="112663" idx="2"/>
          </p:cNvCxnSpPr>
          <p:nvPr/>
        </p:nvCxnSpPr>
        <p:spPr bwMode="auto">
          <a:xfrm rot="16200000" flipH="1">
            <a:off x="6961188" y="2827337"/>
            <a:ext cx="69850" cy="3540125"/>
          </a:xfrm>
          <a:prstGeom prst="curvedConnector3">
            <a:avLst>
              <a:gd name="adj1" fmla="val 427273"/>
            </a:avLst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665" name="AutoShape 25"/>
          <p:cNvCxnSpPr>
            <a:cxnSpLocks noChangeShapeType="1"/>
            <a:stCxn id="112643" idx="0"/>
            <a:endCxn id="112662" idx="0"/>
          </p:cNvCxnSpPr>
          <p:nvPr/>
        </p:nvCxnSpPr>
        <p:spPr bwMode="auto">
          <a:xfrm rot="5400000" flipV="1">
            <a:off x="4702175" y="-1771650"/>
            <a:ext cx="38100" cy="8420100"/>
          </a:xfrm>
          <a:prstGeom prst="curvedConnector3">
            <a:avLst>
              <a:gd name="adj1" fmla="val -5075005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66" name="Text Box 26"/>
          <p:cNvSpPr txBox="1">
            <a:spLocks noChangeArrowheads="1"/>
          </p:cNvSpPr>
          <p:nvPr/>
        </p:nvSpPr>
        <p:spPr bwMode="auto">
          <a:xfrm>
            <a:off x="3505200" y="533400"/>
            <a:ext cx="2424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2800" b="1">
                <a:solidFill>
                  <a:srgbClr val="FFCC00"/>
                </a:solidFill>
                <a:latin typeface="Verdana" pitchFamily="34" charset="0"/>
              </a:rPr>
              <a:t>2300 Anos </a:t>
            </a:r>
          </a:p>
        </p:txBody>
      </p:sp>
      <p:sp>
        <p:nvSpPr>
          <p:cNvPr id="112667" name="Text Box 27"/>
          <p:cNvSpPr txBox="1">
            <a:spLocks noChangeArrowheads="1"/>
          </p:cNvSpPr>
          <p:nvPr/>
        </p:nvSpPr>
        <p:spPr bwMode="auto">
          <a:xfrm>
            <a:off x="1600200" y="4983163"/>
            <a:ext cx="2093913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2200" b="1">
                <a:solidFill>
                  <a:schemeClr val="bg1"/>
                </a:solidFill>
                <a:latin typeface="Verdana" pitchFamily="34" charset="0"/>
              </a:rPr>
              <a:t>70 Semanas</a:t>
            </a:r>
          </a:p>
        </p:txBody>
      </p:sp>
    </p:spTree>
    <p:extLst>
      <p:ext uri="{BB962C8B-B14F-4D97-AF65-F5344CB8AC3E}">
        <p14:creationId xmlns:p14="http://schemas.microsoft.com/office/powerpoint/2010/main" val="200849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“Depois das sessenta e duas semanas, será morto o Ungido e já não estará; e o povo de um príncipe que há de vir destruirá a cidade e o santuário, e o seu fim será num dilúvio, e até ao fim haverá guerra; desolações são determinadas.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52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fará firme aliança com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muitos por uma semana; na metade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semana, fará cessar o sacrifício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oferta de manjares; sobre a asa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abominações virá 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assolador, até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a destruição, que está determinada, se derrame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ele.”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9: 26, 27</a:t>
            </a:r>
          </a:p>
        </p:txBody>
      </p:sp>
    </p:spTree>
    <p:extLst>
      <p:ext uri="{BB962C8B-B14F-4D97-AF65-F5344CB8AC3E}">
        <p14:creationId xmlns:p14="http://schemas.microsoft.com/office/powerpoint/2010/main" val="142152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uardo\Desktop\seminario_esperanca_para_viver\jpg\tematico\alexandre_flem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8" b="6274"/>
          <a:stretch/>
        </p:blipFill>
        <p:spPr bwMode="auto">
          <a:xfrm>
            <a:off x="1" y="-4665"/>
            <a:ext cx="9144000" cy="686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4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Jesus, clamando outra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 com grande voz, entregou o espírito. Eis que o véu do santuário se rasgou em duas partes de alto a baixo; tremeu a terra, fenderam-se as rochas.”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27: 50-51</a:t>
            </a:r>
          </a:p>
        </p:txBody>
      </p:sp>
    </p:spTree>
    <p:extLst>
      <p:ext uri="{BB962C8B-B14F-4D97-AF65-F5344CB8AC3E}">
        <p14:creationId xmlns:p14="http://schemas.microsoft.com/office/powerpoint/2010/main" val="142152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D:\BACKGRND\G-R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3" name="Line 3"/>
          <p:cNvSpPr>
            <a:spLocks noChangeShapeType="1"/>
          </p:cNvSpPr>
          <p:nvPr/>
        </p:nvSpPr>
        <p:spPr bwMode="auto">
          <a:xfrm>
            <a:off x="0" y="4079875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511175" y="2457450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1687513" y="2486025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3533775" y="2514600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4302125" y="1752600"/>
            <a:ext cx="0" cy="23606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5108575" y="2466975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0" y="4221163"/>
            <a:ext cx="1012825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457AC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1284288" y="4248150"/>
            <a:ext cx="1012825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408AC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3048000" y="4221163"/>
            <a:ext cx="8636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27DC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3962400" y="4221163"/>
            <a:ext cx="8636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31DC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4794250" y="4195763"/>
            <a:ext cx="8636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34DC</a:t>
            </a:r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>
            <a:off x="3505200" y="2209800"/>
            <a:ext cx="1600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94575" name="AutoShape 15"/>
          <p:cNvCxnSpPr>
            <a:cxnSpLocks noChangeShapeType="1"/>
            <a:stCxn id="194569" idx="2"/>
            <a:endCxn id="194573" idx="2"/>
          </p:cNvCxnSpPr>
          <p:nvPr/>
        </p:nvCxnSpPr>
        <p:spPr bwMode="auto">
          <a:xfrm rot="5400000" flipH="1" flipV="1">
            <a:off x="2853532" y="2215356"/>
            <a:ext cx="25400" cy="4719637"/>
          </a:xfrm>
          <a:prstGeom prst="curvedConnector3">
            <a:avLst>
              <a:gd name="adj1" fmla="val -900000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1295400" y="5440363"/>
            <a:ext cx="2532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 sz="3200" b="1">
                <a:solidFill>
                  <a:srgbClr val="FFFF00"/>
                </a:solidFill>
                <a:latin typeface="Verdana" pitchFamily="34" charset="0"/>
              </a:rPr>
              <a:t>490 anos</a:t>
            </a:r>
          </a:p>
        </p:txBody>
      </p: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5791200" y="5516563"/>
            <a:ext cx="256063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b="1">
                <a:solidFill>
                  <a:srgbClr val="FFFF00"/>
                </a:solidFill>
                <a:latin typeface="Verdana" pitchFamily="34" charset="0"/>
              </a:rPr>
              <a:t>1810 anos</a:t>
            </a:r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533400" y="3001963"/>
            <a:ext cx="11477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7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Semanas 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49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94579" name="Text Box 19"/>
          <p:cNvSpPr txBox="1">
            <a:spLocks noChangeArrowheads="1"/>
          </p:cNvSpPr>
          <p:nvPr/>
        </p:nvSpPr>
        <p:spPr bwMode="auto">
          <a:xfrm>
            <a:off x="2157413" y="3001963"/>
            <a:ext cx="10874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62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Semanas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434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94580" name="Text Box 20"/>
          <p:cNvSpPr txBox="1">
            <a:spLocks noChangeArrowheads="1"/>
          </p:cNvSpPr>
          <p:nvPr/>
        </p:nvSpPr>
        <p:spPr bwMode="auto">
          <a:xfrm>
            <a:off x="3733800" y="1143000"/>
            <a:ext cx="1309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600" b="1">
                <a:solidFill>
                  <a:schemeClr val="accent1"/>
                </a:solidFill>
                <a:latin typeface="Verdana" pitchFamily="34" charset="0"/>
              </a:rPr>
              <a:t>1 Semana</a:t>
            </a:r>
          </a:p>
          <a:p>
            <a:pPr algn="ctr" eaLnBrk="0" hangingPunct="0"/>
            <a:r>
              <a:rPr lang="es-ES_tradnl" sz="1600" b="1">
                <a:solidFill>
                  <a:schemeClr val="accent1"/>
                </a:solidFill>
                <a:latin typeface="Verdana" pitchFamily="34" charset="0"/>
              </a:rPr>
              <a:t>7 Anos</a:t>
            </a:r>
          </a:p>
        </p:txBody>
      </p:sp>
      <p:sp>
        <p:nvSpPr>
          <p:cNvPr id="194581" name="Text Box 21"/>
          <p:cNvSpPr txBox="1">
            <a:spLocks noChangeArrowheads="1"/>
          </p:cNvSpPr>
          <p:nvPr/>
        </p:nvSpPr>
        <p:spPr bwMode="auto">
          <a:xfrm>
            <a:off x="3581400" y="3078163"/>
            <a:ext cx="7508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3.1/2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94582" name="Text Box 22"/>
          <p:cNvSpPr txBox="1">
            <a:spLocks noChangeArrowheads="1"/>
          </p:cNvSpPr>
          <p:nvPr/>
        </p:nvSpPr>
        <p:spPr bwMode="auto">
          <a:xfrm>
            <a:off x="4354513" y="3078163"/>
            <a:ext cx="7508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3.1/2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>
            <a:off x="8931275" y="2495550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8350250" y="42656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1844</a:t>
            </a:r>
          </a:p>
        </p:txBody>
      </p:sp>
      <p:cxnSp>
        <p:nvCxnSpPr>
          <p:cNvPr id="194585" name="AutoShape 25"/>
          <p:cNvCxnSpPr>
            <a:cxnSpLocks noChangeShapeType="1"/>
            <a:stCxn id="194573" idx="2"/>
            <a:endCxn id="194584" idx="2"/>
          </p:cNvCxnSpPr>
          <p:nvPr/>
        </p:nvCxnSpPr>
        <p:spPr bwMode="auto">
          <a:xfrm rot="16200000" flipH="1">
            <a:off x="6961188" y="2827337"/>
            <a:ext cx="69850" cy="3540125"/>
          </a:xfrm>
          <a:prstGeom prst="curvedConnector3">
            <a:avLst>
              <a:gd name="adj1" fmla="val 427273"/>
            </a:avLst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586" name="AutoShape 26"/>
          <p:cNvCxnSpPr>
            <a:cxnSpLocks noChangeShapeType="1"/>
            <a:stCxn id="194564" idx="0"/>
            <a:endCxn id="194583" idx="0"/>
          </p:cNvCxnSpPr>
          <p:nvPr/>
        </p:nvCxnSpPr>
        <p:spPr bwMode="auto">
          <a:xfrm rot="5400000" flipV="1">
            <a:off x="4702175" y="-1771650"/>
            <a:ext cx="38100" cy="8420100"/>
          </a:xfrm>
          <a:prstGeom prst="curvedConnector3">
            <a:avLst>
              <a:gd name="adj1" fmla="val -5075005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587" name="Text Box 27"/>
          <p:cNvSpPr txBox="1">
            <a:spLocks noChangeArrowheads="1"/>
          </p:cNvSpPr>
          <p:nvPr/>
        </p:nvSpPr>
        <p:spPr bwMode="auto">
          <a:xfrm>
            <a:off x="3505200" y="533400"/>
            <a:ext cx="2424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2800" b="1">
                <a:solidFill>
                  <a:srgbClr val="FFCC00"/>
                </a:solidFill>
                <a:latin typeface="Verdana" pitchFamily="34" charset="0"/>
              </a:rPr>
              <a:t>2300 Anos </a:t>
            </a:r>
          </a:p>
        </p:txBody>
      </p:sp>
      <p:sp>
        <p:nvSpPr>
          <p:cNvPr id="194588" name="Text Box 28"/>
          <p:cNvSpPr txBox="1">
            <a:spLocks noChangeArrowheads="1"/>
          </p:cNvSpPr>
          <p:nvPr/>
        </p:nvSpPr>
        <p:spPr bwMode="auto">
          <a:xfrm>
            <a:off x="1600200" y="4983163"/>
            <a:ext cx="2093913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2200" b="1">
                <a:solidFill>
                  <a:schemeClr val="bg1"/>
                </a:solidFill>
                <a:latin typeface="Verdana" pitchFamily="34" charset="0"/>
              </a:rPr>
              <a:t>70 Semanas</a:t>
            </a:r>
          </a:p>
        </p:txBody>
      </p:sp>
    </p:spTree>
    <p:extLst>
      <p:ext uri="{BB962C8B-B14F-4D97-AF65-F5344CB8AC3E}">
        <p14:creationId xmlns:p14="http://schemas.microsoft.com/office/powerpoint/2010/main" val="399779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duardo\Desktop\seminario_esperanca_para_viver\jpg\tematico\bc3adbl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5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75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uardo\Desktop\seminario_esperanca_para_viver\jpg\_capas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4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sei que, depois da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 partida, entre vós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penetrarão lobos vorazes,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não pouparão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rebanho.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22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que, dentre vós mesmos,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levantarão homens falando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coisas pervertidas, para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arrastar os discípulos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atrás deles.”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20: 28-30</a:t>
            </a:r>
          </a:p>
        </p:txBody>
      </p:sp>
    </p:spTree>
    <p:extLst>
      <p:ext uri="{BB962C8B-B14F-4D97-AF65-F5344CB8AC3E}">
        <p14:creationId xmlns:p14="http://schemas.microsoft.com/office/powerpoint/2010/main" val="290777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duardo\Desktop\seminario_esperanca_para_viver\jpg\tematico\martyrdom-of-polyc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0" y="1"/>
            <a:ext cx="9151390" cy="690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duardo\Desktop\seminario_esperanca_para_viver\jpg\tematico\marti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r="52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507</Words>
  <Application>Microsoft Office PowerPoint</Application>
  <PresentationFormat>Apresentação na tela (4:3)</PresentationFormat>
  <Paragraphs>125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177</cp:revision>
  <dcterms:created xsi:type="dcterms:W3CDTF">2013-04-24T18:59:19Z</dcterms:created>
  <dcterms:modified xsi:type="dcterms:W3CDTF">2013-07-26T13:38:02Z</dcterms:modified>
  <cp:category>SM-EVANGELISMO</cp:category>
</cp:coreProperties>
</file>