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306" r:id="rId3"/>
    <p:sldId id="308" r:id="rId4"/>
    <p:sldId id="314" r:id="rId5"/>
    <p:sldId id="315" r:id="rId6"/>
    <p:sldId id="316" r:id="rId7"/>
    <p:sldId id="317" r:id="rId8"/>
    <p:sldId id="324" r:id="rId9"/>
    <p:sldId id="318" r:id="rId10"/>
    <p:sldId id="309" r:id="rId11"/>
    <p:sldId id="270" r:id="rId12"/>
    <p:sldId id="272" r:id="rId13"/>
    <p:sldId id="319" r:id="rId14"/>
    <p:sldId id="320" r:id="rId15"/>
    <p:sldId id="273" r:id="rId16"/>
    <p:sldId id="274" r:id="rId17"/>
    <p:sldId id="321" r:id="rId18"/>
    <p:sldId id="258" r:id="rId19"/>
    <p:sldId id="275" r:id="rId20"/>
    <p:sldId id="325" r:id="rId21"/>
    <p:sldId id="322" r:id="rId22"/>
    <p:sldId id="323" r:id="rId23"/>
    <p:sldId id="326" r:id="rId24"/>
    <p:sldId id="259" r:id="rId25"/>
    <p:sldId id="278" r:id="rId26"/>
    <p:sldId id="279" r:id="rId27"/>
    <p:sldId id="280" r:id="rId28"/>
    <p:sldId id="281" r:id="rId29"/>
    <p:sldId id="328" r:id="rId30"/>
    <p:sldId id="327" r:id="rId31"/>
    <p:sldId id="282" r:id="rId32"/>
    <p:sldId id="267" r:id="rId33"/>
    <p:sldId id="286" r:id="rId34"/>
    <p:sldId id="287" r:id="rId35"/>
    <p:sldId id="268" r:id="rId36"/>
    <p:sldId id="291" r:id="rId37"/>
    <p:sldId id="293" r:id="rId38"/>
    <p:sldId id="294" r:id="rId39"/>
    <p:sldId id="292" r:id="rId40"/>
    <p:sldId id="269" r:id="rId41"/>
    <p:sldId id="295" r:id="rId42"/>
    <p:sldId id="297" r:id="rId43"/>
    <p:sldId id="331" r:id="rId44"/>
    <p:sldId id="296" r:id="rId45"/>
    <p:sldId id="264" r:id="rId46"/>
    <p:sldId id="298" r:id="rId47"/>
    <p:sldId id="299" r:id="rId48"/>
    <p:sldId id="260" r:id="rId49"/>
    <p:sldId id="329" r:id="rId50"/>
    <p:sldId id="330" r:id="rId51"/>
    <p:sldId id="304" r:id="rId5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99" autoAdjust="0"/>
    <p:restoredTop sz="94660"/>
  </p:normalViewPr>
  <p:slideViewPr>
    <p:cSldViewPr>
      <p:cViewPr varScale="1">
        <p:scale>
          <a:sx n="66" d="100"/>
          <a:sy n="66" d="100"/>
        </p:scale>
        <p:origin x="101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CB96223-4A8A-2B81-023A-8675D19F8F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5240C0-AB21-54A8-E3DC-E78FC06ABD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1A181D-F9F4-638F-A0A1-6823E6DF9C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2B6FEF-56A8-4516-A129-B886A493D744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442404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523582-9A35-6720-2428-97B0D0AEC9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8BC5CE-FC6B-EB21-B835-19A229F35F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FB90BC-5C63-2000-4358-012EF35F32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75844B-3195-45A2-9522-4322D7392474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335263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ECD2E9-1C6A-A024-20B4-AEFB49C13D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DEBC4E-BE00-7E7D-C4CE-743A8ED8D8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205F7C-EB19-B942-C109-6512D80643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46BCAC-61D8-4427-BA66-07E255FCDA2B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768557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4EBB02B-036C-81E4-A61E-AE4B4DDFA3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9DC089-6054-81F2-ECE0-4D044BC02D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F82CBC-FDC1-7DEC-199F-CEB8DD28E2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D3B6CC-2C2D-4022-9DEC-B7EE22A58EF1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840122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88A884-E4C4-78C9-A6D3-AEE5F823C4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B65B8B-42FE-D83F-07FC-905EA4E579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8E2E4C-40AC-2545-9576-B1842CE417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81CD5D-C16C-487A-9D16-2AE91B864891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80140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FF7779-FFA6-C8FF-8BE8-99E2EF188C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EA897F-C8D9-488C-1C1E-5533F98385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6288CC-A117-F4A8-9E65-D480F36375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90B251-EEC5-4034-B6E7-6A16DCC8A8BE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476639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884F93E-D105-C6C3-7D32-70AC9FEAF7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EA7EC63-EE6B-2336-DACB-4EE5C7123E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D3D7656-492E-ED93-D145-C34457DB39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A19A38-3174-4E1E-B77E-1587CE55C0C9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929385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2F35D60-0FCF-E027-546D-360CFF32C9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382AA0B-033B-D2B8-BF1B-402A20A232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B419041-9A87-40B0-3CFA-9B5C777847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B12E4C-32F8-433C-B057-C3083384B42E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85712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E4F8A1F-0D99-C8EA-D612-1203787DD1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48594E2-EED0-7499-D0D4-FB28159B61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1AE14D7-A7E3-BA4D-B955-D59E112F39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A6E5A9-BCC9-4EF7-8BAF-66C59D29CB64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649353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80E5D3-B020-12DD-9601-96254D113B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8EA04D-22AA-B899-E19A-275531A147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A4A556-DA17-845B-90F6-0565D40883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439418-9EF8-4CE9-845D-09A4C2E1C9F0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662783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EF4C02-B121-B1E3-74E6-C7EE8A5B00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5CD781-F08D-7F5C-BDE8-301AB73FCD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01418B-714B-5800-A97D-8C61072B1E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71512-BBC2-4F94-B8D9-BD1C9141EBCE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14735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6BA1159-D64C-6053-C41E-9C8B32E011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9E0E640-F5B9-0D79-B690-20E070FEAC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os estilos do texto mestre</a:t>
            </a:r>
          </a:p>
          <a:p>
            <a:pPr lvl="1"/>
            <a:r>
              <a:rPr lang="en-US" altLang="pt-BR"/>
              <a:t>Segundo nível</a:t>
            </a:r>
          </a:p>
          <a:p>
            <a:pPr lvl="2"/>
            <a:r>
              <a:rPr lang="en-US" altLang="pt-BR"/>
              <a:t>Terceiro nível</a:t>
            </a:r>
          </a:p>
          <a:p>
            <a:pPr lvl="3"/>
            <a:r>
              <a:rPr lang="en-US" altLang="pt-BR"/>
              <a:t>Quarto nível</a:t>
            </a:r>
          </a:p>
          <a:p>
            <a:pPr lvl="4"/>
            <a:r>
              <a:rPr lang="en-US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51FEC08-64E2-91DF-4539-0E13E16667F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95E1658-3100-41C2-D1FA-0EB430B7990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08EAB38-3E71-0A2B-5BDE-869B93C7A72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18D3A27-8F14-4CCA-AFA4-366CB59B2865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>
            <a:extLst>
              <a:ext uri="{FF2B5EF4-FFF2-40B4-BE49-F238E27FC236}">
                <a16:creationId xmlns:a16="http://schemas.microsoft.com/office/drawing/2014/main" id="{BFF1179A-CB91-1284-BA3F-1A971085D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6BBC2B20-01CF-9842-963B-0FDA4EAA3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SINAIS NO MUNDO SOCIAL</a:t>
            </a:r>
            <a:endParaRPr lang="en-US" altLang="pt-BR" sz="3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  <p:sp>
        <p:nvSpPr>
          <p:cNvPr id="65539" name="Text Box 3">
            <a:extLst>
              <a:ext uri="{FF2B5EF4-FFF2-40B4-BE49-F238E27FC236}">
                <a16:creationId xmlns:a16="http://schemas.microsoft.com/office/drawing/2014/main" id="{6D3B6916-D0C7-D8D6-F18D-DD8B6AB3F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3429000"/>
            <a:ext cx="34559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 a) – Políticos</a:t>
            </a:r>
          </a:p>
        </p:txBody>
      </p:sp>
      <p:sp>
        <p:nvSpPr>
          <p:cNvPr id="65540" name="Text Box 4">
            <a:extLst>
              <a:ext uri="{FF2B5EF4-FFF2-40B4-BE49-F238E27FC236}">
                <a16:creationId xmlns:a16="http://schemas.microsoft.com/office/drawing/2014/main" id="{E54C359E-4CDA-35CF-2C32-EFE721578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5084763"/>
            <a:ext cx="34559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c) – Morais</a:t>
            </a:r>
          </a:p>
        </p:txBody>
      </p:sp>
      <p:sp>
        <p:nvSpPr>
          <p:cNvPr id="65541" name="Text Box 5">
            <a:extLst>
              <a:ext uri="{FF2B5EF4-FFF2-40B4-BE49-F238E27FC236}">
                <a16:creationId xmlns:a16="http://schemas.microsoft.com/office/drawing/2014/main" id="{2CCE83E4-5677-5C35-D0E1-25DB439BF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4221163"/>
            <a:ext cx="39608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b) – Econômicos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0D84EA6F-1DA4-A403-9C52-B3BA675FA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889250"/>
            <a:ext cx="5256213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- Sinais Políticos</a:t>
            </a:r>
            <a:r>
              <a:rPr lang="pt-BR" altLang="pt-BR" sz="28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28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  “E, certamente, ouvireis falar de GUERRAS e RUMORES DE GUERRAS; vede, não vos assusteis, porque é necessário assim acontecer, mas ainda não é o fim. </a:t>
            </a:r>
          </a:p>
        </p:txBody>
      </p:sp>
      <p:sp>
        <p:nvSpPr>
          <p:cNvPr id="3075" name="Text Box 3">
            <a:extLst>
              <a:ext uri="{FF2B5EF4-FFF2-40B4-BE49-F238E27FC236}">
                <a16:creationId xmlns:a16="http://schemas.microsoft.com/office/drawing/2014/main" id="{C0F6BD85-B113-F45B-E130-2D59CD1D9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2349500"/>
            <a:ext cx="547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Mateus 24: 6, 7, 10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6BC35524-B803-AF35-1143-4CC0BC8CF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SINAIS NO MUNDO SOCIAL</a:t>
            </a:r>
            <a:endParaRPr lang="en-US" altLang="pt-BR" sz="3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D8A43462-8990-BF1B-734E-FCFE35E05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889250"/>
            <a:ext cx="5256213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a) – Sinais Políticos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28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“Porquanto se levantará NAÇÃO CONTRA NAÇÃO, REINO CONTRA REINO...” 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Guerra no Iraque, conflitos no Oriente Médio e Terrorismo</a:t>
            </a:r>
            <a:r>
              <a:rPr lang="pt-BR" altLang="pt-BR" sz="2800">
                <a:solidFill>
                  <a:schemeClr val="bg1"/>
                </a:solidFill>
                <a:latin typeface="Zurich Cn BT" pitchFamily="34" charset="0"/>
              </a:rPr>
              <a:t> </a:t>
            </a:r>
          </a:p>
        </p:txBody>
      </p:sp>
      <p:sp>
        <p:nvSpPr>
          <p:cNvPr id="4099" name="Text Box 3">
            <a:extLst>
              <a:ext uri="{FF2B5EF4-FFF2-40B4-BE49-F238E27FC236}">
                <a16:creationId xmlns:a16="http://schemas.microsoft.com/office/drawing/2014/main" id="{A61668DE-D0BB-5848-B0CA-540D7E456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Mateus 24: 6, 7, 10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CD1A5A8E-252F-1180-0597-C99DFBD07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SINAIS NO MUNDO SOCIAL</a:t>
            </a:r>
            <a:endParaRPr lang="en-US" altLang="pt-BR" sz="3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6F336B0D-FD9E-D9E0-14A8-524C3F286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889250"/>
            <a:ext cx="5256213" cy="265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b) – Sinais Econômicos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28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“... e haverá FOMES...” 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Segundo a ONU, a cada sete segundos, em algum lugar do mundo, uma criança morre de fome</a:t>
            </a:r>
          </a:p>
        </p:txBody>
      </p:sp>
      <p:sp>
        <p:nvSpPr>
          <p:cNvPr id="82947" name="Text Box 3">
            <a:extLst>
              <a:ext uri="{FF2B5EF4-FFF2-40B4-BE49-F238E27FC236}">
                <a16:creationId xmlns:a16="http://schemas.microsoft.com/office/drawing/2014/main" id="{6B5C4F44-D5DD-D93A-7D78-058B18AEA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Mateus 24: 6, 7, 10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42C4B8D4-6760-3324-1BC8-9C22A5527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SINAIS NO MUNDO SOCIAL</a:t>
            </a:r>
            <a:endParaRPr lang="en-US" altLang="pt-BR" sz="3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61F33EC0-4C06-8287-3D78-900A90E38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889250"/>
            <a:ext cx="5256213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b) – Sinais Econômicos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28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“...EPIDEMIAS em vários lugares”</a:t>
            </a:r>
            <a:r>
              <a:rPr lang="pt-BR" altLang="pt-BR" sz="2800">
                <a:latin typeface="Zurich Cn BT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2800">
                <a:solidFill>
                  <a:schemeClr val="bg1"/>
                </a:solidFill>
                <a:latin typeface="Zurich Cn BT" pitchFamily="34" charset="0"/>
              </a:rPr>
              <a:t>A Organização Mundial da Saúde afirma que 10% da população africana está contaminada com HIV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2600">
                <a:solidFill>
                  <a:schemeClr val="bg1"/>
                </a:solidFill>
                <a:latin typeface="Zurich Cn BT" pitchFamily="34" charset="0"/>
              </a:rPr>
              <a:t>Dengue, Gripe Aviária, Febre Amarela...</a:t>
            </a:r>
          </a:p>
        </p:txBody>
      </p:sp>
      <p:sp>
        <p:nvSpPr>
          <p:cNvPr id="83971" name="Text Box 3">
            <a:extLst>
              <a:ext uri="{FF2B5EF4-FFF2-40B4-BE49-F238E27FC236}">
                <a16:creationId xmlns:a16="http://schemas.microsoft.com/office/drawing/2014/main" id="{BFB615D3-3761-04BA-CF03-618561221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2349500"/>
            <a:ext cx="547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 b="1">
                <a:solidFill>
                  <a:schemeClr val="bg1"/>
                </a:solidFill>
                <a:latin typeface="Zurich LtCn BT" pitchFamily="34" charset="0"/>
              </a:rPr>
              <a:t>Lucas 21:11</a:t>
            </a:r>
            <a:endParaRPr lang="en-US" altLang="pt-BR" sz="2400" b="1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7608D31B-1C88-462B-3446-A626D65CF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SINAIS NO MUNDO SOCIAL</a:t>
            </a:r>
            <a:endParaRPr lang="en-US" altLang="pt-BR" sz="3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8721D8CD-EB9F-AE1A-235B-8CBF50EC9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952750"/>
            <a:ext cx="5256213" cy="347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c) – Sinais Morais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28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“Sabe, porém, isto: nos últimos dias, sobrevirão tempos difíceis, pois os homens serão </a:t>
            </a:r>
            <a:r>
              <a:rPr lang="pt-BR" altLang="pt-BR" sz="24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EGOÍSTAS, AVARENTOS, ORGULHOSOS, ARROGANTES, BLASFEMADORES, DESOBEDIENTES AOS PAIS, INGRATOS, IRREVERENTES, DESAFEIÇOADOS, </a:t>
            </a:r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2D9BE76B-B9E4-3D4E-B310-95A893142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2 Timóteo 3:1-4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57ED4D11-83B5-8F5B-16E8-467EA0072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SINAIS NO MUNDO SOCIAL</a:t>
            </a:r>
            <a:endParaRPr lang="en-US" altLang="pt-BR" sz="3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265E98A1-0C6E-4C0A-372E-6B5B80FEB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952750"/>
            <a:ext cx="5256213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IMPLACÁVEIS, CALUNIADORES, SEM DOMÍNIO DE SI, CRUÉIS, INIMIGOS DO BEM, TRAIDORES, ATREVIDOS, VAIDOSOS, MAIS AMIGOS DOS PRAZERES QUE AMIGOS DE DEUS</a:t>
            </a:r>
            <a:r>
              <a:rPr lang="pt-BR" altLang="pt-BR" sz="28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.”</a:t>
            </a:r>
          </a:p>
          <a:p>
            <a:pPr eaLnBrk="1" hangingPunct="1">
              <a:spcBef>
                <a:spcPct val="50000"/>
              </a:spcBef>
            </a:pPr>
            <a:endParaRPr lang="pt-BR" altLang="pt-BR" sz="28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B381319C-3275-A47A-43EF-2C0DCC7D0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2276475"/>
            <a:ext cx="547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2 Timóteo 3:1-4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B25E1B59-0DA0-D1A4-E0C4-D095ECCEF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SINAIS NO MUNDO SOCIAL</a:t>
            </a:r>
            <a:endParaRPr lang="en-US" altLang="pt-BR" sz="3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54A7CBFC-47BC-2D15-6F4F-0C0B0857F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141663"/>
            <a:ext cx="5256213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Pedofilia, Pornografia, Imoralidade, Crime, Violência, Seqüestro, Narcotráfico, Altos Índices de Divórcios...   </a:t>
            </a:r>
          </a:p>
          <a:p>
            <a:pPr eaLnBrk="1" hangingPunct="1">
              <a:spcBef>
                <a:spcPct val="50000"/>
              </a:spcBef>
            </a:pPr>
            <a:endParaRPr lang="pt-BR" altLang="pt-BR" sz="28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  <p:sp>
        <p:nvSpPr>
          <p:cNvPr id="84995" name="Text Box 3">
            <a:extLst>
              <a:ext uri="{FF2B5EF4-FFF2-40B4-BE49-F238E27FC236}">
                <a16:creationId xmlns:a16="http://schemas.microsoft.com/office/drawing/2014/main" id="{2FA553B5-B8C4-1E77-F2E0-E4D2D0E4A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2276475"/>
            <a:ext cx="547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2 Timóteo 3:1-4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64EEB740-4073-0BC0-E076-CD96149E5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SINAIS NO MUNDO SOCIAL</a:t>
            </a:r>
            <a:endParaRPr lang="en-US" altLang="pt-BR" sz="3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C54248AB-CD93-EF9A-9DFF-947F719E7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SINAIS NO MUNDO NATURAL</a:t>
            </a:r>
            <a:endParaRPr lang="en-US" altLang="pt-BR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84912EEE-1CE1-A31B-945F-E58518557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SINAIS NO MUNDO NATURAL</a:t>
            </a:r>
            <a:endParaRPr lang="en-US" altLang="pt-BR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B62F6431-DB6E-63A6-8CFD-9CFE9637D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997200"/>
            <a:ext cx="5113338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8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1º - “... haverá TERREMOTOS em vários lugares”</a:t>
            </a:r>
            <a:r>
              <a:rPr lang="pt-BR" altLang="pt-BR" sz="2600">
                <a:solidFill>
                  <a:schemeClr val="bg1"/>
                </a:solidFill>
                <a:latin typeface="Zurich Cn BT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endParaRPr lang="pt-BR" altLang="pt-BR" sz="24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9220" name="Text Box 3">
            <a:extLst>
              <a:ext uri="{FF2B5EF4-FFF2-40B4-BE49-F238E27FC236}">
                <a16:creationId xmlns:a16="http://schemas.microsoft.com/office/drawing/2014/main" id="{BB78D0F0-BF88-3F2D-827A-691B8D384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2349500"/>
            <a:ext cx="547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Mateus 24:7,29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CF6FF91F-77AB-737B-FA85-55874F50D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pt-BR" sz="3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SINAIS DA VOLTA DE JESUS</a:t>
            </a:r>
            <a:endParaRPr lang="en-US" altLang="pt-BR" sz="3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pt-BR" sz="3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  <p:sp>
        <p:nvSpPr>
          <p:cNvPr id="59395" name="Text Box 3">
            <a:extLst>
              <a:ext uri="{FF2B5EF4-FFF2-40B4-BE49-F238E27FC236}">
                <a16:creationId xmlns:a16="http://schemas.microsoft.com/office/drawing/2014/main" id="{914D71DD-3D70-5355-8FED-E7942E0798F9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211638" y="4221163"/>
            <a:ext cx="32400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/>
              <a:t>AIL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DE605D54-CE51-8E77-8D61-B72E71ADB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SINAIS NO MUNDO NATURAL</a:t>
            </a:r>
            <a:endParaRPr lang="en-US" altLang="pt-BR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DF8DB5B8-B80B-F729-20E7-3E763A1BC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997200"/>
            <a:ext cx="5113338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Cn BT" pitchFamily="34" charset="0"/>
              </a:rPr>
              <a:t>No século XIX ocorreram 41 grandes terremotos, com mais de 350 mil mortes. 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Cn BT" pitchFamily="34" charset="0"/>
              </a:rPr>
              <a:t>No século XX, até 1997, já haviam ocorrido 96 grandes terremotos, com mais de 2 milhões de mortos</a:t>
            </a:r>
          </a:p>
        </p:txBody>
      </p:sp>
      <p:sp>
        <p:nvSpPr>
          <p:cNvPr id="89092" name="Text Box 3">
            <a:extLst>
              <a:ext uri="{FF2B5EF4-FFF2-40B4-BE49-F238E27FC236}">
                <a16:creationId xmlns:a16="http://schemas.microsoft.com/office/drawing/2014/main" id="{1F6340D3-48B4-47C1-6F4F-DA73467F5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2349500"/>
            <a:ext cx="547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Mateus 24:7,29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8EC3264F-1ED8-88A9-F1EC-5950C738D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188913"/>
            <a:ext cx="52562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SINAIS NO MUNDO NATURAL</a:t>
            </a:r>
            <a:endParaRPr lang="en-US" altLang="pt-BR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A8F8AC63-2886-0094-F48C-FF37480E9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997200"/>
            <a:ext cx="532765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altLang="pt-BR">
              <a:solidFill>
                <a:schemeClr val="bg1"/>
              </a:solidFill>
            </a:endParaRPr>
          </a:p>
          <a:p>
            <a:pPr eaLnBrk="1" hangingPunct="1"/>
            <a:r>
              <a:rPr lang="pt-BR" altLang="pt-BR" sz="2500">
                <a:solidFill>
                  <a:schemeClr val="bg1"/>
                </a:solidFill>
                <a:latin typeface="Zurich Cn BT" pitchFamily="34" charset="0"/>
              </a:rPr>
              <a:t>TERREMOTO,  Até no Brasil! </a:t>
            </a:r>
          </a:p>
          <a:p>
            <a:pPr eaLnBrk="1" hangingPunct="1"/>
            <a:r>
              <a:rPr lang="pt-BR" altLang="pt-BR" sz="2500">
                <a:solidFill>
                  <a:schemeClr val="bg1"/>
                </a:solidFill>
                <a:latin typeface="Zurich Cn BT" pitchFamily="34" charset="0"/>
              </a:rPr>
              <a:t>09/12/2007, MG - o primeiro com morte. </a:t>
            </a:r>
          </a:p>
          <a:p>
            <a:pPr eaLnBrk="1" hangingPunct="1"/>
            <a:endParaRPr lang="pt-BR" altLang="pt-BR" sz="25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86020" name="Text Box 3">
            <a:extLst>
              <a:ext uri="{FF2B5EF4-FFF2-40B4-BE49-F238E27FC236}">
                <a16:creationId xmlns:a16="http://schemas.microsoft.com/office/drawing/2014/main" id="{42C219BC-1F41-297E-E8D9-35CCF4F1E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2349500"/>
            <a:ext cx="547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Mateus 24:7,29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0522A3C1-10BF-E7CB-5BA9-27C8152F5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188913"/>
            <a:ext cx="52562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SINAIS NO MUNDO NATURAL</a:t>
            </a:r>
            <a:endParaRPr lang="en-US" altLang="pt-BR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B0E10B76-0C8D-7141-453B-A94D52DF2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997200"/>
            <a:ext cx="5113338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8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“</a:t>
            </a: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Haverá... angústia entre as nações em perplexidade por causa do BRAMIDO DO MAR E DAS ONDAS;</a:t>
            </a:r>
            <a:r>
              <a:rPr lang="pt-BR" altLang="pt-BR" sz="28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”</a:t>
            </a: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endParaRPr lang="pt-BR" altLang="pt-BR" sz="2800" i="1">
              <a:solidFill>
                <a:schemeClr val="bg1"/>
              </a:solidFill>
              <a:latin typeface="Zurich Cn BT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pt-BR" altLang="pt-BR" sz="2600" i="1">
              <a:solidFill>
                <a:schemeClr val="bg1"/>
              </a:solidFill>
              <a:latin typeface="Zurich Cn BT" pitchFamily="34" charset="0"/>
            </a:endParaRPr>
          </a:p>
          <a:p>
            <a:pPr eaLnBrk="1" hangingPunct="1"/>
            <a:endParaRPr lang="pt-BR" altLang="pt-BR" i="1">
              <a:solidFill>
                <a:schemeClr val="bg1"/>
              </a:solidFill>
            </a:endParaRPr>
          </a:p>
          <a:p>
            <a:pPr eaLnBrk="1" hangingPunct="1"/>
            <a:endParaRPr lang="pt-BR" altLang="pt-BR">
              <a:solidFill>
                <a:schemeClr val="bg1"/>
              </a:solidFill>
            </a:endParaRPr>
          </a:p>
        </p:txBody>
      </p:sp>
      <p:sp>
        <p:nvSpPr>
          <p:cNvPr id="87044" name="Text Box 3">
            <a:extLst>
              <a:ext uri="{FF2B5EF4-FFF2-40B4-BE49-F238E27FC236}">
                <a16:creationId xmlns:a16="http://schemas.microsoft.com/office/drawing/2014/main" id="{EE22ED19-7F30-A61C-2C17-F7F017356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2349500"/>
            <a:ext cx="547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Lucas 21:25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0594C5AB-6FB7-C52C-237D-F02924D88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188913"/>
            <a:ext cx="52562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SINAIS NO MUNDO NATURAL</a:t>
            </a:r>
            <a:endParaRPr lang="en-US" altLang="pt-BR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A2A931E2-E1F3-4359-5F48-7CDC10547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0913" y="2997200"/>
            <a:ext cx="5113337" cy="39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Cn BT" pitchFamily="34" charset="0"/>
              </a:rPr>
              <a:t>- Segundo dados da Onu, no ano de 2005, a temperatura média da terra foi a mais alta dos últimos 100 anos. 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Cn BT" pitchFamily="34" charset="0"/>
              </a:rPr>
              <a:t>- Foram: 168 inundações, 69 tornados ou furacões, 22 secas que transtornaram a vida de 154 milhões de pessoas. O nível dos oceanos já aumentou 20 cm no século. </a:t>
            </a:r>
          </a:p>
          <a:p>
            <a:pPr eaLnBrk="1" hangingPunct="1"/>
            <a:r>
              <a:rPr lang="pt-BR" altLang="pt-BR" sz="2400" i="1">
                <a:solidFill>
                  <a:schemeClr val="bg1"/>
                </a:solidFill>
                <a:latin typeface="Zurich Cn BT" pitchFamily="34" charset="0"/>
              </a:rPr>
              <a:t>- TSUNAMIS!</a:t>
            </a:r>
          </a:p>
          <a:p>
            <a:pPr eaLnBrk="1" hangingPunct="1"/>
            <a:endParaRPr lang="pt-BR" altLang="pt-BR" sz="24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90116" name="Text Box 3">
            <a:extLst>
              <a:ext uri="{FF2B5EF4-FFF2-40B4-BE49-F238E27FC236}">
                <a16:creationId xmlns:a16="http://schemas.microsoft.com/office/drawing/2014/main" id="{3D658DBE-AC8B-B425-696E-F03894803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2349500"/>
            <a:ext cx="547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Lucas 21:25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79BBE792-7F1C-4683-86C1-0DF79DAAE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SINAIS NO MUNDO RELIGIOSO?</a:t>
            </a:r>
            <a:endParaRPr lang="en-US" altLang="pt-BR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759F64E3-08CB-31AC-8B25-3D7958BEF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SINAIS NO MUNDO RELIGIOSO</a:t>
            </a:r>
            <a:endParaRPr lang="en-US" altLang="pt-BR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DF2F6A47-5D76-C98A-85E2-819B4112A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897188"/>
            <a:ext cx="5256213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8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“E ele lhes respondeu: Vede que ninguém vos engane.Porque virão muitos em meu nome, dizendo: Eu sou o Cristo, e enganarão a muitos. Levantar-se-ão muitos FALSOS PROFETAS e enganarão a muitos. </a:t>
            </a:r>
          </a:p>
        </p:txBody>
      </p:sp>
      <p:sp>
        <p:nvSpPr>
          <p:cNvPr id="13316" name="Text Box 3">
            <a:extLst>
              <a:ext uri="{FF2B5EF4-FFF2-40B4-BE49-F238E27FC236}">
                <a16:creationId xmlns:a16="http://schemas.microsoft.com/office/drawing/2014/main" id="{E46B6D96-6BE5-C4E4-8304-F77ADF74A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Mateus 24:4, 5, 11, 24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7A15740B-C9EF-E937-EA4B-FE4106BEC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SINAIS NO MUNDO RELIGIOSO</a:t>
            </a:r>
            <a:endParaRPr lang="en-US" altLang="pt-BR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F621390F-B13D-3199-1CA6-0E034B8D0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897188"/>
            <a:ext cx="5256213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8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Porque SURGIRÃO FALSOS CRISTOS E FALSOS PROFETAS operando grandes SINAIS E PRODÍGIOS para enganar, se possível, os próprios eleitos.”</a:t>
            </a:r>
          </a:p>
        </p:txBody>
      </p:sp>
      <p:sp>
        <p:nvSpPr>
          <p:cNvPr id="14340" name="Text Box 3">
            <a:extLst>
              <a:ext uri="{FF2B5EF4-FFF2-40B4-BE49-F238E27FC236}">
                <a16:creationId xmlns:a16="http://schemas.microsoft.com/office/drawing/2014/main" id="{4B8C8DB8-2F18-CF09-E41C-829EF496B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Mateus 24:4, 5, 11, 24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068F390D-31C3-8A0A-CCE1-D6DB52E3C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SINAIS NO MUNDO RELIGIOSO</a:t>
            </a:r>
            <a:endParaRPr lang="en-US" altLang="pt-BR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F3216F03-4342-1ADB-6EE5-7E593CF7A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3141663"/>
            <a:ext cx="54006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Hoje existem mais de 40.000 Denominações Cristãs</a:t>
            </a:r>
            <a:r>
              <a:rPr lang="pt-BR" altLang="pt-BR" sz="3600" i="1">
                <a:solidFill>
                  <a:schemeClr val="bg1"/>
                </a:solidFill>
              </a:rPr>
              <a:t>.</a:t>
            </a:r>
            <a:r>
              <a:rPr lang="pt-BR" altLang="pt-BR" sz="3600"/>
              <a:t>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8D99FDBC-BFA6-C239-E6E2-7DF8D1426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SINAIS NO MUNDO RELIGIOSO</a:t>
            </a:r>
            <a:endParaRPr lang="en-US" altLang="pt-BR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F19119FB-8DFC-ED47-3C9F-D36893499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922588"/>
            <a:ext cx="5688013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“Assim como, no meio do povo, surgiram</a:t>
            </a:r>
          </a:p>
          <a:p>
            <a:pPr eaLnBrk="1" hangingPunct="1"/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 FALSOS PROFETAS, assim também </a:t>
            </a:r>
          </a:p>
          <a:p>
            <a:pPr eaLnBrk="1" hangingPunct="1"/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haverá entre vós FALSOS MESTRES, os </a:t>
            </a:r>
          </a:p>
          <a:p>
            <a:pPr eaLnBrk="1" hangingPunct="1"/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quais introduzirão, dissimuladamente, </a:t>
            </a:r>
          </a:p>
          <a:p>
            <a:pPr eaLnBrk="1" hangingPunct="1"/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HERESIAS DESTRUIDORAS, até ao ponto </a:t>
            </a:r>
          </a:p>
          <a:p>
            <a:pPr eaLnBrk="1" hangingPunct="1"/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de renegarem o Soberano Senhor que os</a:t>
            </a:r>
          </a:p>
          <a:p>
            <a:pPr eaLnBrk="1" hangingPunct="1"/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 resgatou, trazendo sobre si mesmos </a:t>
            </a:r>
          </a:p>
          <a:p>
            <a:pPr eaLnBrk="1" hangingPunct="1"/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repentina destruição.</a:t>
            </a:r>
          </a:p>
        </p:txBody>
      </p:sp>
      <p:sp>
        <p:nvSpPr>
          <p:cNvPr id="16389" name="Text Box 5">
            <a:extLst>
              <a:ext uri="{FF2B5EF4-FFF2-40B4-BE49-F238E27FC236}">
                <a16:creationId xmlns:a16="http://schemas.microsoft.com/office/drawing/2014/main" id="{5944D5D9-F637-2089-91A5-74B146BFC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2349500"/>
            <a:ext cx="33131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 altLang="pt-BR"/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7C96D60E-4121-883F-C757-0E8BCB45F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2349500"/>
            <a:ext cx="3095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pt-BR" altLang="pt-BR" sz="2400" i="1">
                <a:solidFill>
                  <a:schemeClr val="bg1"/>
                </a:solidFill>
                <a:latin typeface="Zurich Cn BT" pitchFamily="34" charset="0"/>
              </a:rPr>
              <a:t>2 Pedro 2:1-3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2CC32B93-21D6-2FD8-CE2F-961A15B80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SINAIS NO MUNDO RELIGIOSO</a:t>
            </a:r>
            <a:endParaRPr lang="en-US" altLang="pt-BR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2B1DE7DF-2972-E1FD-B18E-2DE5363C4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068638"/>
            <a:ext cx="5256213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E muitos seguirão as suas práticas </a:t>
            </a:r>
          </a:p>
          <a:p>
            <a:pPr eaLnBrk="1" hangingPunct="1"/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libertinas, e, por causa deles, será</a:t>
            </a:r>
          </a:p>
          <a:p>
            <a:pPr eaLnBrk="1" hangingPunct="1"/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 difamado </a:t>
            </a:r>
            <a:r>
              <a:rPr lang="pt-BR" altLang="pt-BR" sz="2400" i="1">
                <a:solidFill>
                  <a:schemeClr val="bg1"/>
                </a:solidFill>
                <a:latin typeface="Zurich Cn BT" pitchFamily="34" charset="0"/>
              </a:rPr>
              <a:t>O CAMINHO DA VERDADE</a:t>
            </a: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;</a:t>
            </a:r>
          </a:p>
          <a:p>
            <a:pPr eaLnBrk="1" hangingPunct="1"/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também, </a:t>
            </a:r>
            <a:r>
              <a:rPr lang="pt-BR" altLang="pt-BR" sz="2400" i="1">
                <a:solidFill>
                  <a:schemeClr val="bg1"/>
                </a:solidFill>
                <a:latin typeface="Zurich Cn BT" pitchFamily="34" charset="0"/>
              </a:rPr>
              <a:t>MOVIDOS POR AVAREZA</a:t>
            </a: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, </a:t>
            </a:r>
          </a:p>
          <a:p>
            <a:pPr eaLnBrk="1" hangingPunct="1"/>
            <a:r>
              <a:rPr lang="pt-BR" altLang="pt-BR" sz="2400" i="1">
                <a:solidFill>
                  <a:schemeClr val="bg1"/>
                </a:solidFill>
                <a:latin typeface="Zurich Cn BT" pitchFamily="34" charset="0"/>
              </a:rPr>
              <a:t>FARÃO COMÉRCIO DE VÓS</a:t>
            </a: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, com </a:t>
            </a:r>
          </a:p>
          <a:p>
            <a:pPr eaLnBrk="1" hangingPunct="1"/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palavras fictícias; para eles o juízo </a:t>
            </a:r>
          </a:p>
          <a:p>
            <a:pPr eaLnBrk="1" hangingPunct="1"/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lavrado há longo tempo não tarda, e </a:t>
            </a:r>
          </a:p>
          <a:p>
            <a:pPr eaLnBrk="1" hangingPunct="1"/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a sua destruição não dorme.”</a:t>
            </a:r>
          </a:p>
        </p:txBody>
      </p:sp>
      <p:sp>
        <p:nvSpPr>
          <p:cNvPr id="92164" name="Text Box 4">
            <a:extLst>
              <a:ext uri="{FF2B5EF4-FFF2-40B4-BE49-F238E27FC236}">
                <a16:creationId xmlns:a16="http://schemas.microsoft.com/office/drawing/2014/main" id="{A2080386-53FE-0397-9FD3-99CC67D88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2349500"/>
            <a:ext cx="33131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 altLang="pt-BR"/>
          </a:p>
        </p:txBody>
      </p:sp>
      <p:sp>
        <p:nvSpPr>
          <p:cNvPr id="92165" name="Rectangle 5">
            <a:extLst>
              <a:ext uri="{FF2B5EF4-FFF2-40B4-BE49-F238E27FC236}">
                <a16:creationId xmlns:a16="http://schemas.microsoft.com/office/drawing/2014/main" id="{DC7A0411-DFE6-F962-D59B-CCA3D10C8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2349500"/>
            <a:ext cx="3095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pt-BR" altLang="pt-BR" sz="2400" i="1">
                <a:solidFill>
                  <a:schemeClr val="bg1"/>
                </a:solidFill>
                <a:latin typeface="Zurich Cn BT" pitchFamily="34" charset="0"/>
              </a:rPr>
              <a:t>2 Pedro 2:1-3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5F9588DB-8B4D-F3C7-3FBC-7DBD52DD1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altLang="pt-BR" sz="3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SINAIS DA VOLTA DE JESUS</a:t>
            </a:r>
            <a:endParaRPr lang="en-US" altLang="pt-BR" sz="3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  <p:sp>
        <p:nvSpPr>
          <p:cNvPr id="64515" name="Text Box 3">
            <a:extLst>
              <a:ext uri="{FF2B5EF4-FFF2-40B4-BE49-F238E27FC236}">
                <a16:creationId xmlns:a16="http://schemas.microsoft.com/office/drawing/2014/main" id="{E63E0944-A3EB-8B39-6DBA-D7F661C92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1888" y="3429000"/>
            <a:ext cx="547211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A Bíblia fala da Segunda</a:t>
            </a:r>
            <a:r>
              <a:rPr lang="pt-BR" altLang="pt-BR" sz="3200"/>
              <a:t> </a:t>
            </a: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Vinda </a:t>
            </a:r>
          </a:p>
          <a:p>
            <a:pPr>
              <a:spcBef>
                <a:spcPct val="50000"/>
              </a:spcBef>
            </a:pP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de JESUS 2.500 vezes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FCDD1713-2CD5-741B-8E34-BCC4D8C5A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SINAIS NO MUNDO RELIGIOSO</a:t>
            </a:r>
            <a:endParaRPr lang="en-US" altLang="pt-BR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DC9F7A70-9C2D-BC6A-0D06-130E909E8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068638"/>
            <a:ext cx="5256213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Qual é a motivação dos falsos profetas, ao pregarem a Bíblia? 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2800" i="1">
                <a:solidFill>
                  <a:srgbClr val="FFFF00"/>
                </a:solidFill>
                <a:latin typeface="Zurich Cn BT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(   ) Amor ao próximo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(   ) Avareza 		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(   ) Amor a Deus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879731-5520-6E13-CF18-89460491B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5445125"/>
            <a:ext cx="3603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i="1">
                <a:solidFill>
                  <a:schemeClr val="hlink"/>
                </a:solidFill>
                <a:latin typeface="Zurich Cn BT" pitchFamily="34" charset="0"/>
              </a:rPr>
              <a:t>X</a:t>
            </a:r>
            <a:endParaRPr lang="en-US" altLang="pt-BR">
              <a:solidFill>
                <a:schemeClr val="hlink"/>
              </a:solidFill>
            </a:endParaRPr>
          </a:p>
        </p:txBody>
      </p:sp>
      <p:sp>
        <p:nvSpPr>
          <p:cNvPr id="91141" name="Text Box 5">
            <a:extLst>
              <a:ext uri="{FF2B5EF4-FFF2-40B4-BE49-F238E27FC236}">
                <a16:creationId xmlns:a16="http://schemas.microsoft.com/office/drawing/2014/main" id="{C5ACE86C-780B-1E0A-EA0F-007A21024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2349500"/>
            <a:ext cx="33131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 altLang="pt-BR"/>
          </a:p>
        </p:txBody>
      </p:sp>
      <p:sp>
        <p:nvSpPr>
          <p:cNvPr id="91142" name="Rectangle 6">
            <a:extLst>
              <a:ext uri="{FF2B5EF4-FFF2-40B4-BE49-F238E27FC236}">
                <a16:creationId xmlns:a16="http://schemas.microsoft.com/office/drawing/2014/main" id="{7A488F24-9C51-1DB7-B1CA-B4F17182E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2349500"/>
            <a:ext cx="3095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pt-BR" altLang="pt-BR" sz="2400" i="1">
                <a:solidFill>
                  <a:schemeClr val="bg1"/>
                </a:solidFill>
                <a:latin typeface="Zurich Cn BT" pitchFamily="34" charset="0"/>
              </a:rPr>
              <a:t>2 Pedro 2:1-3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90B56E16-982E-A416-5F7C-992715D78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SINAIS NO MUNDO RELIGIOSO</a:t>
            </a:r>
            <a:endParaRPr lang="en-US" altLang="pt-BR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8EEB8352-7C16-C8C8-AFC9-1D14B613C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068638"/>
            <a:ext cx="5256213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b) O que atrai pessoas a esses falsos líderes?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(    ) Amizade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(   ) Doutrina sem base bíblica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(   ) Sinais, prodígios e curas</a:t>
            </a:r>
          </a:p>
          <a:p>
            <a:pPr eaLnBrk="1" hangingPunct="1">
              <a:spcBef>
                <a:spcPct val="50000"/>
              </a:spcBef>
            </a:pPr>
            <a:endParaRPr lang="pt-BR" altLang="pt-BR" sz="28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BA86AB-9DEE-5BCD-25DE-95B9C6FCC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7625" y="5429250"/>
            <a:ext cx="3603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i="1">
                <a:solidFill>
                  <a:srgbClr val="00FF00"/>
                </a:solidFill>
                <a:latin typeface="Zurich Cn BT" pitchFamily="34" charset="0"/>
              </a:rPr>
              <a:t>X</a:t>
            </a:r>
            <a:endParaRPr lang="en-US" altLang="pt-BR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0175C5CB-3FB4-F4E3-34D9-4A1EB2599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PAULO FALA DE “OUTRO EVANGELHO” QUE ESTÁ SENDO PREGADO (GÁL 1:6)</a:t>
            </a:r>
            <a:endParaRPr lang="en-US" altLang="pt-BR" sz="28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477DFF58-5DB3-1A81-4BAF-23B6BA067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897188"/>
            <a:ext cx="5256213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8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“Amados, não deis crédito a qualquer espírito; antes, provai os espíritos se procedem de Deus, PORQUE MUITOS FALSOS PROFETAS têm saído pelo mundo fora.”</a:t>
            </a:r>
          </a:p>
        </p:txBody>
      </p:sp>
      <p:sp>
        <p:nvSpPr>
          <p:cNvPr id="24579" name="Text Box 3">
            <a:extLst>
              <a:ext uri="{FF2B5EF4-FFF2-40B4-BE49-F238E27FC236}">
                <a16:creationId xmlns:a16="http://schemas.microsoft.com/office/drawing/2014/main" id="{E3A6125C-758D-314A-91EE-7EBB92797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1 João 4:1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93D2B34B-195C-43AA-F73E-6077DB40D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PAULO FALA DE “OUTRO EVANGELHO” QUE ESTÁ SENDO PREGADO (GÁL 1:6)</a:t>
            </a:r>
            <a:endParaRPr lang="en-US" altLang="pt-BR" sz="28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D2D6058E-4E80-DAA8-8310-C5FC32295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068638"/>
            <a:ext cx="5256213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“Admira-me que estejais passando tão depressa daquele que vos chamou na graça de Cristo para </a:t>
            </a: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OUTRO EVANGELHO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”</a:t>
            </a:r>
          </a:p>
          <a:p>
            <a:pPr eaLnBrk="1" hangingPunct="1">
              <a:spcBef>
                <a:spcPct val="50000"/>
              </a:spcBef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C8AFC5CC-BCAA-5C0D-BC22-A17726CD8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PAULO FALA DE “OUTRO EVANGELHO” QUE ESTÁ SENDO PREGADO.</a:t>
            </a:r>
            <a:endParaRPr lang="en-US" altLang="pt-BR" sz="28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A88AA628-D3B6-4FD3-A7A4-F1BA48E0F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itchFamily="34" charset="0"/>
              </a:rPr>
              <a:t>POR QUE DEUS MANDA PROVAR O ENSINO DOS PROFETAS?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AE098887-9C89-9C19-D68B-5E08A64B1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897188"/>
            <a:ext cx="52562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8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“ACAUTELAI-VOS dos falsos profetas, que se vos apresentam disfarçados em ovelhas, mas por dentro são lobos roubadores.”</a:t>
            </a:r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B0799CFE-EF4A-7E79-6E94-50265AAFF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Mateus 7:15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33B5C1D8-4BDA-A541-56B5-9534C1866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itchFamily="34" charset="0"/>
              </a:rPr>
              <a:t>POR QUE DEUS MANDA PROVAR O ENSINO DOS PROFETAS?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CF829B8A-0008-6398-F124-34D8D634E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897188"/>
            <a:ext cx="525621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“Ao falar acerca destes assuntos, como, de fato, costuma fazer em todas as suas epístolas, nas quais há certas coisas difíceis de entender, </a:t>
            </a:r>
          </a:p>
        </p:txBody>
      </p:sp>
      <p:sp>
        <p:nvSpPr>
          <p:cNvPr id="28675" name="Text Box 3">
            <a:extLst>
              <a:ext uri="{FF2B5EF4-FFF2-40B4-BE49-F238E27FC236}">
                <a16:creationId xmlns:a16="http://schemas.microsoft.com/office/drawing/2014/main" id="{0F69A064-46FB-C7BE-CAB1-C02B8E706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2Pedro 3:16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3742DD18-B962-6EFE-3446-70F2A7789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itchFamily="34" charset="0"/>
              </a:rPr>
              <a:t>POR QUE DEUS MANDA PROVAR O ENSINO DOS PROFETAS?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DCB8EF18-53D8-CFA3-393C-91A28241A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897188"/>
            <a:ext cx="525621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que os ignorantes e instáveis deturpam, como também deturpam as demais Escrituras, para a própria destruição deles.” </a:t>
            </a:r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DD2AAD02-F3D8-352B-42F8-6AA37B2E1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2Pedro 3:16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E815F611-1AAC-6494-947C-E51130541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itchFamily="34" charset="0"/>
              </a:rPr>
              <a:t>POR QUE DEUS MANDA PROVAR O ENSINO DOS PROFETAS?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44166C77-4727-E632-C19E-19D0BCBCE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068638"/>
            <a:ext cx="5256213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i="1" dirty="0">
                <a:solidFill>
                  <a:srgbClr val="FFFF00"/>
                </a:solidFill>
                <a:latin typeface="Zurich Cn BT" pitchFamily="34" charset="0"/>
              </a:rPr>
              <a:t>(    ) Porque o engano, às vezes, parece verdade.</a:t>
            </a:r>
          </a:p>
          <a:p>
            <a:pPr>
              <a:spcBef>
                <a:spcPct val="50000"/>
              </a:spcBef>
              <a:defRPr/>
            </a:pPr>
            <a:r>
              <a:rPr lang="pt-BR" sz="2800" i="1" dirty="0">
                <a:solidFill>
                  <a:srgbClr val="FFFF00"/>
                </a:solidFill>
                <a:latin typeface="Zurich Cn BT" pitchFamily="34" charset="0"/>
              </a:rPr>
              <a:t>(    ) Para comprovar se o que é ensinado está de acordo com a Bíblia.</a:t>
            </a:r>
          </a:p>
          <a:p>
            <a:pPr>
              <a:spcBef>
                <a:spcPct val="50000"/>
              </a:spcBef>
              <a:defRPr/>
            </a:pPr>
            <a:r>
              <a:rPr lang="pt-BR" sz="2800" i="1" dirty="0">
                <a:solidFill>
                  <a:srgbClr val="FFFF00"/>
                </a:solidFill>
                <a:latin typeface="Zurich Cn BT" pitchFamily="34" charset="0"/>
              </a:rPr>
              <a:t>(    ) Porque, na Bíblia, tudo é fácil de entender.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12CF28D3-D9BD-A223-E19B-74B313570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itchFamily="34" charset="0"/>
              </a:rPr>
              <a:t>POR QUE DEUS MANDA PROVAR O ENSINO DOS PROFETAS?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Cn BT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CC3A67-2784-A33B-7C85-09D2362D0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2075" y="3071813"/>
            <a:ext cx="455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i="1">
                <a:solidFill>
                  <a:srgbClr val="00B050"/>
                </a:solidFill>
                <a:latin typeface="Zurich Cn BT" pitchFamily="34" charset="0"/>
              </a:rPr>
              <a:t>V </a:t>
            </a:r>
            <a:endParaRPr lang="en-US" altLang="pt-BR">
              <a:solidFill>
                <a:srgbClr val="00B05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95D178-6B23-C143-29C7-DAD6C2AF1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9063" y="5643563"/>
            <a:ext cx="342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i="1">
                <a:solidFill>
                  <a:srgbClr val="FF0000"/>
                </a:solidFill>
                <a:latin typeface="Zurich Cn BT" pitchFamily="34" charset="0"/>
              </a:rPr>
              <a:t>F</a:t>
            </a:r>
            <a:endParaRPr lang="en-US" altLang="pt-BR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DA36F1-A0E7-4E00-6303-79BA3C7E0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2075" y="4119563"/>
            <a:ext cx="455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i="1">
                <a:solidFill>
                  <a:srgbClr val="00B050"/>
                </a:solidFill>
                <a:latin typeface="Zurich Cn BT" pitchFamily="34" charset="0"/>
              </a:rPr>
              <a:t>V </a:t>
            </a:r>
            <a:endParaRPr lang="en-US" altLang="pt-BR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29AF1E80-C21A-A9E5-1D55-39BFAA539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altLang="pt-BR" sz="3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SINAIS DA VOLTA DE JESUS</a:t>
            </a:r>
            <a:endParaRPr lang="en-US" altLang="pt-BR" sz="3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  <p:sp>
        <p:nvSpPr>
          <p:cNvPr id="75779" name="Text Box 3">
            <a:extLst>
              <a:ext uri="{FF2B5EF4-FFF2-40B4-BE49-F238E27FC236}">
                <a16:creationId xmlns:a16="http://schemas.microsoft.com/office/drawing/2014/main" id="{B4D91A93-B16E-A4AE-9CCA-7E807614E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1888" y="3429000"/>
            <a:ext cx="5472112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No Velho Testamento existem 300 Profecias sobre a Primeira Vinda de JESUS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527433B3-10B5-589D-B6AB-811E0C5B8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itchFamily="34" charset="0"/>
              </a:rPr>
              <a:t>COMO SABER SE UMA DOUTRINA É VERDADEIRA?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B4C79D1E-EC7F-E0F6-D8B2-8D06D6E95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897188"/>
            <a:ext cx="52562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8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“Se alguém quiser FAZER A VONTADE DELE, CONHECERÁ A RESPEITO DA DOUTRINA, se ela é de Deus ou se eu falo por mim mesmo.”</a:t>
            </a:r>
          </a:p>
        </p:txBody>
      </p:sp>
      <p:sp>
        <p:nvSpPr>
          <p:cNvPr id="32771" name="Text Box 3">
            <a:extLst>
              <a:ext uri="{FF2B5EF4-FFF2-40B4-BE49-F238E27FC236}">
                <a16:creationId xmlns:a16="http://schemas.microsoft.com/office/drawing/2014/main" id="{3C400BD4-038C-73CE-0049-6BB951F02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João 7:17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6803950D-D0AB-4ADE-51DD-F54C5C744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itchFamily="34" charset="0"/>
              </a:rPr>
              <a:t>COMO SABER SE UMA DOUTRINA É VERDADEIRA?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15EDB7FC-92B0-70C2-814F-46B2FDBF7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897188"/>
            <a:ext cx="5256213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8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“Porque é PRECEITO SOBRE PRECEITO, PRECEITO E MAIS PRECEITO; REGRA SOBRE REGRA, REGRA E MAIS REGRA; um pouco aqui, um pouco ali.”</a:t>
            </a:r>
          </a:p>
        </p:txBody>
      </p:sp>
      <p:sp>
        <p:nvSpPr>
          <p:cNvPr id="33795" name="Text Box 3">
            <a:extLst>
              <a:ext uri="{FF2B5EF4-FFF2-40B4-BE49-F238E27FC236}">
                <a16:creationId xmlns:a16="http://schemas.microsoft.com/office/drawing/2014/main" id="{C073D303-F05A-6032-B7F8-87A1A6337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Isaías 28:10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DF05580F-ED99-5D44-DFDB-774CCCD42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itchFamily="34" charset="0"/>
              </a:rPr>
              <a:t>COMO SABER SE UMA DOUTRINA É VERDADEIRA?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F3635589-FD68-60DD-2C9C-394ACAE9A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897188"/>
            <a:ext cx="5256213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“À LEI E AO TESTEMUNHO! Se eles não falarem desta maneira, jamais verão a alva. </a:t>
            </a:r>
            <a:r>
              <a:rPr lang="pt-BR" altLang="pt-BR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”</a:t>
            </a:r>
          </a:p>
          <a:p>
            <a:pPr eaLnBrk="1" hangingPunct="1"/>
            <a:endParaRPr lang="pt-BR" altLang="pt-BR" sz="3200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  <a:p>
            <a:pPr eaLnBrk="1" hangingPunct="1"/>
            <a:endParaRPr lang="pt-BR" altLang="pt-BR" sz="3200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  <p:sp>
        <p:nvSpPr>
          <p:cNvPr id="100355" name="Text Box 3">
            <a:extLst>
              <a:ext uri="{FF2B5EF4-FFF2-40B4-BE49-F238E27FC236}">
                <a16:creationId xmlns:a16="http://schemas.microsoft.com/office/drawing/2014/main" id="{66176C88-3AF1-E477-3EEF-E79F1C85B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Isaías 8:20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61D8DECA-C92B-94B1-0915-BFC6AAF0A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itchFamily="34" charset="0"/>
              </a:rPr>
              <a:t>COMO SABER SE UMA DOUTRINA É VERDADEIRA?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A0BB7D0D-1CC6-9276-154A-ED0F69AF8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itchFamily="34" charset="0"/>
              </a:rPr>
              <a:t>COMO SABER SE UMA DOUTRINA É VERDADEIRA?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Cn BT" pitchFamily="34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61CFBF78-8CCB-E4A4-E634-A4FA681A0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068638"/>
            <a:ext cx="5256213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i="1" dirty="0">
                <a:solidFill>
                  <a:srgbClr val="FFFF00"/>
                </a:solidFill>
                <a:latin typeface="Zurich Cn BT" pitchFamily="34" charset="0"/>
              </a:rPr>
              <a:t>(    )Doutrina de acordo com toda a Bíblia</a:t>
            </a:r>
          </a:p>
          <a:p>
            <a:pPr>
              <a:spcBef>
                <a:spcPct val="50000"/>
              </a:spcBef>
              <a:defRPr/>
            </a:pPr>
            <a:r>
              <a:rPr lang="pt-BR" sz="2800" i="1" dirty="0">
                <a:solidFill>
                  <a:srgbClr val="FFFF00"/>
                </a:solidFill>
                <a:latin typeface="Zurich Cn BT" pitchFamily="34" charset="0"/>
              </a:rPr>
              <a:t>(    )Doutrina baseada em um só livro da Bíblia ou só no Novo Testamento.</a:t>
            </a:r>
          </a:p>
          <a:p>
            <a:pPr>
              <a:spcBef>
                <a:spcPct val="50000"/>
              </a:spcBef>
              <a:defRPr/>
            </a:pPr>
            <a:r>
              <a:rPr lang="pt-BR" sz="2800" i="1" dirty="0">
                <a:solidFill>
                  <a:srgbClr val="FFFF00"/>
                </a:solidFill>
                <a:latin typeface="Zurich Cn BT" pitchFamily="34" charset="0"/>
              </a:rPr>
              <a:t>(    )Doutrina baseada em uma parábola e poucos versos da Bíblia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3043B8-F1B9-407C-B136-932A3B471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2075" y="3071813"/>
            <a:ext cx="455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i="1">
                <a:solidFill>
                  <a:srgbClr val="00B050"/>
                </a:solidFill>
                <a:latin typeface="Zurich Cn BT" pitchFamily="34" charset="0"/>
              </a:rPr>
              <a:t>V </a:t>
            </a:r>
            <a:endParaRPr lang="en-US" altLang="pt-BR">
              <a:solidFill>
                <a:srgbClr val="00B05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153AEF-5A50-686E-C60A-874A09B0F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9063" y="4143375"/>
            <a:ext cx="342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i="1">
                <a:solidFill>
                  <a:srgbClr val="FF0000"/>
                </a:solidFill>
                <a:latin typeface="Zurich Cn BT" pitchFamily="34" charset="0"/>
              </a:rPr>
              <a:t>F</a:t>
            </a:r>
            <a:endParaRPr lang="en-US" altLang="pt-BR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BC43BC-3B61-7686-6E57-E9E7FF28E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3350" y="5214938"/>
            <a:ext cx="342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i="1">
                <a:solidFill>
                  <a:srgbClr val="FF0000"/>
                </a:solidFill>
                <a:latin typeface="Zurich Cn BT" pitchFamily="34" charset="0"/>
              </a:rPr>
              <a:t>F</a:t>
            </a:r>
            <a:endParaRPr lang="en-US" altLang="pt-BR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8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03707D80-8F29-B353-C450-714FED043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itchFamily="34" charset="0"/>
              </a:rPr>
              <a:t>SE OS SINAIS ESTÃO SE CUMPRINDO, POR QUE JESUS AINDA NÃO VOLTOU?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325B24AB-F142-9B74-A1B3-84BF1437D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897188"/>
            <a:ext cx="5256213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8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“Não RETARDA o Senhor a sua promessa, como alguns a julgam demorada; pelo contrário, ele é LONGÂNIMO para convosco, não querendo que nenhum pereça, senão que todos cheguem ao arrependimento.”</a:t>
            </a:r>
          </a:p>
        </p:txBody>
      </p:sp>
      <p:sp>
        <p:nvSpPr>
          <p:cNvPr id="36867" name="Text Box 3">
            <a:extLst>
              <a:ext uri="{FF2B5EF4-FFF2-40B4-BE49-F238E27FC236}">
                <a16:creationId xmlns:a16="http://schemas.microsoft.com/office/drawing/2014/main" id="{05113E83-1BB5-DEAB-473E-D0692D09B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2Pedro 3:9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29658463-599A-D8C9-6875-8A294BB45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itchFamily="34" charset="0"/>
              </a:rPr>
              <a:t>SE OS SINAIS ESTÃO SE CUMPRINDO, POR QUE JESUS AINDA NÃO VOLTOU?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>
            <a:extLst>
              <a:ext uri="{FF2B5EF4-FFF2-40B4-BE49-F238E27FC236}">
                <a16:creationId xmlns:a16="http://schemas.microsoft.com/office/drawing/2014/main" id="{C97E8024-9692-BDDD-F940-5C92B0D3D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068638"/>
            <a:ext cx="52562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800" i="1">
                <a:solidFill>
                  <a:srgbClr val="FFFF00"/>
                </a:solidFill>
                <a:latin typeface="Zurich Cn BT" pitchFamily="34" charset="0"/>
              </a:rPr>
              <a:t>Jesus está sendo </a:t>
            </a:r>
            <a:r>
              <a:rPr lang="pt-BR" altLang="pt-BR" sz="2800" i="1" u="sng">
                <a:solidFill>
                  <a:srgbClr val="FFFF00"/>
                </a:solidFill>
                <a:latin typeface="Zurich Cn BT" pitchFamily="34" charset="0"/>
              </a:rPr>
              <a:t>PACIENTE</a:t>
            </a:r>
            <a:r>
              <a:rPr lang="pt-BR" altLang="pt-BR" sz="2800" i="1">
                <a:solidFill>
                  <a:srgbClr val="FFFF00"/>
                </a:solidFill>
                <a:latin typeface="Zurich Cn BT" pitchFamily="34" charset="0"/>
              </a:rPr>
              <a:t>, para que TODOS TENHAM CHANCE.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B9A30CED-8CCC-CAE1-C5EF-CEBEABDD0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itchFamily="34" charset="0"/>
              </a:rPr>
              <a:t>SE OS SINAIS ESTÃO SE CUMPRINDO, POR QUE JESUS AINDA NÃO VOLTOU?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C5A9EF0D-B7D4-0570-2DBA-B5D1018A8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VAMOS RELEMBRAR OS SINAIS DA VOLTA DE JESUS?</a:t>
            </a:r>
            <a:endParaRPr lang="en-US" altLang="pt-BR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E045BD75-129D-31F2-49A1-95D9B2D22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3284538"/>
            <a:ext cx="5040312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>
                <a:solidFill>
                  <a:schemeClr val="bg1"/>
                </a:solidFill>
                <a:latin typeface="Zurich Cn BT" pitchFamily="34" charset="0"/>
              </a:rPr>
              <a:t>NO MUNDO FÍSICO     	- ESTÁ CUMPRIDA!</a:t>
            </a:r>
          </a:p>
          <a:p>
            <a:pPr eaLnBrk="1" hangingPunct="1"/>
            <a:endParaRPr lang="pt-BR" altLang="pt-BR" sz="2000">
              <a:solidFill>
                <a:schemeClr val="bg1"/>
              </a:solidFill>
              <a:latin typeface="Zurich Cn BT" pitchFamily="34" charset="0"/>
            </a:endParaRPr>
          </a:p>
          <a:p>
            <a:pPr eaLnBrk="1" hangingPunct="1"/>
            <a:r>
              <a:rPr lang="pt-BR" altLang="pt-BR" sz="2000">
                <a:solidFill>
                  <a:schemeClr val="bg1"/>
                </a:solidFill>
                <a:latin typeface="Zurich Cn BT" pitchFamily="34" charset="0"/>
              </a:rPr>
              <a:t>NO MUNDO POLÍTICO    	- ESTÁ CUMPRIDA!</a:t>
            </a:r>
          </a:p>
          <a:p>
            <a:pPr eaLnBrk="1" hangingPunct="1"/>
            <a:endParaRPr lang="pt-BR" altLang="pt-BR" sz="2000">
              <a:solidFill>
                <a:schemeClr val="bg1"/>
              </a:solidFill>
              <a:latin typeface="Zurich Cn BT" pitchFamily="34" charset="0"/>
            </a:endParaRPr>
          </a:p>
          <a:p>
            <a:pPr eaLnBrk="1" hangingPunct="1"/>
            <a:r>
              <a:rPr lang="pt-BR" altLang="pt-BR" sz="2000">
                <a:solidFill>
                  <a:schemeClr val="bg1"/>
                </a:solidFill>
                <a:latin typeface="Zurich Cn BT" pitchFamily="34" charset="0"/>
              </a:rPr>
              <a:t>NO MUNDO ECONÔMICO     - ESTÁ CUMPRIDA!</a:t>
            </a:r>
          </a:p>
          <a:p>
            <a:pPr eaLnBrk="1" hangingPunct="1"/>
            <a:endParaRPr lang="pt-BR" altLang="pt-BR" sz="2000">
              <a:solidFill>
                <a:schemeClr val="bg1"/>
              </a:solidFill>
              <a:latin typeface="Zurich Cn BT" pitchFamily="34" charset="0"/>
            </a:endParaRPr>
          </a:p>
          <a:p>
            <a:pPr eaLnBrk="1" hangingPunct="1"/>
            <a:r>
              <a:rPr lang="pt-BR" altLang="pt-BR" sz="2000">
                <a:solidFill>
                  <a:schemeClr val="bg1"/>
                </a:solidFill>
                <a:latin typeface="Zurich Cn BT" pitchFamily="34" charset="0"/>
              </a:rPr>
              <a:t>NO MUNDO MORAL.            	- ESTÁ CUMPRIDA!</a:t>
            </a:r>
          </a:p>
          <a:p>
            <a:pPr eaLnBrk="1" hangingPunct="1"/>
            <a:endParaRPr lang="pt-BR" altLang="pt-BR" sz="2000">
              <a:solidFill>
                <a:schemeClr val="bg1"/>
              </a:solidFill>
              <a:latin typeface="Zurich Cn BT" pitchFamily="34" charset="0"/>
            </a:endParaRPr>
          </a:p>
          <a:p>
            <a:pPr eaLnBrk="1" hangingPunct="1"/>
            <a:r>
              <a:rPr lang="pt-BR" altLang="pt-BR" sz="2000">
                <a:solidFill>
                  <a:schemeClr val="bg1"/>
                </a:solidFill>
                <a:latin typeface="Zurich Cn BT" pitchFamily="34" charset="0"/>
              </a:rPr>
              <a:t>NO MUNDO RELIGIOSO        - ESTÁ CUMPRIDA!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046AEFD5-EEBF-0F7F-3C9A-F0184D33C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981075"/>
            <a:ext cx="52562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O QUE FALTA PARA JESUS VOLTAR?</a:t>
            </a:r>
            <a:endParaRPr lang="en-US" altLang="pt-BR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BF81E000-6E36-AD49-A3BC-64475459B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altLang="pt-BR" sz="3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SINAIS DA VOLTA DE JESUS</a:t>
            </a:r>
            <a:endParaRPr lang="en-US" altLang="pt-BR" sz="3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  <p:sp>
        <p:nvSpPr>
          <p:cNvPr id="76803" name="Text Box 3">
            <a:extLst>
              <a:ext uri="{FF2B5EF4-FFF2-40B4-BE49-F238E27FC236}">
                <a16:creationId xmlns:a16="http://schemas.microsoft.com/office/drawing/2014/main" id="{4C08734E-E93C-99BF-449A-C878ABB37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3429000"/>
            <a:ext cx="601186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>
                <a:solidFill>
                  <a:schemeClr val="bg1"/>
                </a:solidFill>
              </a:rPr>
              <a:t>Mas, quando JESUS voltará? Ele deixou alguma pista?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DAFE7DA9-01B4-93E4-08D7-AFD2F4F0F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981075"/>
            <a:ext cx="52562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O QUE FALTA PARA JESUS VOLTAR?</a:t>
            </a:r>
            <a:endParaRPr lang="en-US" altLang="pt-BR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A894195A-67CF-C691-707F-840FB4713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3068638"/>
            <a:ext cx="5256213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“E ESTE EVANGELHO DO REINO SERÁ PREGADO A TODO MUNDO, como testemunho a  todos os povos e então virá o fim.”	</a:t>
            </a:r>
          </a:p>
        </p:txBody>
      </p:sp>
      <p:sp>
        <p:nvSpPr>
          <p:cNvPr id="95236" name="Text Box 3">
            <a:extLst>
              <a:ext uri="{FF2B5EF4-FFF2-40B4-BE49-F238E27FC236}">
                <a16:creationId xmlns:a16="http://schemas.microsoft.com/office/drawing/2014/main" id="{FFFFA1A1-F588-D5F0-E6BF-BBCC8C2E4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2349500"/>
            <a:ext cx="547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Mateus 24:14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>
            <a:extLst>
              <a:ext uri="{FF2B5EF4-FFF2-40B4-BE49-F238E27FC236}">
                <a16:creationId xmlns:a16="http://schemas.microsoft.com/office/drawing/2014/main" id="{4B83DB43-1A87-FC28-014C-1C06A6346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D4E5754B-B7C2-45B1-D8E2-77DDC7562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altLang="pt-BR" sz="3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SINAIS DA VOLTA DE JESUS</a:t>
            </a:r>
            <a:endParaRPr lang="en-US" altLang="pt-BR" sz="3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  <p:sp>
        <p:nvSpPr>
          <p:cNvPr id="77829" name="Text Box 3">
            <a:extLst>
              <a:ext uri="{FF2B5EF4-FFF2-40B4-BE49-F238E27FC236}">
                <a16:creationId xmlns:a16="http://schemas.microsoft.com/office/drawing/2014/main" id="{C99B4334-5BC6-7847-2F92-512CB65AB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2349500"/>
            <a:ext cx="547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Mateus 24: 3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E307E3A7-F9D6-F602-641A-E2A93D34D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889250"/>
            <a:ext cx="5256213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“No monte das Oliveiras, achava-se JESUS assentado, quando se aproximaram dele os discípulos, em particular, e lhe pediram:Dize-nos QUANDO sucederão estas coisas e que SINAL haverá da tua vinda e da consumação do século”</a:t>
            </a:r>
            <a:r>
              <a:rPr lang="pt-BR" altLang="pt-BR" sz="2800"/>
              <a:t> </a:t>
            </a:r>
            <a: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53750E8F-6499-F8FC-9180-BE78A3F96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QUAL SERÁ O DIA?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70AC3D7C-72C9-9514-5F8B-D3B225115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QUAL SERÁ O DIA?</a:t>
            </a:r>
          </a:p>
        </p:txBody>
      </p:sp>
      <p:sp>
        <p:nvSpPr>
          <p:cNvPr id="88067" name="Text Box 3">
            <a:extLst>
              <a:ext uri="{FF2B5EF4-FFF2-40B4-BE49-F238E27FC236}">
                <a16:creationId xmlns:a16="http://schemas.microsoft.com/office/drawing/2014/main" id="{12643A61-10C7-01E4-3C2B-D8E468453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2349500"/>
            <a:ext cx="547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Mateus 24: 36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CCDFCC45-C4B9-C5C5-973F-23D0A1C00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889250"/>
            <a:ext cx="5256213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“</a:t>
            </a:r>
            <a:r>
              <a:rPr lang="pt-BR" altLang="pt-BR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Mas a respeito DAQUELE DIA E HORA NINGUÉM SABE nem os anjos nos céus, nem o Filho, somente o Pai.</a:t>
            </a:r>
            <a: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”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011B057E-66D3-B423-BDC1-1B7CF2CDB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SINAIS NO MUNDO SOCIAL</a:t>
            </a:r>
            <a:endParaRPr lang="en-US" altLang="pt-BR" sz="3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1525</Words>
  <Application>Microsoft Office PowerPoint</Application>
  <PresentationFormat>Apresentação na tela (4:3)</PresentationFormat>
  <Paragraphs>182</Paragraphs>
  <Slides>51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51</vt:i4>
      </vt:variant>
    </vt:vector>
  </HeadingPairs>
  <TitlesOfParts>
    <vt:vector size="56" baseType="lpstr">
      <vt:lpstr>Arial</vt:lpstr>
      <vt:lpstr>Calibri</vt:lpstr>
      <vt:lpstr>Zurich Cn BT</vt:lpstr>
      <vt:lpstr>Zurich LtCn BT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bruno.tribst</dc:creator>
  <cp:lastModifiedBy>Pr. Marcelo Augusto de Carvalho</cp:lastModifiedBy>
  <cp:revision>65</cp:revision>
  <dcterms:created xsi:type="dcterms:W3CDTF">2008-04-01T20:47:13Z</dcterms:created>
  <dcterms:modified xsi:type="dcterms:W3CDTF">2026-05-28T06:06:24Z</dcterms:modified>
</cp:coreProperties>
</file>