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7" r:id="rId3"/>
    <p:sldId id="318" r:id="rId4"/>
    <p:sldId id="319" r:id="rId5"/>
    <p:sldId id="320" r:id="rId6"/>
    <p:sldId id="321" r:id="rId7"/>
    <p:sldId id="316" r:id="rId8"/>
    <p:sldId id="262" r:id="rId9"/>
    <p:sldId id="292" r:id="rId10"/>
    <p:sldId id="300" r:id="rId11"/>
    <p:sldId id="314" r:id="rId12"/>
    <p:sldId id="301" r:id="rId13"/>
    <p:sldId id="303" r:id="rId14"/>
    <p:sldId id="298" r:id="rId15"/>
    <p:sldId id="263" r:id="rId16"/>
    <p:sldId id="306" r:id="rId17"/>
    <p:sldId id="308" r:id="rId18"/>
    <p:sldId id="309" r:id="rId19"/>
    <p:sldId id="278" r:id="rId20"/>
    <p:sldId id="280" r:id="rId21"/>
    <p:sldId id="310" r:id="rId22"/>
    <p:sldId id="315" r:id="rId23"/>
    <p:sldId id="260" r:id="rId24"/>
    <p:sldId id="283" r:id="rId25"/>
    <p:sldId id="261" r:id="rId26"/>
    <p:sldId id="311" r:id="rId27"/>
    <p:sldId id="286" r:id="rId28"/>
    <p:sldId id="313" r:id="rId29"/>
    <p:sldId id="265" r:id="rId30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Zurich Cn BT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Zurich Cn BT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Zurich Cn BT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Zurich Cn BT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Zurich Cn B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Zurich Cn B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Zurich Cn B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Zurich Cn B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Zurich Cn B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3410" autoAdjust="0"/>
  </p:normalViewPr>
  <p:slideViewPr>
    <p:cSldViewPr>
      <p:cViewPr varScale="1">
        <p:scale>
          <a:sx n="65" d="100"/>
          <a:sy n="65" d="100"/>
        </p:scale>
        <p:origin x="166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D88B46-4AC4-B66B-673E-86A966E17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8A6E4C-6D4F-2E06-2F64-F39A54CBB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5DFBAB-FD11-92BF-45CC-EB15F72D7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655F2A4-30A2-B5CF-85D5-3E881409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8C3BC4-294F-E645-D45A-EAB989FEA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8D7B1-62CD-4C82-8B71-725F9B1177D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08207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027CC6-B59A-5996-15DA-F97B80679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FF0EC38-6A3D-46A6-38F2-AECE0FF66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DCEE4A-32C4-820A-34E4-8084D9122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5D88BA-BE56-41D6-B332-71A41563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B0E4CC-125F-B329-F609-D2EB8D91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F9C755-FDF3-458B-ACA8-CD49B427708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64798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3611F67-BB7E-26E2-88C6-262A97B801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3BBA8FB-9CF0-1B92-2E1E-639E32317C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92FBB8-E351-3C6E-AB07-B0F00FE45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DBDE0B-F380-C925-AC6D-72038BAC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AC73CA-FD91-5B89-3398-534B0B22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571FD8-39E7-4297-A1A0-A355882FA3C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79811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8B3FA9-F758-6465-0D01-FBF80DA1A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46ECE2-65F1-08EC-24B9-CFD6D9C21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4B11142-112F-DF00-B296-04512A247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3ABB18-B412-D7D8-825F-71DBCCDE1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45DC95-B448-10D7-1B5C-368BD988D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0E7A5D-B3B6-4816-9789-32A797D955D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09344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174A41-D85E-7227-B0B8-64B92FE80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71B7615-2D00-9D3C-C4FE-F605F539B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EE99F9-D2F6-B3F8-D9E2-01DC318B0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75860B-8F6D-7F99-74EF-A0A08CA5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2FF3C1-B06B-6D4B-F876-131260601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A5D61-0C2D-46B6-8FFB-AB0AE9EEC44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06142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41174F-D8DD-86B4-3EB7-090810459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E061A5-5EF0-700D-30A2-6F9378505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E4043DA-CDDB-EE8C-9492-02D54B523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649DF06-5871-9218-5FB2-0CF1D7BFF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FC99FE0-45E2-98A0-753C-AAEF507EE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AFE410-1C0B-F102-8803-C5C418910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1CE7E8-4CFE-4CC9-ADBB-F2B86AF00BF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83273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9F4E4-E8CC-DAE1-E2BF-6592FB9AB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AF57E24-106E-DB87-1965-CC02D0200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D13214-904E-F5E9-1C57-14B44961F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87ABAAF-14CA-B4BA-DF31-9F2522511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9237FEC-FF1A-EDD9-3A1A-063775676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1EF678D-5C49-1AE0-031D-A251E3328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C91055F-FF60-4113-8944-5B67F745F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A78623D-FBD9-4EBA-F3CD-7D6E14723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A70F4-445B-45C4-A165-E64BCBAB2F5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26487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245B01-DAF2-7D16-D0F0-F602CAD71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1F22D7C-D695-AB6B-390D-1F0C7A728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061F0E3-0199-FC59-5B75-3CE02C822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43A8048-F150-3E3E-40B3-D0167F9DA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E0A32-3638-4F73-99E0-87E159ABB55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39825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DF66F2A-7CB9-061D-7F5D-24A0E5E63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DF6B751-06FF-D727-7879-83E8516EE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C0D95EE-3E72-0B0D-4E14-B0A257377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BC100-8F78-4094-BEE5-832ED5279D0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9545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3B8754-F40E-9270-8684-E13C7DD5F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0D9140-D7E4-F604-341B-5CB87AD66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D75521A-68A3-3238-4720-55E308E33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B3A1A27-93A6-3071-F588-4F55AE90D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8BE3FE-4A25-45C3-711D-983CCB13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4507EAF-29BB-58DB-4710-7FEB6014C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02867A-E378-40CE-9F31-A3CDB3ECE75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48356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2F8642-1290-61F7-1DA0-B00621809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0A87930-4B79-2AEB-5990-8581BA6500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39EA0D0-7761-AF0E-DFE8-9B419C89D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D1D5BC-5E73-6DF0-2685-8602E5A94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514BE7E-D065-F091-361D-3AEBA8207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77EC260-6587-9EC3-D0F6-92C8EFC74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E2B02-FA7F-40DE-B7CC-68A1183DC4E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2240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449BCEF-E403-9ECA-01CD-6E16E123D3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160C3F0-E422-90FC-2D47-56C924DC46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935F8D7-AC56-BB42-114F-72A6248B32D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2B7FF80-7F1A-820B-2CDD-616BFD057F3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20B35FE-4E47-87F6-1E3F-2EEFB3DF130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4648F1FB-1094-4560-B40D-18DE5DA1E5A5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0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E78E63B1-8BAC-5D4F-F431-FB99A2756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33375"/>
            <a:ext cx="3887788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COMO SERÁ A NOVA JERUSALÉM?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  <a:p>
            <a:pPr>
              <a:spcBef>
                <a:spcPct val="50000"/>
              </a:spcBef>
            </a:pP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A5C5AEA1-1D13-5D7D-8315-7BF445753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2852738"/>
            <a:ext cx="5832475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3600" i="1">
                <a:solidFill>
                  <a:schemeClr val="bg1"/>
                </a:solidFill>
                <a:latin typeface="Zurich Cn BT" pitchFamily="34" charset="0"/>
              </a:rPr>
              <a:t>“AS DOZE PORTAS SÃO DOZE PÉROLAS. E cada uma dessas portas era feita de uma só pérola. A RUA PRINCIPAL ERA DE OURO PURO, claro como vidro.” </a:t>
            </a:r>
          </a:p>
          <a:p>
            <a:endParaRPr lang="pt-BR" altLang="pt-BR" sz="3600" i="1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65540" name="Text Box 3">
            <a:extLst>
              <a:ext uri="{FF2B5EF4-FFF2-40B4-BE49-F238E27FC236}">
                <a16:creationId xmlns:a16="http://schemas.microsoft.com/office/drawing/2014/main" id="{86D4A4FF-B457-BE97-4F04-F36D7A411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34950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                      Apocalipse 21:21</a:t>
            </a:r>
            <a:endParaRPr lang="en-US" altLang="pt-BR" sz="2400">
              <a:solidFill>
                <a:schemeClr val="bg1"/>
              </a:solidFill>
              <a:latin typeface="Zurich LtCn BT" pitchFamily="34" charset="0"/>
            </a:endParaRPr>
          </a:p>
        </p:txBody>
      </p:sp>
      <p:sp>
        <p:nvSpPr>
          <p:cNvPr id="65541" name="Text Box 5">
            <a:extLst>
              <a:ext uri="{FF2B5EF4-FFF2-40B4-BE49-F238E27FC236}">
                <a16:creationId xmlns:a16="http://schemas.microsoft.com/office/drawing/2014/main" id="{8935BAF2-98AE-2C96-DAF5-4790159E1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5463" y="3376613"/>
            <a:ext cx="354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65542" name="Text Box 6">
            <a:extLst>
              <a:ext uri="{FF2B5EF4-FFF2-40B4-BE49-F238E27FC236}">
                <a16:creationId xmlns:a16="http://schemas.microsoft.com/office/drawing/2014/main" id="{3F178907-18C1-4E88-3A79-F6F496879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3068638"/>
            <a:ext cx="4105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B7AC3B99-C58E-1962-1D19-8E5F804C6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33375"/>
            <a:ext cx="3887788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COMO SERÁ A NOVA JERUSALÉM?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  <a:p>
            <a:pPr>
              <a:spcBef>
                <a:spcPct val="50000"/>
              </a:spcBef>
            </a:pP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61DE8B99-CF0D-536E-F8EF-8F1DE02B9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2852738"/>
            <a:ext cx="5832475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3200" i="1">
                <a:solidFill>
                  <a:schemeClr val="bg1"/>
                </a:solidFill>
                <a:latin typeface="Zurich Cn BT" pitchFamily="34" charset="0"/>
              </a:rPr>
              <a:t>IMAGINE ESTA CIDADE... </a:t>
            </a:r>
          </a:p>
          <a:p>
            <a:pPr>
              <a:buFontTx/>
              <a:buChar char="•"/>
            </a:pPr>
            <a:r>
              <a:rPr lang="pt-BR" altLang="pt-BR" sz="3200" i="1">
                <a:solidFill>
                  <a:schemeClr val="bg1"/>
                </a:solidFill>
                <a:latin typeface="Zurich Cn BT" pitchFamily="34" charset="0"/>
              </a:rPr>
              <a:t>Toda de Ouro </a:t>
            </a:r>
          </a:p>
          <a:p>
            <a:pPr>
              <a:buFontTx/>
              <a:buChar char="•"/>
            </a:pPr>
            <a:r>
              <a:rPr lang="pt-BR" altLang="pt-BR" sz="3200" i="1">
                <a:solidFill>
                  <a:schemeClr val="bg1"/>
                </a:solidFill>
                <a:latin typeface="Zurich Cn BT" pitchFamily="34" charset="0"/>
              </a:rPr>
              <a:t>Ruas Asfaltadas com Ouro </a:t>
            </a:r>
          </a:p>
          <a:p>
            <a:pPr>
              <a:buFontTx/>
              <a:buChar char="•"/>
            </a:pPr>
            <a:r>
              <a:rPr lang="pt-BR" altLang="pt-BR" sz="3200" i="1">
                <a:solidFill>
                  <a:schemeClr val="bg1"/>
                </a:solidFill>
                <a:latin typeface="Zurich Cn BT" pitchFamily="34" charset="0"/>
              </a:rPr>
              <a:t>Muro de Jaspe </a:t>
            </a:r>
          </a:p>
          <a:p>
            <a:pPr>
              <a:buFontTx/>
              <a:buChar char="•"/>
            </a:pPr>
            <a:r>
              <a:rPr lang="pt-BR" altLang="pt-BR" sz="3200" i="1">
                <a:solidFill>
                  <a:schemeClr val="bg1"/>
                </a:solidFill>
                <a:latin typeface="Zurich Cn BT" pitchFamily="34" charset="0"/>
              </a:rPr>
              <a:t>12 Portas de Pérola</a:t>
            </a:r>
          </a:p>
          <a:p>
            <a:pPr>
              <a:buFontTx/>
              <a:buChar char="•"/>
            </a:pPr>
            <a:r>
              <a:rPr lang="pt-BR" altLang="pt-BR" sz="3200" i="1">
                <a:solidFill>
                  <a:schemeClr val="bg1"/>
                </a:solidFill>
                <a:latin typeface="Zurich Cn BT" pitchFamily="34" charset="0"/>
              </a:rPr>
              <a:t>12 Colunas de Pedras Preciosas (Safira, Esmeralda, Topázio, Ametista...)</a:t>
            </a:r>
            <a:endParaRPr lang="pt-BR" altLang="pt-BR" sz="3600" i="1">
              <a:solidFill>
                <a:schemeClr val="bg1"/>
              </a:solidFill>
              <a:latin typeface="Zurich Cn BT" pitchFamily="34" charset="0"/>
            </a:endParaRPr>
          </a:p>
          <a:p>
            <a:r>
              <a:rPr lang="pt-BR" altLang="pt-BR" sz="3600" i="1">
                <a:solidFill>
                  <a:schemeClr val="bg1"/>
                </a:solidFill>
                <a:latin typeface="Zurich Cn BT" pitchFamily="34" charset="0"/>
              </a:rPr>
              <a:t> </a:t>
            </a:r>
          </a:p>
          <a:p>
            <a:endParaRPr lang="pt-BR" altLang="pt-BR" sz="3600" i="1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80900" name="Text Box 3">
            <a:extLst>
              <a:ext uri="{FF2B5EF4-FFF2-40B4-BE49-F238E27FC236}">
                <a16:creationId xmlns:a16="http://schemas.microsoft.com/office/drawing/2014/main" id="{A6630E78-C0A3-15E0-AACA-849BB21B9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34950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                      Apocalipse 21</a:t>
            </a:r>
            <a:endParaRPr lang="en-US" altLang="pt-BR" sz="2400">
              <a:solidFill>
                <a:schemeClr val="bg1"/>
              </a:solidFill>
              <a:latin typeface="Zurich LtCn BT" pitchFamily="34" charset="0"/>
            </a:endParaRPr>
          </a:p>
        </p:txBody>
      </p:sp>
      <p:sp>
        <p:nvSpPr>
          <p:cNvPr id="80902" name="Text Box 6">
            <a:extLst>
              <a:ext uri="{FF2B5EF4-FFF2-40B4-BE49-F238E27FC236}">
                <a16:creationId xmlns:a16="http://schemas.microsoft.com/office/drawing/2014/main" id="{C4EB3F26-9AEF-153D-7F90-50183810F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3068638"/>
            <a:ext cx="4105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98776D33-E6A9-98D6-CE90-A2BFF8A51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33375"/>
            <a:ext cx="3887788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COMO SERÁ A NOVA JERUSALÉM?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  <a:p>
            <a:pPr>
              <a:spcBef>
                <a:spcPct val="50000"/>
              </a:spcBef>
            </a:pP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7F98C000-9812-BEF0-9425-17230CEAA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2852738"/>
            <a:ext cx="58324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3600" i="1">
                <a:solidFill>
                  <a:schemeClr val="bg1"/>
                </a:solidFill>
                <a:latin typeface="Zurich Cn BT" pitchFamily="34" charset="0"/>
              </a:rPr>
              <a:t>“Então, me mostrou o RIO DA ÁGUA DA VIDA, brilhante como cristal, que sai do trono de Deus e do Cordeiro.”</a:t>
            </a:r>
          </a:p>
          <a:p>
            <a:endParaRPr lang="pt-BR" altLang="pt-BR" sz="3600" i="1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66564" name="Text Box 3">
            <a:extLst>
              <a:ext uri="{FF2B5EF4-FFF2-40B4-BE49-F238E27FC236}">
                <a16:creationId xmlns:a16="http://schemas.microsoft.com/office/drawing/2014/main" id="{27240A08-2F00-0EDF-24DC-A778C3C47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34950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                  Apocalipse 22: 1 e 2</a:t>
            </a:r>
            <a:endParaRPr lang="en-US" altLang="pt-BR" sz="2400">
              <a:solidFill>
                <a:schemeClr val="bg1"/>
              </a:solidFill>
              <a:latin typeface="Zurich LtCn BT" pitchFamily="34" charset="0"/>
            </a:endParaRPr>
          </a:p>
        </p:txBody>
      </p:sp>
      <p:sp>
        <p:nvSpPr>
          <p:cNvPr id="66565" name="Text Box 5">
            <a:extLst>
              <a:ext uri="{FF2B5EF4-FFF2-40B4-BE49-F238E27FC236}">
                <a16:creationId xmlns:a16="http://schemas.microsoft.com/office/drawing/2014/main" id="{CBE00CDB-40C6-3DCA-A5C5-6D2C43291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5463" y="3376613"/>
            <a:ext cx="354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66566" name="Text Box 6">
            <a:extLst>
              <a:ext uri="{FF2B5EF4-FFF2-40B4-BE49-F238E27FC236}">
                <a16:creationId xmlns:a16="http://schemas.microsoft.com/office/drawing/2014/main" id="{BA4A5D0A-6D0A-F23C-70DC-02FE33EA7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3068638"/>
            <a:ext cx="4105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6A758E0B-4D27-EDF0-2F5B-866DA1C8D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33375"/>
            <a:ext cx="3887788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COMO SERÁ A NOVA JERUSALÉM?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  <a:p>
            <a:pPr>
              <a:spcBef>
                <a:spcPct val="50000"/>
              </a:spcBef>
            </a:pP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20FBB6EF-0868-8ADF-E67E-FF2EE04A0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2636838"/>
            <a:ext cx="583247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3600" i="1">
                <a:solidFill>
                  <a:schemeClr val="bg1"/>
                </a:solidFill>
                <a:latin typeface="Zurich Cn BT" pitchFamily="34" charset="0"/>
              </a:rPr>
              <a:t>“No meio da sua praça, de uma e outra margem do rio, está a ÁRVORE DA VIDA, que produz doze frutos, dando o seu fruto de mês em mês, e as folhas da árvore são para a saúde dos povos.” </a:t>
            </a:r>
          </a:p>
          <a:p>
            <a:endParaRPr lang="pt-BR" altLang="pt-BR" sz="3600" i="1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68612" name="Text Box 3">
            <a:extLst>
              <a:ext uri="{FF2B5EF4-FFF2-40B4-BE49-F238E27FC236}">
                <a16:creationId xmlns:a16="http://schemas.microsoft.com/office/drawing/2014/main" id="{1F08A2F8-2468-C1A3-DD77-4566EB646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34950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                  Apocalipse 22: 1 e 2</a:t>
            </a:r>
            <a:endParaRPr lang="en-US" altLang="pt-BR" sz="2400">
              <a:solidFill>
                <a:schemeClr val="bg1"/>
              </a:solidFill>
              <a:latin typeface="Zurich LtCn BT" pitchFamily="34" charset="0"/>
            </a:endParaRPr>
          </a:p>
        </p:txBody>
      </p:sp>
      <p:sp>
        <p:nvSpPr>
          <p:cNvPr id="68613" name="Text Box 5">
            <a:extLst>
              <a:ext uri="{FF2B5EF4-FFF2-40B4-BE49-F238E27FC236}">
                <a16:creationId xmlns:a16="http://schemas.microsoft.com/office/drawing/2014/main" id="{9631ADA2-196F-F843-3C15-A516F7E4B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5463" y="3376613"/>
            <a:ext cx="354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68614" name="Text Box 6">
            <a:extLst>
              <a:ext uri="{FF2B5EF4-FFF2-40B4-BE49-F238E27FC236}">
                <a16:creationId xmlns:a16="http://schemas.microsoft.com/office/drawing/2014/main" id="{776BA067-A4AF-D654-11D1-11F44CB21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3068638"/>
            <a:ext cx="4105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FD67D327-90E4-C8BD-67BE-6C90C39D2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3375"/>
            <a:ext cx="52562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QUEM VAI MORAR NA NOVA TERRA CONOSCO?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6D26C5C6-82EB-F5A2-BC9C-DBFC3B715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2781300"/>
            <a:ext cx="5832475" cy="38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3600" i="1">
                <a:solidFill>
                  <a:schemeClr val="bg1"/>
                </a:solidFill>
                <a:latin typeface="Zurich Cn BT" pitchFamily="34" charset="0"/>
              </a:rPr>
              <a:t>“Ouvi uma voz forte que vinha do trono, que dizia: — Agora a morada de Deus está entre os seres humanos! Deus vai morar com eles, e eles serão o </a:t>
            </a:r>
            <a:r>
              <a:rPr lang="pt-BR" altLang="pt-BR" sz="3200" i="1">
                <a:solidFill>
                  <a:schemeClr val="bg1"/>
                </a:solidFill>
                <a:latin typeface="Zurich Cn BT" pitchFamily="34" charset="0"/>
              </a:rPr>
              <a:t>SEU POVO. O PRÓPRIO DEUS ESTARÁ COM ELES E SERÁ O SEU DEUS.”</a:t>
            </a:r>
          </a:p>
        </p:txBody>
      </p:sp>
      <p:sp>
        <p:nvSpPr>
          <p:cNvPr id="63492" name="Text Box 3">
            <a:extLst>
              <a:ext uri="{FF2B5EF4-FFF2-40B4-BE49-F238E27FC236}">
                <a16:creationId xmlns:a16="http://schemas.microsoft.com/office/drawing/2014/main" id="{166EFBED-8D01-2807-3434-A9C5823FB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2349500"/>
            <a:ext cx="59769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Apocalipse 21:3 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pt-BR" sz="2400">
              <a:solidFill>
                <a:schemeClr val="bg1"/>
              </a:solidFill>
              <a:latin typeface="Zurich LtCn BT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4FC42CE0-E6C5-EA99-E19E-C00EE7A7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3375"/>
            <a:ext cx="52562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O QUE NÃO HAVERÁ NA NOVA TERRA?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3BD949C4-59A6-854C-94FD-0D40FB5FF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3375"/>
            <a:ext cx="52562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O QUE NÃO HAVERÁ NA NOVA TERRA?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71683" name="Text Box 3">
            <a:extLst>
              <a:ext uri="{FF2B5EF4-FFF2-40B4-BE49-F238E27FC236}">
                <a16:creationId xmlns:a16="http://schemas.microsoft.com/office/drawing/2014/main" id="{96A68884-81AA-D307-7938-3F69BB031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2349500"/>
            <a:ext cx="1809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solidFill>
                  <a:schemeClr val="bg1"/>
                </a:solidFill>
                <a:latin typeface="Arial" panose="020B0604020202020204" pitchFamily="34" charset="0"/>
              </a:rPr>
              <a:t>Apocalipse 21:4</a:t>
            </a:r>
          </a:p>
        </p:txBody>
      </p:sp>
      <p:sp>
        <p:nvSpPr>
          <p:cNvPr id="71684" name="Text Box 4">
            <a:extLst>
              <a:ext uri="{FF2B5EF4-FFF2-40B4-BE49-F238E27FC236}">
                <a16:creationId xmlns:a16="http://schemas.microsoft.com/office/drawing/2014/main" id="{C8018F00-C1EF-7CDE-AAB3-15EB83869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2924175"/>
            <a:ext cx="5257800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3600">
                <a:solidFill>
                  <a:schemeClr val="bg1"/>
                </a:solidFill>
              </a:rPr>
              <a:t>“E DEUS, enxugará dos seus olhos toda a </a:t>
            </a:r>
            <a:r>
              <a:rPr lang="pt-BR" altLang="pt-BR" sz="3200">
                <a:solidFill>
                  <a:schemeClr val="bg1"/>
                </a:solidFill>
              </a:rPr>
              <a:t>LÁGRIMA, E A MORTE JÁ NÃO EXISTIRÁ, JÁ NÃO HAVERÁ MAIS PRANTO OU DOR</a:t>
            </a:r>
            <a:r>
              <a:rPr lang="pt-BR" altLang="pt-BR" sz="3600">
                <a:solidFill>
                  <a:schemeClr val="bg1"/>
                </a:solidFill>
              </a:rPr>
              <a:t>, porque as primeiras coisas passaram”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6BB9BC67-6FF9-B794-17B8-119BABBA1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3375"/>
            <a:ext cx="52562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O QUE NÃO HAVERÁ NA NOVA TERRA?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73731" name="Text Box 3">
            <a:extLst>
              <a:ext uri="{FF2B5EF4-FFF2-40B4-BE49-F238E27FC236}">
                <a16:creationId xmlns:a16="http://schemas.microsoft.com/office/drawing/2014/main" id="{BF52CDED-629C-5F60-1466-56C3C6DF7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368550"/>
            <a:ext cx="278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>
                <a:solidFill>
                  <a:schemeClr val="bg1"/>
                </a:solidFill>
                <a:latin typeface="Arial" panose="020B0604020202020204" pitchFamily="34" charset="0"/>
              </a:rPr>
              <a:t>      Isaías 35: 5, 6, 9 e 10</a:t>
            </a:r>
          </a:p>
        </p:txBody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id="{359B97C0-EC9E-5CFE-1A2F-52C403861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2997200"/>
            <a:ext cx="376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73733" name="Text Box 5">
            <a:extLst>
              <a:ext uri="{FF2B5EF4-FFF2-40B4-BE49-F238E27FC236}">
                <a16:creationId xmlns:a16="http://schemas.microsoft.com/office/drawing/2014/main" id="{E7176D63-4924-7DE1-D27D-3189D847C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2924175"/>
            <a:ext cx="5688012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3200" i="1">
                <a:solidFill>
                  <a:schemeClr val="bg1"/>
                </a:solidFill>
              </a:rPr>
              <a:t>“ Então, se abrirão os olhos dos CEGOS, e se desimpedirão os ouvidos dos SURDOS; os COXOS saltarão como cervos, e a língua dos MUDOS cantará; pois águas arrebentarão no deserto, e ribeiros, no ermo...</a:t>
            </a:r>
          </a:p>
          <a:p>
            <a:endParaRPr lang="pt-BR" altLang="pt-BR" sz="3200" i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29424A53-F41B-FCC5-55DB-0CADAB945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3375"/>
            <a:ext cx="52562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O QUE NÃO HAVERÁ NA NOVA TERRA?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74755" name="Text Box 3">
            <a:extLst>
              <a:ext uri="{FF2B5EF4-FFF2-40B4-BE49-F238E27FC236}">
                <a16:creationId xmlns:a16="http://schemas.microsoft.com/office/drawing/2014/main" id="{C8B6E803-A9AD-1FD8-9A29-F9443D3F1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368550"/>
            <a:ext cx="278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>
                <a:solidFill>
                  <a:schemeClr val="bg1"/>
                </a:solidFill>
                <a:latin typeface="Arial" panose="020B0604020202020204" pitchFamily="34" charset="0"/>
              </a:rPr>
              <a:t>      Isaías 35: 5, 6, 9 e 10</a:t>
            </a:r>
          </a:p>
        </p:txBody>
      </p:sp>
      <p:sp>
        <p:nvSpPr>
          <p:cNvPr id="74756" name="Text Box 4">
            <a:extLst>
              <a:ext uri="{FF2B5EF4-FFF2-40B4-BE49-F238E27FC236}">
                <a16:creationId xmlns:a16="http://schemas.microsoft.com/office/drawing/2014/main" id="{A4905C2A-27C5-507C-B102-3DF52F993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2997200"/>
            <a:ext cx="376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74757" name="Text Box 5">
            <a:extLst>
              <a:ext uri="{FF2B5EF4-FFF2-40B4-BE49-F238E27FC236}">
                <a16:creationId xmlns:a16="http://schemas.microsoft.com/office/drawing/2014/main" id="{756B15A3-EEA6-C7BA-4747-100902402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2924175"/>
            <a:ext cx="5688012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3200" i="1">
                <a:solidFill>
                  <a:schemeClr val="bg1"/>
                </a:solidFill>
              </a:rPr>
              <a:t>“Os resgatados do SENHOR voltarão e virão a Sião com cânticos de júbilo; alegria eterna coroará a sua cabeça; gozo e alegria alcançarão, E DELES FUGIRÁ A TRISTEZA E O GEMIDO.”</a:t>
            </a:r>
          </a:p>
          <a:p>
            <a:endParaRPr lang="pt-BR" altLang="pt-BR" sz="3200" i="1">
              <a:solidFill>
                <a:schemeClr val="bg1"/>
              </a:solidFill>
            </a:endParaRPr>
          </a:p>
          <a:p>
            <a:endParaRPr lang="pt-BR" altLang="pt-BR" sz="3200" i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4C0C357A-AD7A-9BF0-E379-E5C6C51F1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3375"/>
            <a:ext cx="52562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QUAIS SERÃO AS ATIVIDADES DOS SALVOS NA NOVA TERRA?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55CF8188-CEB0-C913-D988-12A310D7B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3375"/>
            <a:ext cx="52562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O QUE O SENHOR PROMETEU PARA DEPOIS DOS MIL ANOS?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98D8CC3C-5E0C-7B1E-3C8D-F15DC106A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3068638"/>
            <a:ext cx="58324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3600" i="1">
                <a:solidFill>
                  <a:schemeClr val="bg1"/>
                </a:solidFill>
                <a:latin typeface="Zurich Cn BT" pitchFamily="34" charset="0"/>
              </a:rPr>
              <a:t>“E eu, João, vi a SANTA CIDADE, a NOVA JERUSALÉM, que descia do céu, enfeitada, vestida como uma esposa para o seu esposo”. </a:t>
            </a:r>
          </a:p>
        </p:txBody>
      </p:sp>
      <p:sp>
        <p:nvSpPr>
          <p:cNvPr id="87044" name="Text Box 3">
            <a:extLst>
              <a:ext uri="{FF2B5EF4-FFF2-40B4-BE49-F238E27FC236}">
                <a16:creationId xmlns:a16="http://schemas.microsoft.com/office/drawing/2014/main" id="{44F97F2F-8DBB-1B62-909F-B90E54DAB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2349500"/>
            <a:ext cx="59769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Apocalipse 21:2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pt-BR" sz="2400">
              <a:solidFill>
                <a:schemeClr val="bg1"/>
              </a:solidFill>
              <a:latin typeface="Zurich LtCn BT" pitchFamily="34" charset="0"/>
            </a:endParaRPr>
          </a:p>
        </p:txBody>
      </p:sp>
      <p:graphicFrame>
        <p:nvGraphicFramePr>
          <p:cNvPr id="87045" name="Object 5">
            <a:extLst>
              <a:ext uri="{FF2B5EF4-FFF2-40B4-BE49-F238E27FC236}">
                <a16:creationId xmlns:a16="http://schemas.microsoft.com/office/drawing/2014/main" id="{30A23861-9735-0F5D-83FD-95B58CC79F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571985" imgH="3429060" progId="PowerPoint.Slide.8">
                  <p:embed/>
                </p:oleObj>
              </mc:Choice>
              <mc:Fallback>
                <p:oleObj name="Slide" r:id="rId2" imgW="4571985" imgH="3429060" progId="PowerPoint.Slid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8" name="Object 8">
            <a:extLst>
              <a:ext uri="{FF2B5EF4-FFF2-40B4-BE49-F238E27FC236}">
                <a16:creationId xmlns:a16="http://schemas.microsoft.com/office/drawing/2014/main" id="{82CB5A0D-70FB-73EA-89F7-482D301EFE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80975" y="0"/>
          <a:ext cx="93249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4" imgW="4571985" imgH="3429060" progId="PowerPoint.Slide.8">
                  <p:embed/>
                </p:oleObj>
              </mc:Choice>
              <mc:Fallback>
                <p:oleObj name="Slide" r:id="rId4" imgW="4571985" imgH="3429060" progId="PowerPoint.Slide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0"/>
                        <a:ext cx="93249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>
            <a:extLst>
              <a:ext uri="{FF2B5EF4-FFF2-40B4-BE49-F238E27FC236}">
                <a16:creationId xmlns:a16="http://schemas.microsoft.com/office/drawing/2014/main" id="{D349BCAF-9A44-C957-4A78-79D03A85C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0" y="2349500"/>
            <a:ext cx="2233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>
                <a:solidFill>
                  <a:schemeClr val="bg1"/>
                </a:solidFill>
              </a:rPr>
              <a:t>ISAÍAS 65:21 e 22</a:t>
            </a:r>
            <a:endParaRPr lang="en-US" altLang="pt-BR">
              <a:solidFill>
                <a:schemeClr val="bg1"/>
              </a:solidFill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B489AD0B-1FDD-2C1B-9469-A061DF507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3375"/>
            <a:ext cx="52562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QUAIS SERÃO AS ATIVIDADES DOS SALVOS NA NOVA TERRA?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31752" name="Text Box 8">
            <a:extLst>
              <a:ext uri="{FF2B5EF4-FFF2-40B4-BE49-F238E27FC236}">
                <a16:creationId xmlns:a16="http://schemas.microsoft.com/office/drawing/2014/main" id="{0F28D35A-0535-BA4A-997A-A6FA87A06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2924175"/>
            <a:ext cx="59055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3600" i="1">
                <a:solidFill>
                  <a:schemeClr val="bg1"/>
                </a:solidFill>
              </a:rPr>
              <a:t>“Eles EDIFICARÃO CASAS e nelas habitarão; PLANTARÃO VINHAS e comerão o seu fruto. Não edificarão para que outros habitem; não plantarão para que outros comam;...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3">
            <a:extLst>
              <a:ext uri="{FF2B5EF4-FFF2-40B4-BE49-F238E27FC236}">
                <a16:creationId xmlns:a16="http://schemas.microsoft.com/office/drawing/2014/main" id="{5C067EB9-9626-F377-D737-B33FA0A9E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0" y="2349500"/>
            <a:ext cx="2233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>
                <a:solidFill>
                  <a:schemeClr val="bg1"/>
                </a:solidFill>
              </a:rPr>
              <a:t>ISAÍAS 65:21 e 22</a:t>
            </a:r>
            <a:endParaRPr lang="en-US" altLang="pt-BR">
              <a:solidFill>
                <a:schemeClr val="bg1"/>
              </a:solidFill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8E23272D-0422-FC1C-7DCC-306D870A9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3375"/>
            <a:ext cx="52562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QUAIS SERÃO AS ATIVIDADES DOS SALVOS NA NOVA TERRA?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75780" name="Text Box 4">
            <a:extLst>
              <a:ext uri="{FF2B5EF4-FFF2-40B4-BE49-F238E27FC236}">
                <a16:creationId xmlns:a16="http://schemas.microsoft.com/office/drawing/2014/main" id="{4CA6535B-D070-AA74-811B-9315F9DD8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3068638"/>
            <a:ext cx="5256213" cy="381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3600" i="1">
                <a:solidFill>
                  <a:schemeClr val="bg1"/>
                </a:solidFill>
              </a:rPr>
              <a:t>“porque a longevidade do meu povo será como a da árvore, e os meus eleitos </a:t>
            </a:r>
            <a:r>
              <a:rPr lang="pt-BR" altLang="pt-BR" sz="3200" i="1">
                <a:solidFill>
                  <a:schemeClr val="bg1"/>
                </a:solidFill>
              </a:rPr>
              <a:t>DESFRUTARÃO DE TODO AS OBRAS DAS SUAS PRÓPRIAS MÃOS</a:t>
            </a:r>
            <a:r>
              <a:rPr lang="pt-BR" altLang="pt-BR" sz="3600" i="1">
                <a:solidFill>
                  <a:schemeClr val="bg1"/>
                </a:solidFill>
              </a:rPr>
              <a:t>.”</a:t>
            </a:r>
          </a:p>
          <a:p>
            <a:endParaRPr lang="pt-BR" altLang="pt-BR" sz="3600" i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3">
            <a:extLst>
              <a:ext uri="{FF2B5EF4-FFF2-40B4-BE49-F238E27FC236}">
                <a16:creationId xmlns:a16="http://schemas.microsoft.com/office/drawing/2014/main" id="{9227579C-9078-8EEC-AAB1-AA17413F5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0" y="2349500"/>
            <a:ext cx="2233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>
                <a:solidFill>
                  <a:schemeClr val="bg1"/>
                </a:solidFill>
              </a:rPr>
              <a:t>ISAÍAS 65:21,22</a:t>
            </a:r>
            <a:endParaRPr lang="en-US" altLang="pt-BR">
              <a:solidFill>
                <a:schemeClr val="bg1"/>
              </a:solidFill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95F21AEC-6685-B27B-5DA8-E75339BE2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3375"/>
            <a:ext cx="52562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QUAIS SERÃO AS ATIVIDADES DOS SALVOS NA NOVA TERRA?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636BA552-0DAE-6600-4F53-1CC8D3048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3068638"/>
            <a:ext cx="5256213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pt-BR" altLang="pt-BR" sz="3200">
                <a:solidFill>
                  <a:schemeClr val="bg1"/>
                </a:solidFill>
                <a:latin typeface="Zurich Cn BT" pitchFamily="34" charset="0"/>
              </a:rPr>
              <a:t>Serão desvendados todos os mistérios.</a:t>
            </a:r>
          </a:p>
          <a:p>
            <a:pPr>
              <a:buFontTx/>
              <a:buChar char="•"/>
            </a:pPr>
            <a:r>
              <a:rPr lang="pt-BR" altLang="pt-BR" sz="3200">
                <a:solidFill>
                  <a:schemeClr val="bg1"/>
                </a:solidFill>
                <a:latin typeface="Zurich Cn BT" pitchFamily="34" charset="0"/>
              </a:rPr>
              <a:t>Todos os segredos nos serão revelados.</a:t>
            </a:r>
          </a:p>
          <a:p>
            <a:pPr>
              <a:buFontTx/>
              <a:buChar char="•"/>
            </a:pPr>
            <a:r>
              <a:rPr lang="pt-BR" altLang="pt-BR" sz="3200">
                <a:solidFill>
                  <a:schemeClr val="bg1"/>
                </a:solidFill>
                <a:latin typeface="Zurich Cn BT" pitchFamily="34" charset="0"/>
              </a:rPr>
              <a:t>Veremos o Criador recriar a Terra (estará sem forma e vazia)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8F505FAB-B659-17B8-631D-BC5504668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3375"/>
            <a:ext cx="52562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COMO SERÃO OS ANIMAIS NA NOVA TERRA?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FC7F6068-E105-225E-6DEE-1A081D7FB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3375"/>
            <a:ext cx="52562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COMO SERÃO OS ANIMAIS NA NOVA TERRA?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443910FC-07C8-F511-2090-0ECE47C7A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6900" y="2349500"/>
            <a:ext cx="2233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>
                <a:solidFill>
                  <a:schemeClr val="bg1"/>
                </a:solidFill>
              </a:rPr>
              <a:t>ISAÍAS 65:25</a:t>
            </a:r>
            <a:endParaRPr lang="en-US" altLang="pt-BR">
              <a:solidFill>
                <a:schemeClr val="bg1"/>
              </a:solidFill>
            </a:endParaRPr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A86E6FA2-7DFB-3D32-6CCD-C776E006A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2708275"/>
            <a:ext cx="5689600" cy="459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pt-BR" altLang="pt-BR" sz="3600">
                <a:solidFill>
                  <a:schemeClr val="bg1"/>
                </a:solidFill>
              </a:rPr>
              <a:t>“O </a:t>
            </a:r>
            <a:r>
              <a:rPr lang="pt-BR" altLang="pt-BR" sz="3000">
                <a:solidFill>
                  <a:schemeClr val="bg1"/>
                </a:solidFill>
              </a:rPr>
              <a:t>LOBO E O CORDEIRO PASTARÃO JUNTOS</a:t>
            </a:r>
            <a:r>
              <a:rPr lang="pt-BR" altLang="pt-BR" sz="3600">
                <a:solidFill>
                  <a:schemeClr val="bg1"/>
                </a:solidFill>
              </a:rPr>
              <a:t>, e o </a:t>
            </a:r>
            <a:r>
              <a:rPr lang="pt-BR" altLang="pt-BR" sz="3000">
                <a:solidFill>
                  <a:schemeClr val="bg1"/>
                </a:solidFill>
              </a:rPr>
              <a:t>LEÃO COMERÁ PALHA COMO O BOI</a:t>
            </a:r>
            <a:r>
              <a:rPr lang="pt-BR" altLang="pt-BR" sz="3600">
                <a:solidFill>
                  <a:schemeClr val="bg1"/>
                </a:solidFill>
              </a:rPr>
              <a:t>; pó será a comida da serpente. Não se fará mal nem dano algum em todo o meu santo monte, diz o </a:t>
            </a:r>
            <a:r>
              <a:rPr lang="pt-BR" altLang="pt-BR" sz="3000">
                <a:solidFill>
                  <a:schemeClr val="bg1"/>
                </a:solidFill>
              </a:rPr>
              <a:t>SENHOR</a:t>
            </a:r>
            <a:r>
              <a:rPr lang="pt-BR" altLang="pt-BR" sz="3600">
                <a:solidFill>
                  <a:schemeClr val="bg1"/>
                </a:solidFill>
              </a:rPr>
              <a:t>.”</a:t>
            </a:r>
          </a:p>
          <a:p>
            <a:pPr>
              <a:spcBef>
                <a:spcPct val="20000"/>
              </a:spcBef>
            </a:pPr>
            <a:endParaRPr lang="pt-BR" altLang="pt-BR" sz="36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E54C0FE2-CB81-1B95-BA02-F8B288A45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3375"/>
            <a:ext cx="52562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QUÃO FREQÜENTEMENTE OS SALVOS ADORARÃO A DEUS NA NOVA TERRA?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155127C7-4544-C127-5B64-C7BB9E9B4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3375"/>
            <a:ext cx="52562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QUÃO FREQÜENTEMENTE OS SALVOS ADORARÃO A DEUS NA NOVA TERRA?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76803" name="Text Box 3">
            <a:extLst>
              <a:ext uri="{FF2B5EF4-FFF2-40B4-BE49-F238E27FC236}">
                <a16:creationId xmlns:a16="http://schemas.microsoft.com/office/drawing/2014/main" id="{0DB2AE61-5B6F-2E7C-F1E6-8BD684A61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0" y="2349500"/>
            <a:ext cx="2233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>
                <a:solidFill>
                  <a:schemeClr val="bg1"/>
                </a:solidFill>
              </a:rPr>
              <a:t>ISAÍAS 66:22 e 23</a:t>
            </a:r>
            <a:endParaRPr lang="en-US" altLang="pt-BR">
              <a:solidFill>
                <a:schemeClr val="bg1"/>
              </a:solidFill>
            </a:endParaRPr>
          </a:p>
        </p:txBody>
      </p:sp>
      <p:sp>
        <p:nvSpPr>
          <p:cNvPr id="76804" name="Rectangle 4">
            <a:extLst>
              <a:ext uri="{FF2B5EF4-FFF2-40B4-BE49-F238E27FC236}">
                <a16:creationId xmlns:a16="http://schemas.microsoft.com/office/drawing/2014/main" id="{F7BCBA57-52E0-CF82-B489-BE79E0CFE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2924175"/>
            <a:ext cx="5622925" cy="350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3200" i="1">
                <a:solidFill>
                  <a:schemeClr val="bg1"/>
                </a:solidFill>
              </a:rPr>
              <a:t>“Por que com os novos céus e a </a:t>
            </a:r>
          </a:p>
          <a:p>
            <a:r>
              <a:rPr lang="pt-BR" altLang="pt-BR" sz="3200" i="1">
                <a:solidFill>
                  <a:schemeClr val="bg1"/>
                </a:solidFill>
              </a:rPr>
              <a:t>Nova Terra que hei de fazer, estarão perante mim diz o SENHOR. E será que  de um SÁBADO a OUTRO,... virá toda a carne a adorar perante Mim, diz o SENHOR.”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38555078-05E8-F58D-AF50-5C50C24C1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3375"/>
            <a:ext cx="52562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PARA QUEM JESUS PREPAROU ESSA CIDADE?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2B0FCB0C-0B8E-8899-2C03-D2B7BA4A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3375"/>
            <a:ext cx="52562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PARA QUEM JESUS PREPAROU ESSA CIDADE?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78851" name="Text Box 3">
            <a:extLst>
              <a:ext uri="{FF2B5EF4-FFF2-40B4-BE49-F238E27FC236}">
                <a16:creationId xmlns:a16="http://schemas.microsoft.com/office/drawing/2014/main" id="{3ABEE7E7-D48F-FA98-CBC9-945C34D68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349500"/>
            <a:ext cx="2447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>
                <a:solidFill>
                  <a:schemeClr val="bg1"/>
                </a:solidFill>
              </a:rPr>
              <a:t>1Coríntios 2:9 e 10</a:t>
            </a:r>
            <a:endParaRPr lang="en-US" altLang="pt-BR">
              <a:solidFill>
                <a:schemeClr val="bg1"/>
              </a:solidFill>
            </a:endParaRPr>
          </a:p>
        </p:txBody>
      </p:sp>
      <p:sp>
        <p:nvSpPr>
          <p:cNvPr id="78852" name="Text Box 4">
            <a:extLst>
              <a:ext uri="{FF2B5EF4-FFF2-40B4-BE49-F238E27FC236}">
                <a16:creationId xmlns:a16="http://schemas.microsoft.com/office/drawing/2014/main" id="{91C22E7E-9FA9-37D6-24DA-3B47A2432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2997200"/>
            <a:ext cx="5616575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3200" i="1">
                <a:solidFill>
                  <a:schemeClr val="bg1"/>
                </a:solidFill>
              </a:rPr>
              <a:t>“</a:t>
            </a:r>
            <a:r>
              <a:rPr lang="pt-BR" altLang="pt-BR" sz="3600" i="1">
                <a:solidFill>
                  <a:schemeClr val="bg1"/>
                </a:solidFill>
              </a:rPr>
              <a:t>mas, como está escrito: Nem olhos viram, nem ouvidos ouviram, nem jamais penetrou em coração humano O QUE DEUS TEM PREPARADO PARA AQUELES QUE O AMAM...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94061375-3A7F-0281-B0FA-50F4699D8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3375"/>
            <a:ext cx="52562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O QUE O SENHOR PROMETEU PARA DEPOIS DOS MIL ANOS?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2319EB76-F01E-A369-DF22-E83DB31E3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3068638"/>
            <a:ext cx="58324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3600" i="1">
                <a:solidFill>
                  <a:schemeClr val="bg1"/>
                </a:solidFill>
                <a:latin typeface="Zurich Cn BT" pitchFamily="34" charset="0"/>
              </a:rPr>
              <a:t>“E eu, João, vi a SANTA CIDADE, a NOVA JERUSALÉM, que descia do céu, enfeitada, vestida como uma esposa para o seu esposo”. </a:t>
            </a:r>
          </a:p>
        </p:txBody>
      </p:sp>
      <p:sp>
        <p:nvSpPr>
          <p:cNvPr id="88068" name="Text Box 3">
            <a:extLst>
              <a:ext uri="{FF2B5EF4-FFF2-40B4-BE49-F238E27FC236}">
                <a16:creationId xmlns:a16="http://schemas.microsoft.com/office/drawing/2014/main" id="{F6597333-85FC-2EE1-78B7-9AE02ABF3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2349500"/>
            <a:ext cx="59769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Apocalipse 21:2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pt-BR" sz="2400">
              <a:solidFill>
                <a:schemeClr val="bg1"/>
              </a:solidFill>
              <a:latin typeface="Zurich LtCn BT" pitchFamily="34" charset="0"/>
            </a:endParaRPr>
          </a:p>
        </p:txBody>
      </p:sp>
      <p:graphicFrame>
        <p:nvGraphicFramePr>
          <p:cNvPr id="88069" name="Object 5">
            <a:extLst>
              <a:ext uri="{FF2B5EF4-FFF2-40B4-BE49-F238E27FC236}">
                <a16:creationId xmlns:a16="http://schemas.microsoft.com/office/drawing/2014/main" id="{743A5091-B008-D90A-0AFC-3117D1CF95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571985" imgH="3429060" progId="PowerPoint.Slide.8">
                  <p:embed/>
                </p:oleObj>
              </mc:Choice>
              <mc:Fallback>
                <p:oleObj name="Slide" r:id="rId2" imgW="4571985" imgH="3429060" progId="PowerPoint.Slid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70" name="Object 6">
            <a:extLst>
              <a:ext uri="{FF2B5EF4-FFF2-40B4-BE49-F238E27FC236}">
                <a16:creationId xmlns:a16="http://schemas.microsoft.com/office/drawing/2014/main" id="{8C689F3F-BED2-5B34-A348-3154ACA163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80975" y="-100013"/>
          <a:ext cx="9324975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4" imgW="4571985" imgH="3429060" progId="PowerPoint.Slide.8">
                  <p:embed/>
                </p:oleObj>
              </mc:Choice>
              <mc:Fallback>
                <p:oleObj name="Slide" r:id="rId4" imgW="4571985" imgH="3429060" progId="PowerPoint.Slid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-100013"/>
                        <a:ext cx="9324975" cy="6858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71" name="Rectangle 7">
            <a:extLst>
              <a:ext uri="{FF2B5EF4-FFF2-40B4-BE49-F238E27FC236}">
                <a16:creationId xmlns:a16="http://schemas.microsoft.com/office/drawing/2014/main" id="{90912E0F-9675-2A6B-54E5-ED083EAD3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333375"/>
            <a:ext cx="5256213" cy="1439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3200" i="1">
                <a:solidFill>
                  <a:schemeClr val="bg1"/>
                </a:solidFill>
                <a:latin typeface="Verdana" panose="020B0604030504040204" pitchFamily="34" charset="0"/>
              </a:rPr>
              <a:t>E O LADRÃO NA CRUZ?</a:t>
            </a:r>
          </a:p>
        </p:txBody>
      </p:sp>
      <p:sp>
        <p:nvSpPr>
          <p:cNvPr id="88072" name="Rectangle 8">
            <a:extLst>
              <a:ext uri="{FF2B5EF4-FFF2-40B4-BE49-F238E27FC236}">
                <a16:creationId xmlns:a16="http://schemas.microsoft.com/office/drawing/2014/main" id="{58A20955-070C-FCC4-28B1-FA64027A6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3068638"/>
            <a:ext cx="5834062" cy="32400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3200">
                <a:solidFill>
                  <a:schemeClr val="bg1"/>
                </a:solidFill>
                <a:latin typeface="Verdana" panose="020B0604030504040204" pitchFamily="34" charset="0"/>
              </a:rPr>
              <a:t>“Em verdade te digo que</a:t>
            </a:r>
          </a:p>
          <a:p>
            <a:pPr algn="ctr"/>
            <a:r>
              <a:rPr lang="pt-BR" altLang="pt-BR" sz="3200">
                <a:solidFill>
                  <a:schemeClr val="bg1"/>
                </a:solidFill>
                <a:latin typeface="Verdana" panose="020B0604030504040204" pitchFamily="34" charset="0"/>
              </a:rPr>
              <a:t>hoje estarás comigo no </a:t>
            </a:r>
          </a:p>
          <a:p>
            <a:pPr algn="ctr"/>
            <a:r>
              <a:rPr lang="pt-BR" altLang="pt-BR" sz="3200">
                <a:solidFill>
                  <a:schemeClr val="bg1"/>
                </a:solidFill>
                <a:latin typeface="Verdana" panose="020B0604030504040204" pitchFamily="34" charset="0"/>
              </a:rPr>
              <a:t>paraíso” </a:t>
            </a:r>
          </a:p>
        </p:txBody>
      </p:sp>
      <p:sp>
        <p:nvSpPr>
          <p:cNvPr id="88074" name="Rectangle 10">
            <a:extLst>
              <a:ext uri="{FF2B5EF4-FFF2-40B4-BE49-F238E27FC236}">
                <a16:creationId xmlns:a16="http://schemas.microsoft.com/office/drawing/2014/main" id="{5C1C508B-6FD1-3A52-C3F6-46F0C5E11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1916113"/>
            <a:ext cx="1655763" cy="5048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400">
                <a:solidFill>
                  <a:srgbClr val="FFFF00"/>
                </a:solidFill>
                <a:latin typeface="Verdana" panose="020B0604030504040204" pitchFamily="34" charset="0"/>
              </a:rPr>
              <a:t>Lucas 23:41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7FA099B8-CF2E-2FB4-0B82-FD381D222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3375"/>
            <a:ext cx="52562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O QUE O SENHOR PROMETEU PARA DEPOIS DOS MIL ANOS?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606B162C-9A59-4080-DDFA-50DE48928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3068638"/>
            <a:ext cx="58324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3600" i="1">
                <a:solidFill>
                  <a:schemeClr val="bg1"/>
                </a:solidFill>
                <a:latin typeface="Zurich Cn BT" pitchFamily="34" charset="0"/>
              </a:rPr>
              <a:t>“E eu, João, vi a SANTA CIDADE, a NOVA JERUSALÉM, que descia do céu, enfeitada, vestida como uma esposa para o seu esposo”. </a:t>
            </a:r>
          </a:p>
        </p:txBody>
      </p:sp>
      <p:sp>
        <p:nvSpPr>
          <p:cNvPr id="89092" name="Text Box 3">
            <a:extLst>
              <a:ext uri="{FF2B5EF4-FFF2-40B4-BE49-F238E27FC236}">
                <a16:creationId xmlns:a16="http://schemas.microsoft.com/office/drawing/2014/main" id="{4F86DB46-8A8B-3326-F51C-14051CA10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2349500"/>
            <a:ext cx="59769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Apocalipse 21:2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pt-BR" sz="2400">
              <a:solidFill>
                <a:schemeClr val="bg1"/>
              </a:solidFill>
              <a:latin typeface="Zurich LtCn BT" pitchFamily="34" charset="0"/>
            </a:endParaRPr>
          </a:p>
        </p:txBody>
      </p:sp>
      <p:graphicFrame>
        <p:nvGraphicFramePr>
          <p:cNvPr id="89093" name="Object 5">
            <a:extLst>
              <a:ext uri="{FF2B5EF4-FFF2-40B4-BE49-F238E27FC236}">
                <a16:creationId xmlns:a16="http://schemas.microsoft.com/office/drawing/2014/main" id="{2C9CE1BC-253E-B01A-CF80-685D7EC32F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571985" imgH="3429060" progId="PowerPoint.Slide.8">
                  <p:embed/>
                </p:oleObj>
              </mc:Choice>
              <mc:Fallback>
                <p:oleObj name="Slide" r:id="rId2" imgW="4571985" imgH="3429060" progId="PowerPoint.Slid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4" name="Object 6">
            <a:extLst>
              <a:ext uri="{FF2B5EF4-FFF2-40B4-BE49-F238E27FC236}">
                <a16:creationId xmlns:a16="http://schemas.microsoft.com/office/drawing/2014/main" id="{29F46D2B-A27F-4F5A-7A72-E38705D58B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80975" y="0"/>
          <a:ext cx="93249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4" imgW="4571985" imgH="3429060" progId="PowerPoint.Slide.8">
                  <p:embed/>
                </p:oleObj>
              </mc:Choice>
              <mc:Fallback>
                <p:oleObj name="Slide" r:id="rId4" imgW="4571985" imgH="3429060" progId="PowerPoint.Slid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0"/>
                        <a:ext cx="93249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5" name="Rectangle 7">
            <a:extLst>
              <a:ext uri="{FF2B5EF4-FFF2-40B4-BE49-F238E27FC236}">
                <a16:creationId xmlns:a16="http://schemas.microsoft.com/office/drawing/2014/main" id="{B1A5BACD-19F4-35B2-A585-9A178468E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333375"/>
            <a:ext cx="5256213" cy="1439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3200" i="1">
                <a:solidFill>
                  <a:schemeClr val="bg1"/>
                </a:solidFill>
                <a:latin typeface="Verdana" panose="020B0604030504040204" pitchFamily="34" charset="0"/>
              </a:rPr>
              <a:t>E O LADRÃO NA CRUZ?</a:t>
            </a:r>
          </a:p>
        </p:txBody>
      </p:sp>
      <p:sp>
        <p:nvSpPr>
          <p:cNvPr id="89096" name="Rectangle 8">
            <a:extLst>
              <a:ext uri="{FF2B5EF4-FFF2-40B4-BE49-F238E27FC236}">
                <a16:creationId xmlns:a16="http://schemas.microsoft.com/office/drawing/2014/main" id="{8E20B666-3C7B-9F50-ED2E-02DF27B19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3068638"/>
            <a:ext cx="5834062" cy="32400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3200">
                <a:solidFill>
                  <a:schemeClr val="bg1"/>
                </a:solidFill>
                <a:latin typeface="Verdana" panose="020B0604030504040204" pitchFamily="34" charset="0"/>
              </a:rPr>
              <a:t>“Na verdade te digo </a:t>
            </a:r>
            <a:r>
              <a:rPr lang="pt-BR" altLang="pt-BR" sz="3200">
                <a:solidFill>
                  <a:srgbClr val="FFFF00"/>
                </a:solidFill>
                <a:latin typeface="Verdana" panose="020B0604030504040204" pitchFamily="34" charset="0"/>
              </a:rPr>
              <a:t>que</a:t>
            </a:r>
          </a:p>
          <a:p>
            <a:pPr algn="ctr"/>
            <a:r>
              <a:rPr lang="pt-BR" altLang="pt-BR" sz="3200">
                <a:solidFill>
                  <a:schemeClr val="bg1"/>
                </a:solidFill>
                <a:latin typeface="Verdana" panose="020B0604030504040204" pitchFamily="34" charset="0"/>
              </a:rPr>
              <a:t>hoje estarás comigo no </a:t>
            </a:r>
          </a:p>
          <a:p>
            <a:pPr algn="ctr"/>
            <a:r>
              <a:rPr lang="pt-BR" altLang="pt-BR" sz="3200">
                <a:solidFill>
                  <a:schemeClr val="bg1"/>
                </a:solidFill>
                <a:latin typeface="Verdana" panose="020B0604030504040204" pitchFamily="34" charset="0"/>
              </a:rPr>
              <a:t>paraíso” </a:t>
            </a:r>
          </a:p>
        </p:txBody>
      </p:sp>
      <p:sp>
        <p:nvSpPr>
          <p:cNvPr id="89098" name="Rectangle 10">
            <a:extLst>
              <a:ext uri="{FF2B5EF4-FFF2-40B4-BE49-F238E27FC236}">
                <a16:creationId xmlns:a16="http://schemas.microsoft.com/office/drawing/2014/main" id="{8ECAD2F2-3B80-3115-54D8-84443C1B9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050" y="1916113"/>
            <a:ext cx="2068513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>
                <a:solidFill>
                  <a:srgbClr val="FFFF00"/>
                </a:solidFill>
                <a:latin typeface="Verdana" panose="020B0604030504040204" pitchFamily="34" charset="0"/>
              </a:rPr>
              <a:t>Lucas 23:41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1B7DD2B7-757C-94CE-6FC2-B370F8D98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3375"/>
            <a:ext cx="52562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O QUE O SENHOR PROMETEU PARA DEPOIS DOS MIL ANOS?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E200D793-BF52-1DAD-9ED0-25F7B2C6F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3068638"/>
            <a:ext cx="58324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3600" i="1">
                <a:solidFill>
                  <a:schemeClr val="bg1"/>
                </a:solidFill>
                <a:latin typeface="Zurich Cn BT" pitchFamily="34" charset="0"/>
              </a:rPr>
              <a:t>“E eu, João, vi a SANTA CIDADE, a NOVA JERUSALÉM, que descia do céu, enfeitada, vestida como uma esposa para o seu esposo”. </a:t>
            </a:r>
          </a:p>
        </p:txBody>
      </p:sp>
      <p:sp>
        <p:nvSpPr>
          <p:cNvPr id="90116" name="Text Box 3">
            <a:extLst>
              <a:ext uri="{FF2B5EF4-FFF2-40B4-BE49-F238E27FC236}">
                <a16:creationId xmlns:a16="http://schemas.microsoft.com/office/drawing/2014/main" id="{27925055-914B-FEEE-2A23-AA264A562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2349500"/>
            <a:ext cx="59769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Apocalipse 21:2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pt-BR" sz="2400">
              <a:solidFill>
                <a:schemeClr val="bg1"/>
              </a:solidFill>
              <a:latin typeface="Zurich LtCn BT" pitchFamily="34" charset="0"/>
            </a:endParaRPr>
          </a:p>
        </p:txBody>
      </p:sp>
      <p:graphicFrame>
        <p:nvGraphicFramePr>
          <p:cNvPr id="90117" name="Object 5">
            <a:extLst>
              <a:ext uri="{FF2B5EF4-FFF2-40B4-BE49-F238E27FC236}">
                <a16:creationId xmlns:a16="http://schemas.microsoft.com/office/drawing/2014/main" id="{638B12DF-720F-27D9-7369-D18625CBA3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571985" imgH="3429060" progId="PowerPoint.Slide.8">
                  <p:embed/>
                </p:oleObj>
              </mc:Choice>
              <mc:Fallback>
                <p:oleObj name="Slide" r:id="rId2" imgW="4571985" imgH="3429060" progId="PowerPoint.Slid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8" name="Object 6">
            <a:extLst>
              <a:ext uri="{FF2B5EF4-FFF2-40B4-BE49-F238E27FC236}">
                <a16:creationId xmlns:a16="http://schemas.microsoft.com/office/drawing/2014/main" id="{EC158350-2A03-CB97-C98B-77FE641D76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80975" y="0"/>
          <a:ext cx="93249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4" imgW="4571985" imgH="3429060" progId="PowerPoint.Slide.8">
                  <p:embed/>
                </p:oleObj>
              </mc:Choice>
              <mc:Fallback>
                <p:oleObj name="Slide" r:id="rId4" imgW="4571985" imgH="3429060" progId="PowerPoint.Slid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0"/>
                        <a:ext cx="93249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9" name="Rectangle 7">
            <a:extLst>
              <a:ext uri="{FF2B5EF4-FFF2-40B4-BE49-F238E27FC236}">
                <a16:creationId xmlns:a16="http://schemas.microsoft.com/office/drawing/2014/main" id="{A36651D1-E23D-5A1C-BCEC-30FE3E08A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333375"/>
            <a:ext cx="5256213" cy="1439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3200" i="1">
                <a:solidFill>
                  <a:schemeClr val="bg1"/>
                </a:solidFill>
                <a:latin typeface="Verdana" panose="020B0604030504040204" pitchFamily="34" charset="0"/>
              </a:rPr>
              <a:t>E O LADRÃO NA CRUZ?</a:t>
            </a:r>
          </a:p>
        </p:txBody>
      </p:sp>
      <p:sp>
        <p:nvSpPr>
          <p:cNvPr id="90120" name="Rectangle 8">
            <a:extLst>
              <a:ext uri="{FF2B5EF4-FFF2-40B4-BE49-F238E27FC236}">
                <a16:creationId xmlns:a16="http://schemas.microsoft.com/office/drawing/2014/main" id="{AEFCAE0E-2BAC-F632-9C1D-9C86B2D1F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2924175"/>
            <a:ext cx="6227762" cy="36734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 altLang="pt-BR" sz="320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/>
            <a:r>
              <a:rPr lang="pt-BR" altLang="pt-BR" sz="3200">
                <a:solidFill>
                  <a:schemeClr val="bg1"/>
                </a:solidFill>
                <a:latin typeface="Verdana" panose="020B0604030504040204" pitchFamily="34" charset="0"/>
              </a:rPr>
              <a:t>“Na verdade te digo:</a:t>
            </a:r>
            <a:endParaRPr lang="pt-BR" altLang="pt-BR" sz="3200">
              <a:solidFill>
                <a:srgbClr val="FFFF00"/>
              </a:solidFill>
              <a:latin typeface="Verdana" panose="020B0604030504040204" pitchFamily="34" charset="0"/>
            </a:endParaRPr>
          </a:p>
          <a:p>
            <a:pPr algn="ctr"/>
            <a:r>
              <a:rPr lang="pt-BR" altLang="pt-BR" sz="3200">
                <a:solidFill>
                  <a:schemeClr val="bg1"/>
                </a:solidFill>
                <a:latin typeface="Verdana" panose="020B0604030504040204" pitchFamily="34" charset="0"/>
              </a:rPr>
              <a:t>hoje estarás comigo no </a:t>
            </a:r>
          </a:p>
          <a:p>
            <a:pPr algn="ctr"/>
            <a:r>
              <a:rPr lang="pt-BR" altLang="pt-BR" sz="3200">
                <a:solidFill>
                  <a:schemeClr val="bg1"/>
                </a:solidFill>
                <a:latin typeface="Verdana" panose="020B0604030504040204" pitchFamily="34" charset="0"/>
              </a:rPr>
              <a:t>paraíso”</a:t>
            </a:r>
          </a:p>
          <a:p>
            <a:pPr algn="ctr"/>
            <a:endParaRPr lang="pt-BR" altLang="pt-BR" sz="3200">
              <a:solidFill>
                <a:srgbClr val="FFFF00"/>
              </a:solidFill>
              <a:latin typeface="Verdana" panose="020B0604030504040204" pitchFamily="34" charset="0"/>
            </a:endParaRPr>
          </a:p>
          <a:p>
            <a:pPr algn="ctr"/>
            <a:r>
              <a:rPr lang="pt-BR" altLang="pt-BR" sz="3200">
                <a:solidFill>
                  <a:srgbClr val="FFFF00"/>
                </a:solidFill>
                <a:latin typeface="Verdana" panose="020B0604030504040204" pitchFamily="34" charset="0"/>
              </a:rPr>
              <a:t>“Na verdade te digo </a:t>
            </a:r>
          </a:p>
          <a:p>
            <a:pPr algn="ctr"/>
            <a:r>
              <a:rPr lang="pt-BR" altLang="pt-BR" sz="3200">
                <a:solidFill>
                  <a:srgbClr val="FFFF00"/>
                </a:solidFill>
                <a:latin typeface="Verdana" panose="020B0604030504040204" pitchFamily="34" charset="0"/>
              </a:rPr>
              <a:t>hoje: Estarás comigo </a:t>
            </a:r>
          </a:p>
          <a:p>
            <a:pPr algn="ctr"/>
            <a:r>
              <a:rPr lang="pt-BR" altLang="pt-BR" sz="3200">
                <a:solidFill>
                  <a:srgbClr val="FFFF00"/>
                </a:solidFill>
                <a:latin typeface="Verdana" panose="020B0604030504040204" pitchFamily="34" charset="0"/>
              </a:rPr>
              <a:t>no paraíso”</a:t>
            </a:r>
          </a:p>
        </p:txBody>
      </p:sp>
      <p:sp>
        <p:nvSpPr>
          <p:cNvPr id="90121" name="Rectangle 9">
            <a:extLst>
              <a:ext uri="{FF2B5EF4-FFF2-40B4-BE49-F238E27FC236}">
                <a16:creationId xmlns:a16="http://schemas.microsoft.com/office/drawing/2014/main" id="{E1DDB31C-944A-7E4C-4BE9-7B0242DDF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1844675"/>
            <a:ext cx="1871662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400">
                <a:solidFill>
                  <a:srgbClr val="FFFF00"/>
                </a:solidFill>
                <a:latin typeface="Verdana" panose="020B0604030504040204" pitchFamily="34" charset="0"/>
              </a:rPr>
              <a:t>Lucas 23:41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69289F0E-E0C9-5988-C943-189D63914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3375"/>
            <a:ext cx="52562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O QUE O SENHOR PROMETEU PARA DEPOIS DOS MIL ANOS?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3CDB70A2-9A04-C53C-2412-E1E12DF6F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3068638"/>
            <a:ext cx="58324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3600" i="1">
                <a:solidFill>
                  <a:schemeClr val="bg1"/>
                </a:solidFill>
                <a:latin typeface="Zurich Cn BT" pitchFamily="34" charset="0"/>
              </a:rPr>
              <a:t>“E eu, João, vi a SANTA CIDADE, a NOVA JERUSALÉM, que descia do céu, enfeitada, vestida como uma esposa para o seu esposo”. </a:t>
            </a:r>
          </a:p>
        </p:txBody>
      </p:sp>
      <p:sp>
        <p:nvSpPr>
          <p:cNvPr id="91140" name="Text Box 3">
            <a:extLst>
              <a:ext uri="{FF2B5EF4-FFF2-40B4-BE49-F238E27FC236}">
                <a16:creationId xmlns:a16="http://schemas.microsoft.com/office/drawing/2014/main" id="{4F3BA6DB-CED1-5499-F0C2-865EE9917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2349500"/>
            <a:ext cx="59769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Apocalipse 21:2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pt-BR" sz="2400">
              <a:solidFill>
                <a:schemeClr val="bg1"/>
              </a:solidFill>
              <a:latin typeface="Zurich LtCn BT" pitchFamily="34" charset="0"/>
            </a:endParaRPr>
          </a:p>
        </p:txBody>
      </p:sp>
      <p:graphicFrame>
        <p:nvGraphicFramePr>
          <p:cNvPr id="91141" name="Object 5">
            <a:extLst>
              <a:ext uri="{FF2B5EF4-FFF2-40B4-BE49-F238E27FC236}">
                <a16:creationId xmlns:a16="http://schemas.microsoft.com/office/drawing/2014/main" id="{D1D9A551-328D-0539-069C-36937BAE2E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571985" imgH="3429060" progId="PowerPoint.Slide.8">
                  <p:embed/>
                </p:oleObj>
              </mc:Choice>
              <mc:Fallback>
                <p:oleObj name="Slide" r:id="rId2" imgW="4571985" imgH="3429060" progId="PowerPoint.Slid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2" name="Object 6">
            <a:extLst>
              <a:ext uri="{FF2B5EF4-FFF2-40B4-BE49-F238E27FC236}">
                <a16:creationId xmlns:a16="http://schemas.microsoft.com/office/drawing/2014/main" id="{93C8CE19-5955-96E3-8D64-924D67C6BD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80975" y="0"/>
          <a:ext cx="93249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4" imgW="4571985" imgH="3429060" progId="PowerPoint.Slide.8">
                  <p:embed/>
                </p:oleObj>
              </mc:Choice>
              <mc:Fallback>
                <p:oleObj name="Slide" r:id="rId4" imgW="4571985" imgH="3429060" progId="PowerPoint.Slid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0"/>
                        <a:ext cx="93249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3" name="Rectangle 7">
            <a:extLst>
              <a:ext uri="{FF2B5EF4-FFF2-40B4-BE49-F238E27FC236}">
                <a16:creationId xmlns:a16="http://schemas.microsoft.com/office/drawing/2014/main" id="{95902BCC-98A8-8924-FC65-7A2CE007D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333375"/>
            <a:ext cx="5256213" cy="1439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3200" i="1">
                <a:solidFill>
                  <a:schemeClr val="bg1"/>
                </a:solidFill>
                <a:latin typeface="Verdana" panose="020B0604030504040204" pitchFamily="34" charset="0"/>
              </a:rPr>
              <a:t>E O LADRÃO NA CRUZ?</a:t>
            </a:r>
          </a:p>
        </p:txBody>
      </p:sp>
      <p:sp>
        <p:nvSpPr>
          <p:cNvPr id="91144" name="Rectangle 8">
            <a:extLst>
              <a:ext uri="{FF2B5EF4-FFF2-40B4-BE49-F238E27FC236}">
                <a16:creationId xmlns:a16="http://schemas.microsoft.com/office/drawing/2014/main" id="{7915CD6B-7981-15E0-1C61-3DCA40F8A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2924175"/>
            <a:ext cx="6227762" cy="36734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 altLang="pt-BR" sz="320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/>
            <a:r>
              <a:rPr lang="pt-BR" altLang="pt-BR" sz="3200">
                <a:solidFill>
                  <a:srgbClr val="FFFF00"/>
                </a:solidFill>
                <a:latin typeface="Verdana" panose="020B0604030504040204" pitchFamily="34" charset="0"/>
              </a:rPr>
              <a:t>“Não me detenhas; porque </a:t>
            </a:r>
          </a:p>
          <a:p>
            <a:pPr algn="ctr"/>
            <a:r>
              <a:rPr lang="pt-BR" altLang="pt-BR" sz="3200">
                <a:solidFill>
                  <a:srgbClr val="FFFF00"/>
                </a:solidFill>
                <a:latin typeface="Verdana" panose="020B0604030504040204" pitchFamily="34" charset="0"/>
              </a:rPr>
              <a:t>ainda não subi para o Pai, </a:t>
            </a:r>
          </a:p>
          <a:p>
            <a:pPr algn="ctr"/>
            <a:r>
              <a:rPr lang="pt-BR" altLang="pt-BR" sz="3200">
                <a:solidFill>
                  <a:srgbClr val="FFFF00"/>
                </a:solidFill>
                <a:latin typeface="Verdana" panose="020B0604030504040204" pitchFamily="34" charset="0"/>
              </a:rPr>
              <a:t>mas vai ter com os meus </a:t>
            </a:r>
          </a:p>
          <a:p>
            <a:pPr algn="ctr"/>
            <a:r>
              <a:rPr lang="pt-BR" altLang="pt-BR" sz="3200">
                <a:solidFill>
                  <a:srgbClr val="FFFF00"/>
                </a:solidFill>
                <a:latin typeface="Verdana" panose="020B0604030504040204" pitchFamily="34" charset="0"/>
              </a:rPr>
              <a:t>irmãos e dize-lhes: Subo </a:t>
            </a:r>
          </a:p>
          <a:p>
            <a:pPr algn="ctr"/>
            <a:r>
              <a:rPr lang="pt-BR" altLang="pt-BR" sz="3200">
                <a:solidFill>
                  <a:srgbClr val="FFFF00"/>
                </a:solidFill>
                <a:latin typeface="Verdana" panose="020B0604030504040204" pitchFamily="34" charset="0"/>
              </a:rPr>
              <a:t>para meu Pai e vosso Pai,</a:t>
            </a:r>
          </a:p>
          <a:p>
            <a:pPr algn="ctr"/>
            <a:r>
              <a:rPr lang="pt-BR" altLang="pt-BR" sz="3200">
                <a:solidFill>
                  <a:srgbClr val="FFFF00"/>
                </a:solidFill>
                <a:latin typeface="Verdana" panose="020B0604030504040204" pitchFamily="34" charset="0"/>
              </a:rPr>
              <a:t>para meu Deus e vosso Deus”</a:t>
            </a:r>
          </a:p>
        </p:txBody>
      </p:sp>
      <p:sp>
        <p:nvSpPr>
          <p:cNvPr id="91145" name="Rectangle 9">
            <a:extLst>
              <a:ext uri="{FF2B5EF4-FFF2-40B4-BE49-F238E27FC236}">
                <a16:creationId xmlns:a16="http://schemas.microsoft.com/office/drawing/2014/main" id="{ECA2E356-4A4D-C877-F153-E77517E7E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050" y="1916113"/>
            <a:ext cx="1727200" cy="3603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2400">
                <a:solidFill>
                  <a:srgbClr val="FFFF00"/>
                </a:solidFill>
                <a:latin typeface="Verdana" panose="020B0604030504040204" pitchFamily="34" charset="0"/>
              </a:rPr>
              <a:t>João 20:17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44D2DD51-EFFB-5C61-9DA1-8AA1878A1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3375"/>
            <a:ext cx="52562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O QUE O SENHOR PROMETEU PARA DEPOIS DOS MIL ANOS?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16EE465F-E791-C894-529A-7863BA0BB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3068638"/>
            <a:ext cx="58324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3600" i="1">
                <a:solidFill>
                  <a:schemeClr val="bg1"/>
                </a:solidFill>
                <a:latin typeface="Zurich Cn BT" pitchFamily="34" charset="0"/>
              </a:rPr>
              <a:t>“E eu, João, vi a SANTA CIDADE, a NOVA JERUSALÉM, que descia do céu, enfeitada, vestida como uma esposa para o seu esposo”. </a:t>
            </a:r>
          </a:p>
        </p:txBody>
      </p:sp>
      <p:sp>
        <p:nvSpPr>
          <p:cNvPr id="86020" name="Text Box 3">
            <a:extLst>
              <a:ext uri="{FF2B5EF4-FFF2-40B4-BE49-F238E27FC236}">
                <a16:creationId xmlns:a16="http://schemas.microsoft.com/office/drawing/2014/main" id="{05504E4C-A0C1-0177-1BFA-87554A2E9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2349500"/>
            <a:ext cx="59769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Apocalipse 21:2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pt-BR" sz="2400">
              <a:solidFill>
                <a:schemeClr val="bg1"/>
              </a:solidFill>
              <a:latin typeface="Zurich LtCn BT" pitchFamily="34" charset="0"/>
            </a:endParaRPr>
          </a:p>
        </p:txBody>
      </p:sp>
      <p:graphicFrame>
        <p:nvGraphicFramePr>
          <p:cNvPr id="86021" name="Object 5">
            <a:extLst>
              <a:ext uri="{FF2B5EF4-FFF2-40B4-BE49-F238E27FC236}">
                <a16:creationId xmlns:a16="http://schemas.microsoft.com/office/drawing/2014/main" id="{5F062142-8BBD-E27A-459F-0CB24FEF2A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571985" imgH="3429060" progId="PowerPoint.Slide.8">
                  <p:embed/>
                </p:oleObj>
              </mc:Choice>
              <mc:Fallback>
                <p:oleObj name="Slide" r:id="rId2" imgW="4571985" imgH="3429060" progId="PowerPoint.Slid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D12032DD-26A1-7717-0ADD-0EFFEFF7B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3375"/>
            <a:ext cx="52562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O QUE O SENHOR PROMETEU PARA DEPOIS DOS MIL ANOS?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0347990C-1380-3BA0-726D-BC3776E25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3068638"/>
            <a:ext cx="58324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3600" i="1">
                <a:solidFill>
                  <a:schemeClr val="bg1"/>
                </a:solidFill>
                <a:latin typeface="Zurich Cn BT" pitchFamily="34" charset="0"/>
              </a:rPr>
              <a:t>“E eu, João, vi a SANTA CIDADE, a NOVA JERUSALÉM, que descia do céu, enfeitada, vestida como uma esposa para o seu esposo”. </a:t>
            </a:r>
          </a:p>
        </p:txBody>
      </p:sp>
      <p:sp>
        <p:nvSpPr>
          <p:cNvPr id="7172" name="Text Box 3">
            <a:extLst>
              <a:ext uri="{FF2B5EF4-FFF2-40B4-BE49-F238E27FC236}">
                <a16:creationId xmlns:a16="http://schemas.microsoft.com/office/drawing/2014/main" id="{46AED5B9-211C-9B69-99DC-4CC47576A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2349500"/>
            <a:ext cx="59769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Apocalipse 21:2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pt-BR" sz="2400">
              <a:solidFill>
                <a:schemeClr val="bg1"/>
              </a:solidFill>
              <a:latin typeface="Zurich LtCn BT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9FFA69FD-C917-262E-D120-2B4E84C66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260350"/>
            <a:ext cx="38877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chemeClr val="bg1"/>
                </a:solidFill>
                <a:latin typeface="Zurich Cn BT" pitchFamily="34" charset="0"/>
              </a:rPr>
              <a:t>COMO SERÁ A CIDADE?</a:t>
            </a:r>
            <a:endParaRPr lang="en-US" altLang="pt-BR" sz="3600">
              <a:solidFill>
                <a:schemeClr val="bg1"/>
              </a:solidFill>
              <a:latin typeface="Zurich Cn BT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06E5C214-9418-8E94-EFCD-343774E83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2781300"/>
            <a:ext cx="58324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3600" i="1">
                <a:solidFill>
                  <a:schemeClr val="bg1"/>
                </a:solidFill>
                <a:latin typeface="Zurich Cn BT" pitchFamily="34" charset="0"/>
              </a:rPr>
              <a:t>“A cidade era QUADRADA, pois o seu comprimento era igual à sua largura. O anjo mediu a cidade, e ela media 2.200 quilômetros...”</a:t>
            </a:r>
          </a:p>
        </p:txBody>
      </p:sp>
      <p:sp>
        <p:nvSpPr>
          <p:cNvPr id="57348" name="Text Box 3">
            <a:extLst>
              <a:ext uri="{FF2B5EF4-FFF2-40B4-BE49-F238E27FC236}">
                <a16:creationId xmlns:a16="http://schemas.microsoft.com/office/drawing/2014/main" id="{97858337-BDB0-FF96-D67E-1A9638DE8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2349500"/>
            <a:ext cx="68405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Apocalipse 21:16 NBLH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pt-BR" sz="2400">
              <a:solidFill>
                <a:schemeClr val="bg1"/>
              </a:solidFill>
              <a:latin typeface="Zurich LtCn BT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1187</Words>
  <Application>Microsoft Office PowerPoint</Application>
  <PresentationFormat>Apresentação na tela (4:3)</PresentationFormat>
  <Paragraphs>109</Paragraphs>
  <Slides>29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5" baseType="lpstr">
      <vt:lpstr>Arial</vt:lpstr>
      <vt:lpstr>Zurich Cn BT</vt:lpstr>
      <vt:lpstr>Zurich LtCn BT</vt:lpstr>
      <vt:lpstr>Verdana</vt:lpstr>
      <vt:lpstr>Design padrão</vt:lpstr>
      <vt:lpstr>Slide do Microsoft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NOVO TEMPO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vasjan.leno</dc:creator>
  <cp:lastModifiedBy>Pr. Marcelo Augusto de Carvalho</cp:lastModifiedBy>
  <cp:revision>26</cp:revision>
  <dcterms:created xsi:type="dcterms:W3CDTF">2008-04-08T13:10:16Z</dcterms:created>
  <dcterms:modified xsi:type="dcterms:W3CDTF">2026-05-28T06:08:18Z</dcterms:modified>
</cp:coreProperties>
</file>