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2" r:id="rId3"/>
    <p:sldId id="295" r:id="rId4"/>
    <p:sldId id="275" r:id="rId5"/>
    <p:sldId id="296" r:id="rId6"/>
    <p:sldId id="293" r:id="rId7"/>
    <p:sldId id="294" r:id="rId8"/>
    <p:sldId id="304" r:id="rId9"/>
    <p:sldId id="305" r:id="rId10"/>
    <p:sldId id="302" r:id="rId11"/>
    <p:sldId id="303" r:id="rId12"/>
    <p:sldId id="265" r:id="rId13"/>
    <p:sldId id="272" r:id="rId14"/>
    <p:sldId id="273" r:id="rId15"/>
    <p:sldId id="274" r:id="rId16"/>
    <p:sldId id="280" r:id="rId17"/>
    <p:sldId id="281" r:id="rId18"/>
    <p:sldId id="306" r:id="rId19"/>
    <p:sldId id="307" r:id="rId20"/>
    <p:sldId id="308" r:id="rId21"/>
    <p:sldId id="309" r:id="rId22"/>
    <p:sldId id="310" r:id="rId23"/>
    <p:sldId id="311" r:id="rId24"/>
    <p:sldId id="289" r:id="rId25"/>
    <p:sldId id="260" r:id="rId26"/>
    <p:sldId id="263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1BD3CBC-FE0E-4155-4922-2C4D0E8DA9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7224538-7A5F-4AA8-129C-49D287DE8BB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8667A5E-7337-2942-2542-486676136C6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F901E5C-19FD-77F7-B707-D913456A58C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56FB8A5-FF26-F9BF-680C-D49ED81D68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7073E94-7166-7FBC-016B-54CE3825B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B84219-9855-43FF-A9B3-49DBF72CCC1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B2E86-519A-38A6-FFC4-5C9DEF759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BF9100-02C6-108C-7B72-3067FC053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5A8544-25F0-6906-C8CE-336D3139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4C587E-CA2B-2160-E736-9EA6786C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E1892F-AF46-21A5-4DCD-4331C196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E44A2-15CE-4732-9FF8-21DA0DC9B4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453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3D579-21E0-F0CA-66E4-98A1AFE1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BCE9D4-55A7-5E61-83A9-92E1CC0D6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B8072A-FB9D-8D0F-039D-1D1B1DB7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E364A7-3017-62A1-9000-B16491E0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3B9558-FE32-6628-102D-DEFD2106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E61C1-9E85-494B-8330-140E0C31BE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316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B8BC94-4B5A-5A5D-802C-31CDDD878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130234-6327-E104-9196-8DBCFE269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6BB65C-35AF-150C-57B4-3B510809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8BD6F0-4490-E14E-3FA7-5CD4A4D1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B66194-587D-299F-4011-9B98EB33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47F25-AD6F-40E7-B2D1-0D6205AE1F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179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D8044-5794-A2C6-3EFF-C1A851D6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BA68EF-09CC-F120-8EBD-FDB18BF18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B7F4BD-EE94-4ECC-E7F8-F50A01E7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9E411C-CB48-5110-C7BB-C063413C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F083FB-D558-B1D4-B081-23895FF0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3A01C-C456-4DFA-8787-3182505142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889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DC0CB-5131-7FE2-839C-AB04CF70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5DD119-6A7E-71DC-8B4B-6C92D78C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3F1C4D-223A-9983-ABC9-41695A16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450963-B63A-CA7B-5079-D0FC56CE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35B9C8-AE16-5778-DB0C-16DC1AE2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C89E3-94CD-4CCC-8B7E-617F29EB13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83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BCA5C-1DE6-D2AA-0326-DBB36177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440E11-0D12-4352-599E-F8372588E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887706-80ED-2753-4DFE-ED01179A5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4034EE-E7F9-E5FC-A379-A131F76AA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F711A9-895B-F8DB-58E2-A4ACBB78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8EAAEE-BA06-1814-3610-47D1C177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65F74-F4DC-458A-A1D8-9919B6E62A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225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7464C-6492-F60D-BB93-C6091387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F7EBA8-D351-EACD-08F3-3781EDE80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087FF5-1B48-72F3-0191-947A40CC3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ACAFE1E-178B-6692-9908-5E6F9B26A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6B24264-B8D1-0ED2-FA83-1F424A038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CB25B7-50C6-56B8-BC3F-C15D4A33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3CFD7BD-4CCF-D5D6-0297-7A042C441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AAC58A-BFB4-5738-E098-7A400FC3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12D68-7BCC-4895-97B2-490AA2CC05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334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D71C9-DBEF-FFCF-D695-0FF907B6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1D0BD03-A7AF-EA9C-2E66-D07532C8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D958D8B-B41D-4160-37D3-99D0D1BC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36D17D-3632-87A8-6BF1-74632B1F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DA948-917C-4ADA-9AF8-E97CE43440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155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F630CB-72CD-3B9F-41E7-4B2BD077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4FE1C8-9AA6-130B-B4E8-6572E2AE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36A3CE-6A6B-DE2B-95BC-76309A80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4165E-8D98-4BD6-A5FF-D4368E9448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57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FB139-B175-D0E2-1186-A6440928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0CB902-9CCD-6EBE-A2F6-7C8A141F3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DD6148-A114-CD2C-9713-B77B69413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634C44-A9A9-9A76-3928-4682DC45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928816-4D34-0386-A12F-84278103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12E7ED-2684-390A-8099-0B2751AC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01E95-CBE3-492B-8B9B-95E9AC5941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256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27836-3A9E-F91F-237C-97CF1646D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FC7DAE7-1826-753E-A908-6B6B60BF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3F3E15-50FA-B718-302A-7A901584B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21A0C1-C02E-2F50-2B2A-1E6F32A5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45E96A-32D9-5A8B-A3FF-0C8C67CD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A1DB96-4F7C-BE51-FDD6-3306C94F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491E3-463A-4C19-BCF8-F9A79A451C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417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AD4B44-B8CB-F81F-CD95-EF251CDF5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3BB40A2-CB2C-807D-D71C-3D36017BE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CAB567-A90A-0AF7-7812-797E139F66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198336-12FB-6B94-3D4F-5D0F4AC833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7059B9-B72C-9637-7F75-F6AEBADEC7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1A813E-0947-46A0-9141-7923D20AE3C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05108316-2532-6E5F-533D-F96C58D0E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92150"/>
            <a:ext cx="5040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A MELHOR DEFINIÇÃO DE GRAÇA: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377554F4-440E-6D54-55AB-9E850A63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6655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0A6FE764-064E-790F-9CF8-FECC9363A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420938"/>
            <a:ext cx="4824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</a:rPr>
              <a:t>      </a:t>
            </a:r>
            <a:r>
              <a:rPr lang="pt-BR" altLang="pt-BR">
                <a:solidFill>
                  <a:schemeClr val="bg1"/>
                </a:solidFill>
                <a:latin typeface="Zurich Cn BT" pitchFamily="34" charset="0"/>
              </a:rPr>
              <a:t>Phillip Yancey, </a:t>
            </a:r>
            <a:r>
              <a:rPr lang="pt-BR" altLang="pt-BR" b="1" i="1">
                <a:solidFill>
                  <a:schemeClr val="bg1"/>
                </a:solidFill>
                <a:latin typeface="Zurich Cn BT" pitchFamily="34" charset="0"/>
              </a:rPr>
              <a:t>Sua Maravilhosa Graça</a:t>
            </a:r>
            <a:r>
              <a:rPr lang="pt-BR" altLang="pt-BR">
                <a:solidFill>
                  <a:schemeClr val="bg1"/>
                </a:solidFill>
                <a:latin typeface="Zurich Cn BT" pitchFamily="34" charset="0"/>
              </a:rPr>
              <a:t>, pp. 45.</a:t>
            </a:r>
            <a:r>
              <a:rPr lang="pt-BR" altLang="pt-BR">
                <a:solidFill>
                  <a:schemeClr val="bg1"/>
                </a:solidFill>
              </a:rPr>
              <a:t> </a:t>
            </a:r>
            <a:endParaRPr lang="pt-BR" altLang="pt-BR" sz="2000">
              <a:solidFill>
                <a:schemeClr val="bg1"/>
              </a:solidFill>
            </a:endParaRP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FA11B075-308C-0382-AD0F-02EDF90B7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068638"/>
            <a:ext cx="613886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“mesmo que dê sua vida em favor dos pobres e mesmo que obedeça a todos os mandamentos da lei de DEUS,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nada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disso vai fazer com que DEUS o ame mais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.”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90B28800-7A86-DFCF-4123-92A69917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92150"/>
            <a:ext cx="5040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A MELHOR DEFINIÇÃO DE GRAÇA: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3F519E03-6EDB-D0CC-32CA-8C884F95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6655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466A2594-0860-8350-C82B-FBFC1F29A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420938"/>
            <a:ext cx="4824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</a:rPr>
              <a:t>      </a:t>
            </a:r>
            <a:r>
              <a:rPr lang="pt-BR" altLang="pt-BR">
                <a:solidFill>
                  <a:schemeClr val="bg1"/>
                </a:solidFill>
                <a:latin typeface="Zurich Cn BT" pitchFamily="34" charset="0"/>
              </a:rPr>
              <a:t>Phillip Yancey, </a:t>
            </a:r>
            <a:r>
              <a:rPr lang="pt-BR" altLang="pt-BR" b="1" i="1">
                <a:solidFill>
                  <a:schemeClr val="bg1"/>
                </a:solidFill>
                <a:latin typeface="Zurich Cn BT" pitchFamily="34" charset="0"/>
              </a:rPr>
              <a:t>Sua aravilhosa Graça</a:t>
            </a:r>
            <a:r>
              <a:rPr lang="pt-BR" altLang="pt-BR">
                <a:solidFill>
                  <a:schemeClr val="bg1"/>
                </a:solidFill>
                <a:latin typeface="Zurich Cn BT" pitchFamily="34" charset="0"/>
              </a:rPr>
              <a:t>, pp. 45.</a:t>
            </a:r>
            <a:r>
              <a:rPr lang="pt-BR" altLang="pt-BR">
                <a:solidFill>
                  <a:schemeClr val="bg1"/>
                </a:solidFill>
              </a:rPr>
              <a:t> </a:t>
            </a:r>
            <a:endParaRPr lang="pt-BR" altLang="pt-BR" sz="2000">
              <a:solidFill>
                <a:schemeClr val="bg1"/>
              </a:solidFill>
            </a:endParaRP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F0B75FAB-D883-6273-ABC8-DB910E9E0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924175"/>
            <a:ext cx="64992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“Mesmo que você seja um racista, um orgulhoso, adúltero, homicida assassino, ou mesmo que você seja um ateu e negue a existência de DEUS, cuspindo sobre a Bíblia, ainda assim,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nada disto fará com que DEUS o ame menos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6EB65A8E-156E-B06C-2603-4C3BC6E6E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 ACORDO COM O NOVO TESTAMENTO, COMO PODEMOS SER SALVOS?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C5F444EB-8AF4-DF33-DF9B-524E0250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 ACORDO COM O NOVO TESTAMENTO, COMO PODEMOS SER SALVOS?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1776282A-EEBA-8BF5-DD03-BA09B4894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2349500"/>
            <a:ext cx="594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                                                                            ATOS 15:11</a:t>
            </a:r>
            <a:endParaRPr lang="en-US" altLang="pt-BR" sz="20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952247F-3D56-9ECE-A904-E4134A319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59113"/>
            <a:ext cx="52562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4000" i="1">
                <a:solidFill>
                  <a:schemeClr val="bg1"/>
                </a:solidFill>
                <a:latin typeface="Zurich Cn BT" pitchFamily="34" charset="0"/>
              </a:rPr>
              <a:t>“Mas cremos que fomos salvos pela GRAÇA do Senhor Jesus Cristo, como eles também o foram.”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25CDF066-B25F-5BAC-C43B-0E58F49A0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 ACORDO COM O NOVO TESTAMENTO, COMO PODEMOS SER SALVOS?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D39F023C-F66C-E6A6-94E5-0F4B0DB9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2349500"/>
            <a:ext cx="594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                                                                           EFÉSIOS 2:8</a:t>
            </a:r>
            <a:endParaRPr lang="en-US" altLang="pt-BR" sz="20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C03EB60-599C-00FF-3A21-B92B5D675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59113"/>
            <a:ext cx="52562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“Porque pela GRAÇA sois salvos, por meio da fé; e isto não vem de vós, é dom de Deus”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1F6E1521-8E2F-3E3E-5706-2C42EB603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 ACORDO COM O NOVO TESTAMENTO, COMO PODEMOS SER SALVOS?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2F7AAE16-EDD6-F29D-3B6F-62C58137C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2349500"/>
            <a:ext cx="594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rgbClr val="FFFF00"/>
                </a:solidFill>
                <a:latin typeface="Zurich LtCn BT" pitchFamily="34" charset="0"/>
              </a:rPr>
              <a:t>                                                                    ROMANOS 3:24</a:t>
            </a:r>
            <a:endParaRPr lang="en-US" altLang="pt-BR" sz="20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851F216-5D99-9879-09D6-72BD7995D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59113"/>
            <a:ext cx="52562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“Sendo justificados gratuitamente pela sua GRAÇA, pela redenção que há em CRISTO JESUS.”</a:t>
            </a:r>
            <a:r>
              <a:rPr lang="pt-BR" altLang="pt-BR" sz="36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C26CD911-C14A-0BAF-A0DA-AD7DB9B84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JESUS FEZ PARA NOS SALVAR?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9F683C14-BE72-1089-EE4E-79E02E1F4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3059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                         ROMANOS 5:8</a:t>
            </a:r>
            <a:endParaRPr lang="en-US" altLang="pt-BR" sz="20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6F5294C-DDDB-9448-B7F5-CE41EB419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59113"/>
            <a:ext cx="52562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4000" i="1">
                <a:solidFill>
                  <a:schemeClr val="bg1"/>
                </a:solidFill>
                <a:latin typeface="Zurich Cn BT" pitchFamily="34" charset="0"/>
              </a:rPr>
              <a:t>“Mas DEUS  prova o seu amor para conosco, em que CRISTO morreu por nós, sendo nós ainda pecadores.”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7A783182-6D1A-3B3B-78B6-6CBF32475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JESUS FEZ PARA NOS SALVAR?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F4E42634-79E9-9B5F-0FA5-65B933C3E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3059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2000">
                <a:solidFill>
                  <a:schemeClr val="bg1"/>
                </a:solidFill>
                <a:latin typeface="Zurich LtCn BT" pitchFamily="34" charset="0"/>
              </a:rPr>
              <a:t>                                 Atos 4:12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3DF9196-FD0D-B071-7B5D-37C461B36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852738"/>
            <a:ext cx="5472112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“PORQUE EM NENHUM OUTRO HÁ SALVAÇÃO;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porque abaixo do céu não existe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NENHUM OUTRO NOME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, entre os homens, pelo qual importa que sejamos salvos”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64E2ECDC-B451-0B43-72C5-638373558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OCORRIA A SALVAÇÃO, NO ANTIGO TESTAMENTO?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D7360DEE-C634-95D3-8CA5-9D2DB4D37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OCORRIA A SALVAÇÃO, NO ANTIGO TESTAMENTO?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FDB21D23-F7F8-CB97-6801-36DD3317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349500"/>
            <a:ext cx="42481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000">
                <a:solidFill>
                  <a:srgbClr val="FFFF00"/>
                </a:solidFill>
                <a:latin typeface="Zurich LtCn BT" pitchFamily="34" charset="0"/>
              </a:rPr>
              <a:t>                                                </a:t>
            </a:r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GÊNESIS 6:8</a:t>
            </a:r>
          </a:p>
          <a:p>
            <a:pPr>
              <a:spcBef>
                <a:spcPct val="20000"/>
              </a:spcBef>
            </a:pPr>
            <a:endParaRPr lang="en-US" altLang="pt-BR" sz="2400">
              <a:solidFill>
                <a:schemeClr val="bg1"/>
              </a:solidFill>
              <a:latin typeface="Zurich LtX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7D3425-FB73-B654-65EC-777040374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275013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“Noé, porém, ACHOU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GRAÇA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aos olhos do SENHOR”</a:t>
            </a:r>
            <a:r>
              <a:rPr lang="pt-BR" altLang="pt-BR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C0CB92AF-4DC0-5AD5-1C5A-62503B745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92150"/>
            <a:ext cx="52562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ADÃO PECOU, DEVERIA MORRER, MAS VIVEU.</a:t>
            </a:r>
          </a:p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2F000C1D-E655-6019-D7B1-DB9950AF2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6655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59ED4E66-7174-FACF-3D9F-772F6EAF8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2420938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44909B7D-250D-D4F7-8894-FE440A50E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376613"/>
            <a:ext cx="5634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6566" name="Text Box 6">
            <a:extLst>
              <a:ext uri="{FF2B5EF4-FFF2-40B4-BE49-F238E27FC236}">
                <a16:creationId xmlns:a16="http://schemas.microsoft.com/office/drawing/2014/main" id="{9AD533D0-02F7-0F5A-53F9-24D1E29F4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644900"/>
            <a:ext cx="57070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“Fez o Senhor Deus, vestimenta de peles para Adão e sua mulher e os vestiu.”</a:t>
            </a:r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65418DCA-E18C-3528-8C8B-0A1295269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276475"/>
            <a:ext cx="172878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000">
                <a:solidFill>
                  <a:schemeClr val="bg1"/>
                </a:solidFill>
              </a:rPr>
              <a:t>Genesis 3: 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54ECF3F4-6D2D-56EF-65E5-5EEB43F69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OCORRIA A SALVAÇÃO, NO ANTIGO TESTAMENTO?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87A8FA26-C35B-29A4-A4F1-588E2B954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349500"/>
            <a:ext cx="42481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                                              GÊNESIS 15:6</a:t>
            </a:r>
          </a:p>
          <a:p>
            <a:pPr>
              <a:spcBef>
                <a:spcPct val="20000"/>
              </a:spcBef>
            </a:pPr>
            <a:endParaRPr lang="en-US" altLang="pt-BR" sz="2400">
              <a:solidFill>
                <a:schemeClr val="bg1"/>
              </a:solidFill>
              <a:latin typeface="Zurich LtX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B55C388-C319-5047-F94E-66962E427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275013"/>
            <a:ext cx="52562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4000" i="1">
                <a:solidFill>
                  <a:schemeClr val="bg1"/>
                </a:solidFill>
                <a:latin typeface="Zurich Cn BT" pitchFamily="34" charset="0"/>
              </a:rPr>
              <a:t>E Abraão </a:t>
            </a:r>
            <a:r>
              <a:rPr lang="pt-BR" altLang="pt-BR" sz="3600" i="1">
                <a:solidFill>
                  <a:srgbClr val="FFFF00"/>
                </a:solidFill>
              </a:rPr>
              <a:t>creu</a:t>
            </a:r>
            <a:r>
              <a:rPr lang="pt-BR" altLang="pt-BR" sz="4000" i="1">
                <a:solidFill>
                  <a:schemeClr val="bg1"/>
                </a:solidFill>
                <a:latin typeface="Zurich Cn BT" pitchFamily="34" charset="0"/>
              </a:rPr>
              <a:t> no SENHOR, e isto lhe foi imputado por justiça.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2C5EEB91-066E-D459-DE3D-4F36A6C9E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OCORRIA A SALVAÇÃO, NO ANTIGO TESTAMENTO?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B693A046-E5B5-098A-E545-76EF18F22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349500"/>
            <a:ext cx="42481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000">
                <a:solidFill>
                  <a:srgbClr val="FFFF00"/>
                </a:solidFill>
                <a:latin typeface="Zurich LtCn BT" pitchFamily="34" charset="0"/>
              </a:rPr>
              <a:t>                                                  </a:t>
            </a:r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SALMO 6:4</a:t>
            </a:r>
          </a:p>
          <a:p>
            <a:pPr>
              <a:spcBef>
                <a:spcPct val="20000"/>
              </a:spcBef>
            </a:pPr>
            <a:endParaRPr lang="en-US" altLang="pt-BR" sz="2400">
              <a:solidFill>
                <a:schemeClr val="bg1"/>
              </a:solidFill>
              <a:latin typeface="Zurich LtX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0EA9A7D-BE5B-5A04-627B-D3B93D4E5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59113"/>
            <a:ext cx="568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“Volta-te para mim SENHOR, livra a minha alma; salva-me por Tua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GRAÇA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.”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391C2537-8333-33A5-1D2E-3DDDD25F9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OCORRIA A SALVAÇÃO, NO ANTIGO TESTAMENTO?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53B91151-5EDF-6366-DFA8-3D0D4B29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349500"/>
            <a:ext cx="42481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                                                 SALMO 13:5</a:t>
            </a:r>
          </a:p>
          <a:p>
            <a:pPr>
              <a:spcBef>
                <a:spcPct val="20000"/>
              </a:spcBef>
            </a:pPr>
            <a:endParaRPr lang="en-US" altLang="pt-BR" sz="2400">
              <a:solidFill>
                <a:schemeClr val="bg1"/>
              </a:solidFill>
              <a:latin typeface="Zurich LtX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37CFD79-B2FF-42E5-EB59-CE064F6C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59113"/>
            <a:ext cx="5689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4000" i="1">
                <a:solidFill>
                  <a:schemeClr val="bg1"/>
                </a:solidFill>
                <a:latin typeface="Zurich Cn BT" pitchFamily="34" charset="0"/>
              </a:rPr>
              <a:t>“Mas eu confio na Tua </a:t>
            </a:r>
            <a:r>
              <a:rPr lang="pt-BR" altLang="pt-BR" sz="4000" i="1">
                <a:solidFill>
                  <a:srgbClr val="FFFF00"/>
                </a:solidFill>
                <a:latin typeface="Zurich Cn BT" pitchFamily="34" charset="0"/>
              </a:rPr>
              <a:t>GRAÇA</a:t>
            </a:r>
            <a:r>
              <a:rPr lang="pt-BR" altLang="pt-BR" sz="4000" i="1">
                <a:solidFill>
                  <a:schemeClr val="bg1"/>
                </a:solidFill>
                <a:latin typeface="Zurich Cn BT" pitchFamily="34" charset="0"/>
              </a:rPr>
              <a:t>; na tua salvação se alegrará o meu coração.”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DD180944-77D4-24A6-32DD-B69272B55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OCORRIA A SALVAÇÃO, NO ANTIGO TESTAMENTO?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A05EC0B1-5A5B-051E-6082-F45CD670A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349500"/>
            <a:ext cx="42481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                                               SALMO 86:15</a:t>
            </a:r>
          </a:p>
          <a:p>
            <a:pPr>
              <a:spcBef>
                <a:spcPct val="20000"/>
              </a:spcBef>
            </a:pPr>
            <a:endParaRPr lang="en-US" altLang="pt-BR" sz="2400">
              <a:solidFill>
                <a:schemeClr val="bg1"/>
              </a:solidFill>
              <a:latin typeface="Zurich LtX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323C43F-B88B-5AD5-E098-391C56B4D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059113"/>
            <a:ext cx="52562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“Mas tu, Senhor, és Deus compassivo, cheio de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GRAÇA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, paciente, grande em misericórdia e em verdade.”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19B4ADBA-4603-E2E4-73BF-FF092932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GRAÇA EM AÇÃO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D1D6CBA7-82C2-FD59-69BF-E8C5BE51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76475"/>
            <a:ext cx="259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2000">
                <a:solidFill>
                  <a:schemeClr val="bg1"/>
                </a:solidFill>
                <a:latin typeface="Verdana" panose="020B0604030504040204" pitchFamily="34" charset="0"/>
              </a:rPr>
              <a:t>João 8: 3, 4 e 5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13174C1-5A44-620D-902F-1854E32BF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2924175"/>
            <a:ext cx="59769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“Os escribas e fariseus trouxeram diante de Jesus uma mulher apanhada em adultério...disseram a Jesus: ...na lei nos mandou Moisés que tais mulheres sejam apedrejadas; tu, pois que dizes?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179F2F9D-BE8E-7FA5-A68C-A8EA4EB3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GRAÇA EM AÇÃO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D9528D7-F4DC-B808-5169-96925E1CA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059113"/>
            <a:ext cx="6121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“...Mulher, onde estão aqueles teus acusadores? Ninguém te condenou? Respondeu ela: Ninguém, Senhor! Então, lhes disse Jesus: Nem eu tampouco te condeno; vai e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não peques mais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</p:txBody>
      </p:sp>
      <p:sp>
        <p:nvSpPr>
          <p:cNvPr id="9223" name="Text Box 3">
            <a:extLst>
              <a:ext uri="{FF2B5EF4-FFF2-40B4-BE49-F238E27FC236}">
                <a16:creationId xmlns:a16="http://schemas.microsoft.com/office/drawing/2014/main" id="{B44E6926-D875-E516-0A51-7434C9D6A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76475"/>
            <a:ext cx="259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2000">
                <a:solidFill>
                  <a:schemeClr val="bg1"/>
                </a:solidFill>
                <a:latin typeface="Verdana" panose="020B0604030504040204" pitchFamily="34" charset="0"/>
              </a:rPr>
              <a:t>João 8: 10 e 11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7559E17D-ADC9-F6FF-9482-AA4AB073A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92150"/>
            <a:ext cx="5256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0 QUE É GRAÇA?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F17BBF65-178A-F9D5-BDC9-B0E5CB899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6655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4F48C8A3-CB54-F9B3-01DE-AB2DE9C61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2420938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</a:rPr>
              <a:t>     ROMANOS 6:23</a:t>
            </a: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E33DF8E7-FB0E-7D04-8692-EBB6CAE03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376613"/>
            <a:ext cx="563403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“Porque o salário do pecado é a morte, mas o DOM GRATUITO DE DEUS É A VIDA ETERNA EM CRISTO JESUS” </a:t>
            </a:r>
          </a:p>
          <a:p>
            <a:endParaRPr lang="pt-BR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41058346-92F5-FD07-A995-0DB066D27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 ACORDO COM O NOVO TESTAMENTO, COMO PODEMOS SER SALVOS?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A729691D-E764-1B89-C004-0EC06713C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2349500"/>
            <a:ext cx="594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                                                                     1JOÃO 5:11-12.</a:t>
            </a:r>
            <a:endParaRPr lang="en-US" altLang="pt-BR" sz="20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9BC2C81-2CC2-3F1B-7047-9836530C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059113"/>
            <a:ext cx="58324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“E o testemunho é este: que DEUS NOS DEUS a vida eterna; e esta vida está em Seu Filho. Quem tem o Filho tem a vida; quem não tem o Filho de DEUS não tem a vida.”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E2168D57-76F9-386B-27A1-E3C36BCA2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92150"/>
            <a:ext cx="52562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ADÃO E EVA TEM FILHOS:</a:t>
            </a:r>
          </a:p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CAIM E ABEL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25508D2B-AC2D-D6E5-C3E2-802CB475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6655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9D61C475-4022-BCCB-E3B6-DA1AE8C31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2420938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</a:rPr>
              <a:t>Genesis 4:3, 4 e 5    </a:t>
            </a: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33D76EBB-8264-47F7-5675-995D7D411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2921000"/>
            <a:ext cx="7075487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“Aconteceu que no fim de uns tempos trouxe Caim do fruto da terra uma oferta ao Senhor. Abel, por sua vez, trouxe das primícias do seu rebanho...Agradou-se o Senhor de Abel e de sua oferta; ao passo que de Caim e de sua oferta não se agradou”</a:t>
            </a:r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CEB4B1D9-151A-94BA-4806-373A81DE8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92150"/>
            <a:ext cx="5256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Zurich Cn BT" pitchFamily="34" charset="0"/>
              </a:rPr>
              <a:t>0 QUE É GRAÇA?</a:t>
            </a:r>
            <a:endParaRPr lang="en-US" altLang="pt-BR" sz="4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B366C21F-61CC-EB0D-AEA4-6CCC3A9B4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6655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FE3D5A82-1C81-146B-8E54-38E58D825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2420938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</a:rPr>
              <a:t>     ROMANOS 6:23</a:t>
            </a: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3B7C0B8D-5FA0-47C5-FB6C-827C7364A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492375"/>
            <a:ext cx="5778500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Um Dom de DEUS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Um Favor IMERECIDO de DEUS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Um Presente de DEUS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GRAÇA!</a:t>
            </a:r>
          </a:p>
          <a:p>
            <a:pPr algn="ctr"/>
            <a:endParaRPr lang="pt-BR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D967429A-923C-DDC7-A2C4-978987D1E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60350"/>
            <a:ext cx="5399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SEGUNDO AS MUITAS RELIGIÕES, MUITOS CAMINHOS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BEFD7462-C0C7-8147-646C-D3D04A758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6655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3ADB04E4-965D-0134-D210-44B56784D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2420938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73676008-7DCD-6FB2-7285-1EEB74570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924175"/>
            <a:ext cx="5707063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Budismo: O caminho de 8 passos</a:t>
            </a: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Hinduísmo: A doutrina do Karma</a:t>
            </a: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Judaísmo: A aliança judaica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Islamismo: O código de leis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C80AE067-7262-8E1A-E368-5B7025B56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60350"/>
            <a:ext cx="53990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SE COMPARARMOS AS RELIGIÕES VEREMOS MUITAS DOUTRINAS E CRENÇAS EM COMUM: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05C7F3D2-2B03-1840-2AB9-BBD4883A6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6655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0F621AAA-EE8F-1CE2-E2DC-10F12FDC1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2420938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>
                <a:solidFill>
                  <a:schemeClr val="bg1"/>
                </a:solidFill>
                <a:latin typeface="Zurich Cn BT" pitchFamily="34" charset="0"/>
              </a:rPr>
              <a:t>                  C. S. Lewis</a:t>
            </a:r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3371314F-AB02-CC03-133E-DC85863D3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924175"/>
            <a:ext cx="5707063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Batismo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Ressurreição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Encarnação 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Boas Obras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Paraíso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Vida Eterna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9AA52090-4861-FD1A-FA64-51A0A0F4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60350"/>
            <a:ext cx="53990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SE COMPARARMOS AS RELIGIÕES VEREMOS MUITAS DOUTRINAS E CRENÇAS EM COMUM: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293135BF-0D92-140A-71F6-0F081C13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6655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9ECF27B8-FCAA-3C23-88FE-0895C2C9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2420938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>
                <a:solidFill>
                  <a:schemeClr val="bg1"/>
                </a:solidFill>
                <a:latin typeface="Zurich Cn BT" pitchFamily="34" charset="0"/>
              </a:rPr>
              <a:t>                  C. S. Lewis</a:t>
            </a:r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1759B55B-FB9E-392C-1BC3-6790EBC19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924175"/>
            <a:ext cx="5707063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4000" i="1">
                <a:solidFill>
                  <a:schemeClr val="bg1"/>
                </a:solidFill>
                <a:latin typeface="Zurich Cn BT" pitchFamily="34" charset="0"/>
              </a:rPr>
              <a:t>“Mas só o Cristianismo tem a doutrina da GRAÇA”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857</Words>
  <Application>Microsoft Office PowerPoint</Application>
  <PresentationFormat>Apresentação na tela (4:3)</PresentationFormat>
  <Paragraphs>90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Zurich Cn BT</vt:lpstr>
      <vt:lpstr>Zurich LtCn BT</vt:lpstr>
      <vt:lpstr>Zurich LtXCn BT</vt:lpstr>
      <vt:lpstr>Verdana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NOVO TEMPO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vasjan.leno</dc:creator>
  <cp:lastModifiedBy>Pr. Marcelo Augusto de Carvalho</cp:lastModifiedBy>
  <cp:revision>19</cp:revision>
  <dcterms:created xsi:type="dcterms:W3CDTF">2008-04-08T12:40:39Z</dcterms:created>
  <dcterms:modified xsi:type="dcterms:W3CDTF">2026-05-28T06:09:33Z</dcterms:modified>
</cp:coreProperties>
</file>