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50" r:id="rId3"/>
    <p:sldId id="335" r:id="rId4"/>
    <p:sldId id="361" r:id="rId5"/>
    <p:sldId id="362" r:id="rId6"/>
    <p:sldId id="353" r:id="rId7"/>
    <p:sldId id="363" r:id="rId8"/>
    <p:sldId id="354" r:id="rId9"/>
    <p:sldId id="355" r:id="rId10"/>
    <p:sldId id="364" r:id="rId11"/>
    <p:sldId id="356" r:id="rId12"/>
    <p:sldId id="357" r:id="rId13"/>
    <p:sldId id="358" r:id="rId14"/>
    <p:sldId id="359" r:id="rId15"/>
    <p:sldId id="360" r:id="rId16"/>
    <p:sldId id="300" r:id="rId17"/>
    <p:sldId id="365" r:id="rId18"/>
    <p:sldId id="366" r:id="rId19"/>
    <p:sldId id="383" r:id="rId20"/>
    <p:sldId id="367" r:id="rId21"/>
    <p:sldId id="277" r:id="rId22"/>
    <p:sldId id="369" r:id="rId23"/>
    <p:sldId id="305" r:id="rId24"/>
    <p:sldId id="258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10" r:id="rId35"/>
    <p:sldId id="379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3" r:id="rId44"/>
    <p:sldId id="324" r:id="rId45"/>
    <p:sldId id="381" r:id="rId46"/>
    <p:sldId id="382" r:id="rId47"/>
    <p:sldId id="273" r:id="rId48"/>
    <p:sldId id="285" r:id="rId49"/>
    <p:sldId id="286" r:id="rId50"/>
    <p:sldId id="331" r:id="rId51"/>
    <p:sldId id="330" r:id="rId52"/>
    <p:sldId id="276" r:id="rId53"/>
    <p:sldId id="296" r:id="rId54"/>
    <p:sldId id="265" r:id="rId55"/>
    <p:sldId id="380" r:id="rId56"/>
    <p:sldId id="267" r:id="rId57"/>
    <p:sldId id="269" r:id="rId58"/>
    <p:sldId id="332" r:id="rId59"/>
    <p:sldId id="333" r:id="rId60"/>
    <p:sldId id="257" r:id="rId61"/>
    <p:sldId id="272" r:id="rId62"/>
    <p:sldId id="297" r:id="rId63"/>
    <p:sldId id="293" r:id="rId64"/>
    <p:sldId id="322" r:id="rId65"/>
    <p:sldId id="294" r:id="rId6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5DD51-18DF-8601-F725-64580B76A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3D4957-F320-DAB1-B3DE-090057E12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2C06F3-EFD1-4ED6-516B-0501DC3D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873FF1-293C-7963-FA93-0D5BE3C5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381990-B53C-F85A-BCE9-4DB58512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52E76-616F-456E-8DA3-C4304212F5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399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1BEA4-34B5-290D-A5C4-DFB61648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588F6C-BB6D-3B79-0E66-BFD9F450C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F3DA84-3A16-C6E8-BB85-25A31601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8D4DAC-BF92-105C-D1F0-52A0B8A2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57AB01-A9BE-3501-4F01-8F3D2B29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94A04-6B36-4877-B11E-C017D7FEDD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226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7FB77A-4723-71A0-5138-ED52E0ABF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6CC9BA-91E6-CAA8-32AA-CE2E3B2A7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E48936-E033-9948-B177-94BAD3C1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AD9A58-1092-BE12-19D3-BDA1016C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3DF698-3C33-C9C9-5854-B08725A7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4B5B6-EC20-4ACF-B63B-3F7984E7BC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976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DD9A3-3FEB-6F5E-4831-37FE42A6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ABF7C0-5D89-4722-1274-D8F471DA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0AD88A-BAFA-0CD1-C253-934EB616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4534AD-0C42-C034-C48A-FB224F22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355315-BEE6-123E-DA1A-99A1C4FA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D1280-B48C-4B50-9FCD-ECC97FF9E3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758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35345-67F4-FF7E-A5E3-30F665378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19CAFA-9C48-E8FF-B513-72FDDA5E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237232-713F-2FEB-6C95-3D791E36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90B165-233A-B304-CCF6-3D9719CED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362F83-1377-37E6-70DB-838CD434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EFEDA-AD51-4E2A-9FD1-69AF38A8CA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013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028A8-1898-8B2F-1C6F-EA518FE9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29DA50-D363-B299-A478-44B1254A5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6C1A15-91E6-CDBD-4D97-0B3115B6A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F43AF7-3FB3-8D59-C292-2F9A16F2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B34DF5-9480-34DE-31F5-60D4E44E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88A817-0E3F-7D01-FA36-4FB7ADCB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3A51D-10F0-465F-94D5-78ED4E11AD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43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E529B-611C-AF7D-6E3E-CD437BAB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CD9715-BE9B-9214-E631-A7348F3DC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5D99AE-65D5-304A-F9A2-FA9133C0E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C22324-38BD-CEAE-D791-1607A403E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768DF6-5653-BD20-1979-C37301C2B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69A7E18-E5FC-7B23-1878-AC08AB39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D28A827-1A53-6EBA-25C5-D43F7F4B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191D7-D3FE-FD57-B17A-D3DA3D2D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7DE63-0655-4241-B125-08887A5D8B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208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D1B94-1FA3-6408-372D-A1F1AF56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CFA645-2D12-8F31-637F-11AE67BF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C2E304A-7005-A934-9291-CEFFA395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7417B2-705A-95CE-9C36-D0CADD14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D643-37C1-4653-873D-D5B77767D9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539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383C74C-9DDB-2EB6-FA0E-71B15BED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402B46F-59EF-72E4-B11C-05EC3881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020CD8-5B55-4225-5D6E-65027392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579DD-9FFC-43A7-BBB2-96746115E4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708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F421F-AEAB-8004-0EEF-18DAC5D3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C55C1B-7435-3A37-7196-B3E9FA968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2CFBD3-7C87-0166-C35E-6189FB22C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5CF992-E910-E82D-EFDC-7C597D51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36FB73-441D-7FD3-BA72-E246D18F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0817F1-D82B-BF36-CACD-B8DD7102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5D1FE-7FA7-42A7-AD5C-9F617B0869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074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AEE1D-2668-A100-8D78-6F3B3FDC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EF99C26-933D-106B-C542-92B08B8CA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F782E5-289F-3692-0CF9-9E0E1551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DE3F61-2425-AD37-F86E-A0950DC64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3058FD-5BE3-2CB5-8673-EAAEC835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3C59A2-2FC5-B180-9834-7B0162BC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7812D-D6E1-4C1B-8BD7-5CE410B5D8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619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45970A7-20E0-ECDF-1D9B-0C5BF8260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DBE6B83-7B6F-CB34-2D47-239E36292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8627DC-A3F2-A1AA-7C14-C6B911DD46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BC94CE-9A26-1C2A-26AA-4A587BF567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1588F8-56A2-D259-C3DD-4BD7890AD8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C49215-A635-48A7-AF81-5B50B44BAD3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B2EF7B0-9D28-B4A8-ABD0-14E823EA5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22E34AC-19AF-D775-53A7-5964BFBC4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QUANTOS TIPOS DE LEIS ENCONTRAMOS NA BÍBLIA?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E86677A-6ADA-82FA-3097-C9EDDF2E7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852738"/>
            <a:ext cx="705643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4800">
                <a:solidFill>
                  <a:srgbClr val="FFFF00"/>
                </a:solidFill>
                <a:latin typeface="Zurich Cn BT" pitchFamily="34" charset="0"/>
              </a:rPr>
              <a:t>1- Civil </a:t>
            </a:r>
          </a:p>
          <a:p>
            <a:r>
              <a:rPr lang="pt-BR" altLang="pt-BR" sz="4800">
                <a:solidFill>
                  <a:schemeClr val="bg1"/>
                </a:solidFill>
                <a:latin typeface="Zurich Cn BT" pitchFamily="34" charset="0"/>
              </a:rPr>
              <a:t>2- Cerimonial</a:t>
            </a:r>
          </a:p>
          <a:p>
            <a:r>
              <a:rPr lang="pt-BR" altLang="pt-BR" sz="4800">
                <a:solidFill>
                  <a:srgbClr val="FFFF00"/>
                </a:solidFill>
                <a:latin typeface="Zurich Cn BT" pitchFamily="34" charset="0"/>
              </a:rPr>
              <a:t>3- Saúde</a:t>
            </a:r>
          </a:p>
          <a:p>
            <a:r>
              <a:rPr lang="pt-BR" altLang="pt-BR" sz="4800">
                <a:solidFill>
                  <a:srgbClr val="FFFF00"/>
                </a:solidFill>
                <a:latin typeface="Zurich Cn BT" pitchFamily="34" charset="0"/>
              </a:rPr>
              <a:t>4- Moral (10 mandamentos)</a:t>
            </a:r>
          </a:p>
          <a:p>
            <a:pPr>
              <a:buFontTx/>
              <a:buChar char="•"/>
            </a:pPr>
            <a:endParaRPr lang="pt-BR" altLang="pt-BR" sz="8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55653" name="Text Box 5">
            <a:extLst>
              <a:ext uri="{FF2B5EF4-FFF2-40B4-BE49-F238E27FC236}">
                <a16:creationId xmlns:a16="http://schemas.microsoft.com/office/drawing/2014/main" id="{6E48C745-7935-7CC6-6DD3-739FABF0D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141663"/>
            <a:ext cx="172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</a:rPr>
              <a:t>ÊXODO 22:1</a:t>
            </a:r>
            <a:r>
              <a:rPr lang="pt-BR" altLang="pt-BR" i="1">
                <a:solidFill>
                  <a:schemeClr val="bg1"/>
                </a:solidFill>
              </a:rPr>
              <a:t> </a:t>
            </a:r>
          </a:p>
          <a:p>
            <a:endParaRPr lang="pt-BR" altLang="pt-BR">
              <a:solidFill>
                <a:schemeClr val="bg1"/>
              </a:solidFill>
            </a:endParaRPr>
          </a:p>
          <a:p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155654" name="Text Box 6">
            <a:extLst>
              <a:ext uri="{FF2B5EF4-FFF2-40B4-BE49-F238E27FC236}">
                <a16:creationId xmlns:a16="http://schemas.microsoft.com/office/drawing/2014/main" id="{06918297-8C82-5C63-0886-588F7BC07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60800"/>
            <a:ext cx="2900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</a:rPr>
              <a:t>LEVÍTICO 4:27 a 29</a:t>
            </a:r>
            <a:r>
              <a:rPr lang="pt-BR" altLang="pt-BR" sz="20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endParaRPr lang="pt-BR" altLang="pt-BR" sz="20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4DAB0520-D951-D8ED-2452-998C0EE21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583113"/>
            <a:ext cx="30241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Verdana" panose="020B0604030504040204" pitchFamily="34" charset="0"/>
              </a:rPr>
              <a:t>LEVÍTICO 11: 1 a 47</a:t>
            </a:r>
            <a:r>
              <a:rPr lang="pt-BR" altLang="pt-BR" sz="20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endParaRPr lang="pt-BR" altLang="pt-BR" sz="20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20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55656" name="Text Box 8">
            <a:extLst>
              <a:ext uri="{FF2B5EF4-FFF2-40B4-BE49-F238E27FC236}">
                <a16:creationId xmlns:a16="http://schemas.microsoft.com/office/drawing/2014/main" id="{EAD9C2F1-C11F-E4CD-3F10-FF1E353A4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780088"/>
            <a:ext cx="203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</a:rPr>
              <a:t>ÊXODO 20:3-17</a:t>
            </a:r>
            <a:endParaRPr lang="pt-BR" altLang="pt-BR" sz="20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5AA0C9B-3A97-27C0-5483-14027F378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394F19F-2F94-0AFC-EAE8-235FCCC8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FEZ DEUS ALGUMA </a:t>
            </a:r>
            <a:r>
              <a:rPr lang="pt-BR" altLang="pt-BR" sz="3600">
                <a:solidFill>
                  <a:srgbClr val="FFFF00"/>
                </a:solidFill>
                <a:latin typeface="Zurich Cn BT" pitchFamily="34" charset="0"/>
              </a:rPr>
              <a:t>DIFERENCIAÇÃO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ENTRE AS LEIS QUE ELE DEU?</a:t>
            </a:r>
          </a:p>
        </p:txBody>
      </p:sp>
      <p:sp>
        <p:nvSpPr>
          <p:cNvPr id="147462" name="Text Box 6">
            <a:extLst>
              <a:ext uri="{FF2B5EF4-FFF2-40B4-BE49-F238E27FC236}">
                <a16:creationId xmlns:a16="http://schemas.microsoft.com/office/drawing/2014/main" id="{27CC1777-21B2-13EB-CD90-3E5EBCACE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944813"/>
            <a:ext cx="56896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deu a Moisés </a:t>
            </a:r>
            <a:r>
              <a:rPr lang="pt-BR" altLang="pt-BR" sz="3200" i="1">
                <a:solidFill>
                  <a:schemeClr val="accent1"/>
                </a:solidFill>
                <a:latin typeface="Zurich Cn BT" pitchFamily="34" charset="0"/>
              </a:rPr>
              <a:t>(quando acabou de falar com ele no monte Sinai)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as tábuas do testemunho, TÁBUAS DE PEDRA, ESCRITAS PELO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DEDO DE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</a:t>
            </a:r>
          </a:p>
        </p:txBody>
      </p:sp>
      <p:sp>
        <p:nvSpPr>
          <p:cNvPr id="147463" name="Text Box 7">
            <a:extLst>
              <a:ext uri="{FF2B5EF4-FFF2-40B4-BE49-F238E27FC236}">
                <a16:creationId xmlns:a16="http://schemas.microsoft.com/office/drawing/2014/main" id="{5692ECD4-9359-AC9B-0E31-740EA3139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2439988"/>
            <a:ext cx="196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     ÊXODO 31:18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B39DA52-5B39-45F0-286E-02F5FC2C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F3971F0-5656-0FF4-B058-A0BF6DE25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ENTÃO, QUE LEI FOI ABOLIDA?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CC4B861-AF38-42E2-B66A-E7C7BCEC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8018D6DD-FBDE-96EB-ACDC-4613E967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ENTÃO, QUE LEI FOI ABOLIDA?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C228972-DDCF-CA3B-041D-D8F599717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275013"/>
            <a:ext cx="5616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“e na metade da semana FARÁ CESSAR TODO O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SACRIFÍCIO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” </a:t>
            </a:r>
          </a:p>
        </p:txBody>
      </p:sp>
      <p:sp>
        <p:nvSpPr>
          <p:cNvPr id="149510" name="Text Box 3">
            <a:extLst>
              <a:ext uri="{FF2B5EF4-FFF2-40B4-BE49-F238E27FC236}">
                <a16:creationId xmlns:a16="http://schemas.microsoft.com/office/drawing/2014/main" id="{E6F324B1-8244-FBA2-64D3-DEFDF8CD3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20938"/>
            <a:ext cx="2303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                 DANIEL 9:27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37E7016-3111-F126-DEA9-16DDDF22F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A9ADD2C-8EE7-C7DB-B1B2-6D75A3863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 A MORTE DE CRISTO, O QUE OCORRERIA COM A LEI CERIMONIAL?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2ED7DDE-3935-E46F-1D9D-F00362895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75013"/>
            <a:ext cx="58324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“Na sua carne desfez a inimizade, isto é, A LEI DOS MANDAMENTOS, QUE CONSISTIA EM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ORDENANÇAS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para criar em si mesmo dos dois um novo homem, fazendo a paz.”</a:t>
            </a:r>
          </a:p>
        </p:txBody>
      </p:sp>
      <p:sp>
        <p:nvSpPr>
          <p:cNvPr id="150535" name="Text Box 3">
            <a:extLst>
              <a:ext uri="{FF2B5EF4-FFF2-40B4-BE49-F238E27FC236}">
                <a16:creationId xmlns:a16="http://schemas.microsoft.com/office/drawing/2014/main" id="{C122FFF3-DCB9-EEE3-7D2C-188F6511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420938"/>
            <a:ext cx="251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                   </a:t>
            </a:r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EFÉSIOS 2:15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D7A4ED3-2BA2-4C90-E4B9-5ED80C278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ACFE9B9-C025-E045-3FF0-071FAE015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0957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A LEI DE ORDENANÇAS FOI CRAVADA NA CRUZ?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85DB127-1C93-A262-DEF6-362EC8EDE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275013"/>
            <a:ext cx="59055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Jesus, clamando outra vez com grande voz, entregou o  espírito. Eis que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véu do santuário se rasgou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em duas partes de alto a baixo..”</a:t>
            </a:r>
          </a:p>
        </p:txBody>
      </p:sp>
      <p:sp>
        <p:nvSpPr>
          <p:cNvPr id="151559" name="Text Box 3">
            <a:extLst>
              <a:ext uri="{FF2B5EF4-FFF2-40B4-BE49-F238E27FC236}">
                <a16:creationId xmlns:a16="http://schemas.microsoft.com/office/drawing/2014/main" id="{2637D676-0BEA-6DBB-1777-5DE0D8B6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20938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>
                <a:solidFill>
                  <a:schemeClr val="bg1"/>
                </a:solidFill>
                <a:latin typeface="Zurich LtCn BT" pitchFamily="34" charset="0"/>
              </a:rPr>
              <a:t>MATEUS 27:50 e 51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C764417-6E29-F8FC-D6DF-F6F0D41BC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836613"/>
            <a:ext cx="575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QUAL LEI FOI ABOLIDA?</a:t>
            </a: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168FB557-ED2F-1BF6-A08E-74395B97B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005263"/>
            <a:ext cx="6156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 LEI CERIMONIAL</a:t>
            </a:r>
            <a:endParaRPr lang="pt-BR" altLang="pt-BR" sz="3600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352DD40-FED2-A47B-1829-3A4088367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836613"/>
            <a:ext cx="575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QUAL LEI FOI ABOLIDA?</a:t>
            </a:r>
          </a:p>
        </p:txBody>
      </p:sp>
      <p:sp>
        <p:nvSpPr>
          <p:cNvPr id="156676" name="Text Box 4">
            <a:extLst>
              <a:ext uri="{FF2B5EF4-FFF2-40B4-BE49-F238E27FC236}">
                <a16:creationId xmlns:a16="http://schemas.microsoft.com/office/drawing/2014/main" id="{3E7F7278-C56C-F959-A2B8-C88C94960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005263"/>
            <a:ext cx="424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Tem certeza de que foi A </a:t>
            </a:r>
            <a:r>
              <a:rPr lang="pt-BR" altLang="pt-BR" sz="3600">
                <a:solidFill>
                  <a:srgbClr val="FFFF00"/>
                </a:solidFill>
                <a:latin typeface="Zurich Cn BT" pitchFamily="34" charset="0"/>
              </a:rPr>
              <a:t>LEI CERIMONIAL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?</a:t>
            </a:r>
            <a:endParaRPr lang="pt-BR" altLang="pt-BR" sz="3600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251FC62-AA2F-C42B-2179-FBE88387F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49275"/>
            <a:ext cx="57594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SE FOSSEM OS DEZ MANDAMENTOS, PODERÍAMOS...</a:t>
            </a:r>
          </a:p>
        </p:txBody>
      </p:sp>
      <p:sp>
        <p:nvSpPr>
          <p:cNvPr id="157699" name="Text Box 3">
            <a:extLst>
              <a:ext uri="{FF2B5EF4-FFF2-40B4-BE49-F238E27FC236}">
                <a16:creationId xmlns:a16="http://schemas.microsoft.com/office/drawing/2014/main" id="{FDF27CCA-533E-B3D2-DB13-80FB2E060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4005263"/>
            <a:ext cx="42481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Roubar</a:t>
            </a:r>
          </a:p>
          <a:p>
            <a:pPr>
              <a:buFontTx/>
              <a:buChar char="•"/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Matar</a:t>
            </a:r>
          </a:p>
          <a:p>
            <a:pPr>
              <a:buFontTx/>
              <a:buChar char="•"/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Mentir </a:t>
            </a:r>
          </a:p>
          <a:p>
            <a:pPr>
              <a:buFontTx/>
              <a:buChar char="•"/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Adulterar...</a:t>
            </a:r>
            <a:endParaRPr lang="pt-BR" altLang="pt-BR" sz="3600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0A89117-040C-F2FB-995A-FED7D7813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49275"/>
            <a:ext cx="575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PRA QUE SERVE A LEI?</a:t>
            </a: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3C8C414B-7EB6-C420-199C-C2641069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716338"/>
            <a:ext cx="4248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rgbClr val="FFFF00"/>
                </a:solidFill>
                <a:latin typeface="Zurich Cn BT" pitchFamily="34" charset="0"/>
              </a:rPr>
              <a:t>Para que eu conheça o pecado – Um alarme para que volte.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D98A981-2E4C-89B9-7A99-901AA896F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5F6CEB3D-0BF1-A57B-812F-535389A4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395538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EFÉSIOS 2:8e9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30465F9-E852-C369-B95E-C4CAF8744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100388"/>
            <a:ext cx="6011862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“Porque pela graça sois salvos,mediante a fé; e isto não vem de vós; é dom de Deus; n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ão de obras, para que ninguém se glorie.”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20000"/>
              </a:spcBef>
            </a:pPr>
            <a:endParaRPr lang="pt-BR" altLang="pt-BR" sz="3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74E5689-1B51-A5DE-055F-DEFA398DA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COMO SOMOS SALVOS?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85FD45C-B156-99B6-ED93-E5A4A5F65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836613"/>
            <a:ext cx="575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HÁ UM PROBLEMA</a:t>
            </a:r>
          </a:p>
        </p:txBody>
      </p:sp>
      <p:sp>
        <p:nvSpPr>
          <p:cNvPr id="158723" name="Text Box 3">
            <a:extLst>
              <a:ext uri="{FF2B5EF4-FFF2-40B4-BE49-F238E27FC236}">
                <a16:creationId xmlns:a16="http://schemas.microsoft.com/office/drawing/2014/main" id="{4D54CE91-4B9B-32A5-672A-42595DA8C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005263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4º Mandamento</a:t>
            </a:r>
            <a:endParaRPr lang="pt-BR" altLang="pt-BR" sz="3600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BF7FE7A-303A-B561-52CC-4BF90A84E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DIZ O QUARTO MANDAMENTO?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CAE0D47-D654-CDBE-05A4-C7C597632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4988"/>
            <a:ext cx="57245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LEMBRA-TE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DO DIA DE SÁBADO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para 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SANTIFICAR,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seis dias trabalharás e farás toda a tua obra.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Mas o SÉTIMO DIA é o SÁBADO do SENHOR TEU DEUS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 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C50C27A8-9251-0BAD-ADDD-B6E7584EF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68550"/>
            <a:ext cx="2027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ÊXODO 20:8 a 11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707D36E-490A-862B-2C3F-6CAF18ED3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DIZ O QUARTO MANDAMENTO?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7BA5A44-B3F3-E17E-68B9-10FBC3192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789363"/>
            <a:ext cx="5724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LEMBRA-TE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... 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160772" name="Text Box 4">
            <a:extLst>
              <a:ext uri="{FF2B5EF4-FFF2-40B4-BE49-F238E27FC236}">
                <a16:creationId xmlns:a16="http://schemas.microsoft.com/office/drawing/2014/main" id="{2D3D00A2-72E6-3AF3-9EA6-454B0154E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68550"/>
            <a:ext cx="2027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ÊXODO 20:8 a 11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B1735F7-7772-F45A-14A1-CC7184FDC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DIZ O QUARTO MANDAMENTO?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207F0F5-0470-7F4E-E386-D9B89837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4988"/>
            <a:ext cx="572452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Porque, em seis dias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</a:t>
            </a:r>
            <a:r>
              <a:rPr lang="pt-BR" altLang="pt-BR" sz="4400" i="1">
                <a:solidFill>
                  <a:srgbClr val="FF3399"/>
                </a:solidFill>
                <a:latin typeface="Zurich Cn BT" pitchFamily="34" charset="0"/>
              </a:rPr>
              <a:t>fez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o SENHOR os céus e a Terra, e ao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SÉTIMO DIA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DESCANSOU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 por isso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ABENÇOOU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o dia de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SÁBADO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SANTIFICOU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42B3C403-F040-7A2F-48A1-8B545BD6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68550"/>
            <a:ext cx="2027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ÊXODO 20:8 a 11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6F3CBD7-944C-85D7-8DD5-B7628188D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MAS... É SÓ ESTE!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3">
            <a:extLst>
              <a:ext uri="{FF2B5EF4-FFF2-40B4-BE49-F238E27FC236}">
                <a16:creationId xmlns:a16="http://schemas.microsoft.com/office/drawing/2014/main" id="{B71523AF-BBC0-09F5-A114-8EC32436F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95538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Tiago 2:10,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1João 2:4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2CB5D7E-941D-7E4D-58DF-6A29B7D9E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00388"/>
            <a:ext cx="5256213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“Porque qualquer que guardar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toda a lei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, e tropeçar em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um só ponto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, tornou-se culpado de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todos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.” </a:t>
            </a:r>
          </a:p>
          <a:p>
            <a:pPr>
              <a:spcBef>
                <a:spcPct val="20000"/>
              </a:spcBef>
            </a:pPr>
            <a:endParaRPr lang="pt-BR" altLang="pt-BR" sz="3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F658A14-1CC4-7FCE-C162-94FA91F3D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MAS... É SÓ ESTE!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7F2E810-2FA2-0A1A-DFDA-AC0EDA5B0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QUANDO FOI ESTABELECIDO O SÁBADO?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4CC6504-AD43-544E-9754-C20346F0E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QUANDO FOI ESTABELECIDO O SÁBADO?</a:t>
            </a:r>
          </a:p>
        </p:txBody>
      </p:sp>
      <p:sp>
        <p:nvSpPr>
          <p:cNvPr id="163844" name="Text Box 4">
            <a:extLst>
              <a:ext uri="{FF2B5EF4-FFF2-40B4-BE49-F238E27FC236}">
                <a16:creationId xmlns:a16="http://schemas.microsoft.com/office/drawing/2014/main" id="{B05F2755-CA22-A814-E2E5-15DEF3FE7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076700"/>
            <a:ext cx="572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Foi no SINAI?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34BF0E6-AB3C-3651-77E8-BF1F5CD08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QUANDO FOI ESTABELECIDO O SÁBADO?</a:t>
            </a:r>
          </a:p>
        </p:txBody>
      </p:sp>
      <p:sp>
        <p:nvSpPr>
          <p:cNvPr id="164867" name="Text Box 3">
            <a:extLst>
              <a:ext uri="{FF2B5EF4-FFF2-40B4-BE49-F238E27FC236}">
                <a16:creationId xmlns:a16="http://schemas.microsoft.com/office/drawing/2014/main" id="{28096A4F-73BB-8303-B2FB-CBDFB4B77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20938"/>
            <a:ext cx="1903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 Gênesis 2:1 a 3</a:t>
            </a:r>
          </a:p>
        </p:txBody>
      </p:sp>
      <p:sp>
        <p:nvSpPr>
          <p:cNvPr id="164868" name="Text Box 4">
            <a:extLst>
              <a:ext uri="{FF2B5EF4-FFF2-40B4-BE49-F238E27FC236}">
                <a16:creationId xmlns:a16="http://schemas.microsoft.com/office/drawing/2014/main" id="{F01B72FD-4DFD-12A4-A505-19B5CE843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924175"/>
            <a:ext cx="57277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“Assim foram acabados os céus e a terra e todo o seu exército. E, havendo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DEUS terminado no dia SÉTIMO a sua obra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que fizera,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DESCANSOU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nesse dia de toda a Sua obra que tinha feito...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5F690AE-36D7-67DD-3F95-2C20C7EDC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6250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ENTÃO MOISÉS JÁ O CONHECIA ANTES DO SINAI?</a:t>
            </a:r>
          </a:p>
        </p:txBody>
      </p:sp>
      <p:sp>
        <p:nvSpPr>
          <p:cNvPr id="166915" name="Text Box 3">
            <a:extLst>
              <a:ext uri="{FF2B5EF4-FFF2-40B4-BE49-F238E27FC236}">
                <a16:creationId xmlns:a16="http://schemas.microsoft.com/office/drawing/2014/main" id="{B213A57C-8A5D-3FF8-254B-24A987CD7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20938"/>
            <a:ext cx="1903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 EXODO 16:4</a:t>
            </a:r>
          </a:p>
        </p:txBody>
      </p:sp>
      <p:sp>
        <p:nvSpPr>
          <p:cNvPr id="166916" name="Text Box 4">
            <a:extLst>
              <a:ext uri="{FF2B5EF4-FFF2-40B4-BE49-F238E27FC236}">
                <a16:creationId xmlns:a16="http://schemas.microsoft.com/office/drawing/2014/main" id="{D58EF9B1-32B1-3072-0008-EC0C0B5A4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924175"/>
            <a:ext cx="57277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“Então, disse o SENHOR a Moisés: Eis que vos farei chover do céu pão, e o povo sairá e colherá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diariamente a porção para cada dia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para que eu ponha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à prova se anda na minha lei ou não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E243582-0D0C-6EBA-C817-502369254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836613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FOI A LEI ABOLIDA?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A7760FD-3F83-CDC1-CC32-A72B40034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6250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ENTÃO MOISÉS JÁ O CONHECIA ANTES DO SINAI?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EA4EA2F2-848E-E78A-1BD4-5A6FA1EF3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20938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 EXODO 16: 5e 6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0FF6AEAF-BF4A-AE82-659E-A3D8C65C3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00438"/>
            <a:ext cx="57277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“Dar-se-á que, ao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sexto dia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prepararão o que colherem;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será o dobro do que colhem cada dia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B7264E4-275B-B8D1-3C77-9FE737262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6250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ENTÃO MOISÉS JÁ O CONHECIA ANTES DO SINAI?</a:t>
            </a:r>
          </a:p>
        </p:txBody>
      </p:sp>
      <p:sp>
        <p:nvSpPr>
          <p:cNvPr id="168963" name="Text Box 3">
            <a:extLst>
              <a:ext uri="{FF2B5EF4-FFF2-40B4-BE49-F238E27FC236}">
                <a16:creationId xmlns:a16="http://schemas.microsoft.com/office/drawing/2014/main" id="{514C0FC4-C67D-84C0-B378-DFE19C612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20938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 EXODO 16: 5e 6</a:t>
            </a:r>
          </a:p>
        </p:txBody>
      </p:sp>
      <p:sp>
        <p:nvSpPr>
          <p:cNvPr id="168964" name="Text Box 4">
            <a:extLst>
              <a:ext uri="{FF2B5EF4-FFF2-40B4-BE49-F238E27FC236}">
                <a16:creationId xmlns:a16="http://schemas.microsoft.com/office/drawing/2014/main" id="{F88DD650-46E8-E57C-2D99-F5899E332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781300"/>
            <a:ext cx="57277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“... Amanhã é repouso,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santo sábado do SENHOR;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o que quiserdes cozer no forno, cozei-o, e o que quiserdes cozer em água, cozei-o em água; e tudo o que sobrar separai, guardando para a manhã seguinte.”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D8BC4BF-668C-0C4B-C1B4-31F0D0A62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6250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ENTÃO MOISÉS JÁ O CONHECIA ANTES DO SINAI?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B1BF29AB-3979-C225-DF68-175281B1A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20938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 EXODO 16: 24e25</a:t>
            </a:r>
          </a:p>
        </p:txBody>
      </p:sp>
      <p:sp>
        <p:nvSpPr>
          <p:cNvPr id="169988" name="Text Box 4">
            <a:extLst>
              <a:ext uri="{FF2B5EF4-FFF2-40B4-BE49-F238E27FC236}">
                <a16:creationId xmlns:a16="http://schemas.microsoft.com/office/drawing/2014/main" id="{07090E54-E7CB-8F29-3FA0-6AC5B0F86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924175"/>
            <a:ext cx="57277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guardaram-no até pela manhã seguinte, como Moisés ordenara;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não cheirou mal, nem deu bichos.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Então, disse Moisés: Comei-o hoje, porquanto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sábado é do SENHOR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; hoje, não o achareis no campo.”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A698625-FCC1-23A2-687A-81BD5F143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6250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ENTÃO MOISÉS JÁ O CONHECIA ANTES DO SINAI?</a:t>
            </a:r>
          </a:p>
        </p:txBody>
      </p:sp>
      <p:sp>
        <p:nvSpPr>
          <p:cNvPr id="171011" name="Text Box 3">
            <a:extLst>
              <a:ext uri="{FF2B5EF4-FFF2-40B4-BE49-F238E27FC236}">
                <a16:creationId xmlns:a16="http://schemas.microsoft.com/office/drawing/2014/main" id="{2686944E-B590-5876-A4D9-36104272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420938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 EXODO 16: 26-28</a:t>
            </a:r>
          </a:p>
        </p:txBody>
      </p:sp>
      <p:sp>
        <p:nvSpPr>
          <p:cNvPr id="171012" name="Text Box 4">
            <a:extLst>
              <a:ext uri="{FF2B5EF4-FFF2-40B4-BE49-F238E27FC236}">
                <a16:creationId xmlns:a16="http://schemas.microsoft.com/office/drawing/2014/main" id="{B0E63B5C-FC99-4477-50C5-E638B4F1F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3141663"/>
            <a:ext cx="64484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“Seis dias o colhereis, mas o sétimo dia é o sábado; nele, não haverá.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Ao sétimo dia, saíram alguns do povo para o colher, porém não o acharam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Então,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disse o SENHOR a Moisés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: Até quando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recusareis guardar os meus mandamentos e as minhas leis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?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C04FE18-E749-04B1-5B78-5C11A130E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924175"/>
            <a:ext cx="5724525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Para criar a Matéria DEUS usou Átomo.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ÁTOMO – TIJOLO DA CRIAÇÃO 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átomo possui 7 Camadas Energéticas? 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K, L, M, N, O, P, Q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D46EDCDD-BCB1-66D1-41E8-1C1535F17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1144588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Zurich Cn BT" pitchFamily="34" charset="0"/>
              </a:rPr>
              <a:t>7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9CAAB9C-F4F9-FE20-0C3D-3072F4DFB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6250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O QUE TEM DE ESPECIAL NO SÁBADO?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824ADA4-C3F0-9755-A138-9981CECDB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924175"/>
            <a:ext cx="5724525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Para criar a Matéria DEUS usou Átomo.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ÁTOMO – TIJOLO DA CRIAÇÃO 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átomo possui 7 Camadas Energéticas? 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K, L, M, N, O, P, Q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D966CA8E-DDED-E2E5-2866-AE1F520C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1144588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Zurich Cn BT" pitchFamily="34" charset="0"/>
              </a:rPr>
              <a:t>7</a:t>
            </a:r>
          </a:p>
        </p:txBody>
      </p:sp>
      <p:sp>
        <p:nvSpPr>
          <p:cNvPr id="172036" name="Text Box 4">
            <a:extLst>
              <a:ext uri="{FF2B5EF4-FFF2-40B4-BE49-F238E27FC236}">
                <a16:creationId xmlns:a16="http://schemas.microsoft.com/office/drawing/2014/main" id="{AEAD4440-B19C-A4AF-E430-FBBDD9C8F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749300"/>
            <a:ext cx="7953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9600" b="1">
                <a:solidFill>
                  <a:schemeClr val="bg1"/>
                </a:solidFill>
                <a:latin typeface="Zurich Cn BT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E75DAD0-298A-3B55-0DF3-9C37F0280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943225"/>
            <a:ext cx="601186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Para contemplar a MATÉRIA preciso da  luz? 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LUZ -  formada por 7 cores Monocromáticas?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7D78F416-73EB-DCAC-A35D-80E3D8D09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1144588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Zurich Cn BT" pitchFamily="34" charset="0"/>
              </a:rPr>
              <a:t>7</a:t>
            </a:r>
          </a:p>
        </p:txBody>
      </p:sp>
      <p:sp>
        <p:nvSpPr>
          <p:cNvPr id="103428" name="Text Box 4">
            <a:extLst>
              <a:ext uri="{FF2B5EF4-FFF2-40B4-BE49-F238E27FC236}">
                <a16:creationId xmlns:a16="http://schemas.microsoft.com/office/drawing/2014/main" id="{224B2E1C-D69E-3F61-4E9F-E5695A2F0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749300"/>
            <a:ext cx="7953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9600" b="1">
                <a:solidFill>
                  <a:schemeClr val="bg1"/>
                </a:solidFill>
                <a:latin typeface="Zurich Cn BT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D69A188-2BA3-BCCA-FD13-EE0246DF3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781300"/>
            <a:ext cx="5724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D866D57E-B5BE-3915-0C84-D466CAA01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1144588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Zurich Cn BT" pitchFamily="34" charset="0"/>
              </a:rPr>
              <a:t>7</a:t>
            </a: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C63C3575-74ED-693F-937C-76F326CD3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749300"/>
            <a:ext cx="7953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9600" b="1">
                <a:solidFill>
                  <a:schemeClr val="bg1"/>
                </a:solidFill>
                <a:latin typeface="Zurich Cn BT" pitchFamily="34" charset="0"/>
              </a:rPr>
              <a:t>7</a:t>
            </a:r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047F55D5-7B34-B940-FD37-DD9F98B80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141663"/>
            <a:ext cx="6119813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Deus criou -  SOM de sua voz.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Parte mais nobre do som – MÚSICA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MÚSICA - baseada em 7 notas musicais: Dó, Ré, Mi, Fá, Sol, Lá, Si.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89CFB92-1FA8-333F-D6F6-E553844CE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781300"/>
            <a:ext cx="5724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5475" name="Text Box 3">
            <a:extLst>
              <a:ext uri="{FF2B5EF4-FFF2-40B4-BE49-F238E27FC236}">
                <a16:creationId xmlns:a16="http://schemas.microsoft.com/office/drawing/2014/main" id="{E8F57EA2-660F-4F54-9944-2DED723E1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1144588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Zurich Cn BT" pitchFamily="34" charset="0"/>
              </a:rPr>
              <a:t>7</a:t>
            </a:r>
          </a:p>
        </p:txBody>
      </p:sp>
      <p:sp>
        <p:nvSpPr>
          <p:cNvPr id="105476" name="Text Box 4">
            <a:extLst>
              <a:ext uri="{FF2B5EF4-FFF2-40B4-BE49-F238E27FC236}">
                <a16:creationId xmlns:a16="http://schemas.microsoft.com/office/drawing/2014/main" id="{250B343C-626F-61AB-FC3A-B586D27FC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749300"/>
            <a:ext cx="7953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9600" b="1">
                <a:solidFill>
                  <a:schemeClr val="bg1"/>
                </a:solidFill>
                <a:latin typeface="Zurich Cn BT" pitchFamily="34" charset="0"/>
              </a:rPr>
              <a:t>7</a:t>
            </a:r>
          </a:p>
        </p:txBody>
      </p:sp>
      <p:sp>
        <p:nvSpPr>
          <p:cNvPr id="105477" name="Text Box 5">
            <a:extLst>
              <a:ext uri="{FF2B5EF4-FFF2-40B4-BE49-F238E27FC236}">
                <a16:creationId xmlns:a16="http://schemas.microsoft.com/office/drawing/2014/main" id="{E97F0846-D5A4-D79D-47D2-4EC2B0FA0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141663"/>
            <a:ext cx="55626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Gênesis 1:1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“No princípio criou Deus os céus e a terra”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Original Hebraico-7 palavras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539875E-AF95-D6CA-6E50-EC7EF6E6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781300"/>
            <a:ext cx="5724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6499" name="Text Box 3">
            <a:extLst>
              <a:ext uri="{FF2B5EF4-FFF2-40B4-BE49-F238E27FC236}">
                <a16:creationId xmlns:a16="http://schemas.microsoft.com/office/drawing/2014/main" id="{2EB50A25-4EAC-15F4-0296-2D27AB85A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1144588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Zurich Cn BT" pitchFamily="34" charset="0"/>
              </a:rPr>
              <a:t>7</a:t>
            </a:r>
          </a:p>
        </p:txBody>
      </p:sp>
      <p:sp>
        <p:nvSpPr>
          <p:cNvPr id="106500" name="Text Box 4">
            <a:extLst>
              <a:ext uri="{FF2B5EF4-FFF2-40B4-BE49-F238E27FC236}">
                <a16:creationId xmlns:a16="http://schemas.microsoft.com/office/drawing/2014/main" id="{8028A922-293A-2ED2-8CB5-32FCB4173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749300"/>
            <a:ext cx="7953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9600" b="1">
                <a:solidFill>
                  <a:schemeClr val="bg1"/>
                </a:solidFill>
                <a:latin typeface="Zurich Cn BT" pitchFamily="34" charset="0"/>
              </a:rPr>
              <a:t>7</a:t>
            </a:r>
          </a:p>
        </p:txBody>
      </p:sp>
      <p:sp>
        <p:nvSpPr>
          <p:cNvPr id="106501" name="Text Box 5">
            <a:extLst>
              <a:ext uri="{FF2B5EF4-FFF2-40B4-BE49-F238E27FC236}">
                <a16:creationId xmlns:a16="http://schemas.microsoft.com/office/drawing/2014/main" id="{5BBAF277-CF2F-79C5-90EF-EDF77227C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52738"/>
            <a:ext cx="55626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Gênesis 1:2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“A terra, porém, era sem forma e vazia; havia trevas sobre a face do abismo, e o ESPÍRITO DE DEUS pairava sobre as águas”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Original Hebraico - 14 palavras?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15DA898-48BE-3719-8409-7EBEA5480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29F49B6-B8CC-3E78-7FE6-4EBB1294D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708025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FOI A LEI ABOLIDA?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20F02A8-0AB1-8473-92B0-02794715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636838"/>
            <a:ext cx="5329238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“...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aboliu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na sua carne,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 lei dos mandamentos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na forma de ordenanças, para que dos dois criasse, em si mesmo, um novo homem, fazendo a paz...”</a:t>
            </a:r>
          </a:p>
          <a:p>
            <a:pPr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52584" name="Text Box 8">
            <a:extLst>
              <a:ext uri="{FF2B5EF4-FFF2-40B4-BE49-F238E27FC236}">
                <a16:creationId xmlns:a16="http://schemas.microsoft.com/office/drawing/2014/main" id="{5AED94AE-F4D1-A8BF-9767-294EF627D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276475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b="1">
                <a:solidFill>
                  <a:schemeClr val="bg1"/>
                </a:solidFill>
              </a:rPr>
              <a:t>EFÉSIOS 2:15</a:t>
            </a:r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C2F5CCE3-A6F7-CA76-CDEF-BC8B6EC94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57563"/>
            <a:ext cx="5724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id="{1A9806C6-A3CD-E978-D52A-E9113754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1144588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Zurich Cn BT" pitchFamily="34" charset="0"/>
              </a:rPr>
              <a:t>7</a:t>
            </a:r>
          </a:p>
        </p:txBody>
      </p:sp>
      <p:sp>
        <p:nvSpPr>
          <p:cNvPr id="107524" name="Text Box 4">
            <a:extLst>
              <a:ext uri="{FF2B5EF4-FFF2-40B4-BE49-F238E27FC236}">
                <a16:creationId xmlns:a16="http://schemas.microsoft.com/office/drawing/2014/main" id="{E108E8BC-09B2-C4FA-C50E-07B2A9872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749300"/>
            <a:ext cx="7953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9600" b="1">
                <a:solidFill>
                  <a:schemeClr val="bg1"/>
                </a:solidFill>
                <a:latin typeface="Zurich Cn BT" pitchFamily="34" charset="0"/>
              </a:rPr>
              <a:t>7</a:t>
            </a: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A5A14620-1F3D-D1C1-6136-9E0EA92CA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852738"/>
            <a:ext cx="6048375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     Eletroencefalograma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- 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medir as ondas cerebrais de uma pessoa, durante o processo criativo. </a:t>
            </a:r>
          </a:p>
          <a:p>
            <a:endParaRPr lang="pt-BR" altLang="pt-BR" sz="28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As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ondas Delta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são contadas em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ciclos por segundo. (CPS)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O painel de controle vai de 0 a 14 cps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5BB2432-0A22-DCD8-C899-E36812A2C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57563"/>
            <a:ext cx="5724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8547" name="Text Box 3">
            <a:extLst>
              <a:ext uri="{FF2B5EF4-FFF2-40B4-BE49-F238E27FC236}">
                <a16:creationId xmlns:a16="http://schemas.microsoft.com/office/drawing/2014/main" id="{402689A6-D00D-C732-9FE9-F9440EF87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1144588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Zurich Cn BT" pitchFamily="34" charset="0"/>
              </a:rPr>
              <a:t>7</a:t>
            </a: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42F97C6B-1143-F082-6118-C54F47D55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749300"/>
            <a:ext cx="7953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9600" b="1">
                <a:solidFill>
                  <a:schemeClr val="bg1"/>
                </a:solidFill>
                <a:latin typeface="Zurich Cn BT" pitchFamily="34" charset="0"/>
              </a:rPr>
              <a:t>7</a:t>
            </a:r>
          </a:p>
        </p:txBody>
      </p:sp>
      <p:sp>
        <p:nvSpPr>
          <p:cNvPr id="108549" name="Text Box 5">
            <a:extLst>
              <a:ext uri="{FF2B5EF4-FFF2-40B4-BE49-F238E27FC236}">
                <a16:creationId xmlns:a16="http://schemas.microsoft.com/office/drawing/2014/main" id="{97B613A0-DBFE-4286-1CE1-56D6FA547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852738"/>
            <a:ext cx="5780087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RESULTADO: 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DE: 0 a 6,9  (sem atividade criativa)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DE: 7 em diante (atividade criativa)</a:t>
            </a: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DE: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7 a 14 (plena atividade criativa)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37F9B1A-8B16-B13E-F334-7F2B7D361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57563"/>
            <a:ext cx="5724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6A37B367-5B8B-B769-45C8-755EF0A07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1144588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Zurich Cn BT" pitchFamily="34" charset="0"/>
              </a:rPr>
              <a:t>7</a:t>
            </a:r>
          </a:p>
        </p:txBody>
      </p:sp>
      <p:sp>
        <p:nvSpPr>
          <p:cNvPr id="109572" name="Text Box 4">
            <a:extLst>
              <a:ext uri="{FF2B5EF4-FFF2-40B4-BE49-F238E27FC236}">
                <a16:creationId xmlns:a16="http://schemas.microsoft.com/office/drawing/2014/main" id="{80BD31DF-9B14-054A-9721-BA69560AF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749300"/>
            <a:ext cx="7953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9600" b="1">
                <a:solidFill>
                  <a:schemeClr val="bg1"/>
                </a:solidFill>
                <a:latin typeface="Zurich Cn BT" pitchFamily="34" charset="0"/>
              </a:rPr>
              <a:t>7</a:t>
            </a:r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ED3D8B47-2C10-5CD5-230D-D5C4BFA6F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852738"/>
            <a:ext cx="6084887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SERIA COINCIDÊNCIA?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Exatamente o número de palavras dos versos que relatam 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ATO CRIATIVO DE DEUS!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6A23142-E175-547C-82AC-B01426B34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57563"/>
            <a:ext cx="5724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2643" name="Text Box 3">
            <a:extLst>
              <a:ext uri="{FF2B5EF4-FFF2-40B4-BE49-F238E27FC236}">
                <a16:creationId xmlns:a16="http://schemas.microsoft.com/office/drawing/2014/main" id="{1555C4BB-37EB-9E88-3127-DC322FD56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1144588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Zurich Cn BT" pitchFamily="34" charset="0"/>
              </a:rPr>
              <a:t>7</a:t>
            </a:r>
          </a:p>
        </p:txBody>
      </p:sp>
      <p:sp>
        <p:nvSpPr>
          <p:cNvPr id="112644" name="Text Box 4">
            <a:extLst>
              <a:ext uri="{FF2B5EF4-FFF2-40B4-BE49-F238E27FC236}">
                <a16:creationId xmlns:a16="http://schemas.microsoft.com/office/drawing/2014/main" id="{9BC7BDC3-401B-1DAC-B080-80AFA1500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749300"/>
            <a:ext cx="7953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9600" b="1">
                <a:solidFill>
                  <a:schemeClr val="bg1"/>
                </a:solidFill>
                <a:latin typeface="Zurich Cn BT" pitchFamily="34" charset="0"/>
              </a:rPr>
              <a:t>7</a:t>
            </a:r>
          </a:p>
        </p:txBody>
      </p:sp>
      <p:sp>
        <p:nvSpPr>
          <p:cNvPr id="112645" name="Text Box 5">
            <a:extLst>
              <a:ext uri="{FF2B5EF4-FFF2-40B4-BE49-F238E27FC236}">
                <a16:creationId xmlns:a16="http://schemas.microsoft.com/office/drawing/2014/main" id="{B7C66AE5-394C-E31F-2CBB-4F4661F5F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573463"/>
            <a:ext cx="622776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“</a:t>
            </a:r>
            <a:r>
              <a:rPr lang="pt-BR" altLang="pt-BR" sz="3200" b="1" i="1">
                <a:solidFill>
                  <a:schemeClr val="bg1"/>
                </a:solidFill>
                <a:latin typeface="Zurich Cn BT" pitchFamily="34" charset="0"/>
              </a:rPr>
              <a:t>7”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- alicerce da criação de DEUS. </a:t>
            </a: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Se DEUS abolisse o SÁBADO, estaria destruindo o alicerce da criação.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8591FDD-40F3-BED7-9998-AFFC8D48A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57563"/>
            <a:ext cx="5724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C248FEC0-6C54-3FFD-EEAA-7F50505DE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1144588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latin typeface="Zurich Cn BT" pitchFamily="34" charset="0"/>
              </a:rPr>
              <a:t>7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62249EEB-BC30-4BC6-1393-E521F2C00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749300"/>
            <a:ext cx="7953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9600" b="1">
                <a:solidFill>
                  <a:schemeClr val="bg1"/>
                </a:solidFill>
                <a:latin typeface="Zurich Cn BT" pitchFamily="34" charset="0"/>
              </a:rPr>
              <a:t>7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BD2ADDC5-14F4-2810-E8EF-3A5F66A94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068638"/>
            <a:ext cx="6372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DEUS quer que você se LEMBRE :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id="{83C3112A-B518-8079-3523-E680A2BB9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581525"/>
            <a:ext cx="496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Zurich Cn BT" pitchFamily="34" charset="0"/>
              </a:rPr>
              <a:t>“TENHO UM CRIADOR”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4E2901A-0DC2-53CC-7F98-3F516F2B8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HÁ ALGO DE DIFERENTE NO SÁBADO?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060CC1A-F331-CBF5-30B9-617B7BF48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4988"/>
            <a:ext cx="572452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Porque, em seis dias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</a:t>
            </a:r>
            <a:r>
              <a:rPr lang="pt-BR" altLang="pt-BR" sz="4400" i="1">
                <a:solidFill>
                  <a:schemeClr val="bg1"/>
                </a:solidFill>
                <a:latin typeface="Zurich Cn BT" pitchFamily="34" charset="0"/>
              </a:rPr>
              <a:t>fez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o SENHOR os céus e a Terra, e ao SÉTIMO DIA DESCANSOU; por isso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ABENÇOOU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o dia de SÁBADO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SANTIFICOU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  <p:sp>
        <p:nvSpPr>
          <p:cNvPr id="174084" name="Text Box 4">
            <a:extLst>
              <a:ext uri="{FF2B5EF4-FFF2-40B4-BE49-F238E27FC236}">
                <a16:creationId xmlns:a16="http://schemas.microsoft.com/office/drawing/2014/main" id="{0AFF5284-F052-31A1-CBB1-E3AC212CA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68550"/>
            <a:ext cx="2027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ÊXODO 20:8 a 11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64590C6-AD75-144C-ED33-806FA51AC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HÁ ALGO DE DIFERENTE NO SÁBADO?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4039D36-4A0C-39D1-D80B-C17F4A670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149725"/>
            <a:ext cx="3887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  <a:latin typeface="Zurich Cn BT" pitchFamily="34" charset="0"/>
              </a:rPr>
              <a:t>7 COPOS IGUAIS</a:t>
            </a:r>
          </a:p>
        </p:txBody>
      </p:sp>
      <p:sp>
        <p:nvSpPr>
          <p:cNvPr id="175108" name="Text Box 4">
            <a:extLst>
              <a:ext uri="{FF2B5EF4-FFF2-40B4-BE49-F238E27FC236}">
                <a16:creationId xmlns:a16="http://schemas.microsoft.com/office/drawing/2014/main" id="{A068B99B-ED11-E8F6-4E29-D58A918B0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68550"/>
            <a:ext cx="2027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</a:rPr>
              <a:t>ÊXODO 20:8 a 11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00673E4-C83E-5827-82B7-9B3887669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FOI OBSERVADO POR JESUS?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619F400-47F2-C5C7-ABF1-B58009AB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FOI OBSERVADO POR JESUS?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E9C26035-0253-5BAF-160A-A81399697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395538"/>
            <a:ext cx="1582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LUCAS 4:16,31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04A479D-8D88-7CA7-F9CF-39CA0C92A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00388"/>
            <a:ext cx="5256213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“E, chegando a Nazaré, onde fora criado, entrou num DIA DE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SÁBADO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SEGUNDO O SEU COSTUME, na sinagoga, e levantou-se para ler.”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2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20000"/>
              </a:spcBef>
            </a:pP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FF04B15-1542-E59D-DCF0-30D1B791C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FOI OBSERVADO POR JESUS?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7CA8F545-DEA8-9958-E3C2-AC5801155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395538"/>
            <a:ext cx="1582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LUCAS 4:16,31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39078FF-E604-DF8D-0438-8DB426A17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00388"/>
            <a:ext cx="5256213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“E desceu a Cafarnaum, cidade da Galiléia, e os ENSINAVA NOS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SÁBADOS.”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pt-BR" altLang="pt-BR" sz="3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B1467C8-CAD9-0080-7E55-F0A559D6D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836613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FOI A LEI ABOLIDA?</a:t>
            </a:r>
          </a:p>
        </p:txBody>
      </p:sp>
      <p:sp>
        <p:nvSpPr>
          <p:cNvPr id="153603" name="Text Box 3">
            <a:extLst>
              <a:ext uri="{FF2B5EF4-FFF2-40B4-BE49-F238E27FC236}">
                <a16:creationId xmlns:a16="http://schemas.microsoft.com/office/drawing/2014/main" id="{C3BD63E9-E97E-9BA8-DB8B-62FA10B54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716338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rgbClr val="FFFF00"/>
                </a:solidFill>
                <a:latin typeface="Zurich Cn BT" pitchFamily="34" charset="0"/>
              </a:rPr>
              <a:t>SIM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D7EACCC-2445-2495-4A5C-8E303640F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FOI OBSERVADO POR JESUS?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20835" name="Text Box 3">
            <a:extLst>
              <a:ext uri="{FF2B5EF4-FFF2-40B4-BE49-F238E27FC236}">
                <a16:creationId xmlns:a16="http://schemas.microsoft.com/office/drawing/2014/main" id="{3B8CF378-B599-164C-326A-900727F6D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395538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    LUCAS 23:53 e 54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2F8C3B0-8A40-8C41-ADAE-C5EA29580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100388"/>
            <a:ext cx="6011862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“e, tirando-o do madeiro, envolveu-o num lençol de linho, e o depositou num túmulo aberto em rocha, onde ainda ninguém havia sido sepultado. Era 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DIA DA PREPARAÇÃO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 começava 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SÁBADO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pt-BR" altLang="pt-BR" sz="3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5846B343-B61A-B4C2-D58B-3D69DC41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FOI OBSERVADO POR JESUS?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4AA39F0-6A57-8137-F524-887D802B5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141663"/>
            <a:ext cx="1873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JESUS</a:t>
            </a:r>
            <a:endParaRPr lang="pt-BR" altLang="pt-BR" sz="4400">
              <a:solidFill>
                <a:schemeClr val="bg1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79535FA-0E1B-69EB-5A41-F7495C337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365625"/>
            <a:ext cx="59404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3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MORREU</a:t>
            </a: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NA SEXTA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3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DESCANSOU</a:t>
            </a: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NO </a:t>
            </a:r>
            <a:r>
              <a:rPr lang="pt-BR" altLang="pt-BR" sz="3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SÁBADO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3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RESSUSCITOU </a:t>
            </a: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NO DOMINGO</a:t>
            </a:r>
            <a:endParaRPr lang="pt-BR" altLang="pt-BR"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6D554A8-7C32-036F-E931-D1CF5211A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GUARDAVAM OS SEGUIDORES DE JESUS?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1569D81-2FB0-463B-D9D3-8CAAEBFB2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GUARDAVAM OS SEGUIDORES DE JESUS?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E34C3B99-4312-54AB-7683-3E289C2A1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395538"/>
            <a:ext cx="424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000">
                <a:solidFill>
                  <a:srgbClr val="FFFF00"/>
                </a:solidFill>
                <a:latin typeface="Zurich LtCn BT" pitchFamily="34" charset="0"/>
              </a:rPr>
              <a:t>                                           LUCAS 23:53-56</a:t>
            </a:r>
            <a:endParaRPr lang="pt-BR" altLang="pt-BR" sz="20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EA5E7B2-4E9C-53BC-2F6F-C4A0680B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074988"/>
            <a:ext cx="615632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as mulheres, que tinham vindo com Ele da Galiléia, seguiram também e viram o sepulcro, e como foi posto o seu corpo. E, voltando elas, prepararam especiarias e ungüentos; e no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SÁBADO REPOUSARAM, CONFORME O MANDAMENTO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87E33BD-FB18-8F49-2F41-BCFD0CEA5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GUARDAVAM OS SEGUIDORES DE JESUS?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1AA4595E-D7B2-1F5F-859B-280F05665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395538"/>
            <a:ext cx="424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                 A</a:t>
            </a:r>
            <a:r>
              <a:rPr lang="pt-BR" altLang="pt-BR" sz="2000">
                <a:solidFill>
                  <a:srgbClr val="FFFF00"/>
                </a:solidFill>
                <a:latin typeface="Zurich LtCn BT" pitchFamily="34" charset="0"/>
              </a:rPr>
              <a:t>TOS 13:14,27,42,44; 17:2; 18:4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200F511-778A-B5B8-D892-94DD2D865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068638"/>
            <a:ext cx="50752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“E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Paulo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e os que estavam com ele, saindo de Perge, chegaram a Antioquia, da Pisídia, e, entrando na sinagoga, NUM DIA DE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SÁBADO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, assentaram-se;”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230FAC6-7BB1-C6FD-5551-A49609B2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É LÓGICO QUE IAM AOS SÁBADOS...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73059" name="Text Box 3">
            <a:extLst>
              <a:ext uri="{FF2B5EF4-FFF2-40B4-BE49-F238E27FC236}">
                <a16:creationId xmlns:a16="http://schemas.microsoft.com/office/drawing/2014/main" id="{3D094F2F-C6BC-6414-1D0F-52EAEA319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395538"/>
            <a:ext cx="424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                                                          ATOS 13:27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F95FF32-2BB5-D2C5-CE59-920B4094B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73463"/>
            <a:ext cx="5724525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Queriam pregar para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judeus</a:t>
            </a:r>
          </a:p>
          <a:p>
            <a:pPr>
              <a:spcBef>
                <a:spcPct val="2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Judeus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se reúnem aos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sábados</a:t>
            </a:r>
          </a:p>
          <a:p>
            <a:pPr>
              <a:spcBef>
                <a:spcPct val="2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CBF673D-4766-302C-942A-AC9001EB2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GUARDAVAM OS SEGUIDORES DE JESUS?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9C4AF984-B3E4-9DF1-E3A8-DAF3F930B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395538"/>
            <a:ext cx="424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                                                         ATOS 13:42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06699E5-1D2C-E0AC-4B7F-0A5CE4049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4988"/>
            <a:ext cx="57245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“E, saídos os judeus da sinagoga,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OS GENTIOS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rogaram que NO SÁBADO SEGUINTE lhes fossem ditas as mesmas coisas.”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6696CC4-1E42-7E19-BC86-379B5EB76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GUARDAVAM OS SEGUIDORES DE JESUS?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01CE23C1-7CDE-41A6-B5E1-883563640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395538"/>
            <a:ext cx="424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ATOS 16:13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B520F74-B19B-C722-1F21-B686C57B9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4988"/>
            <a:ext cx="57245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“E no dia de SÁBADO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SAIMOS FORA das portas, para a beira do rio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, onde julgávamos ter lugar para a oração; e assentando-nos , falamos as mulheres que ali se ajuntaram.”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F5807F7-3858-07DF-A81E-64BE14727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GUARDAVAM OS SEGUIDORES DE JESUS?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21859" name="Text Box 3">
            <a:extLst>
              <a:ext uri="{FF2B5EF4-FFF2-40B4-BE49-F238E27FC236}">
                <a16:creationId xmlns:a16="http://schemas.microsoft.com/office/drawing/2014/main" id="{52E46431-8D40-D027-FD9A-E98ADEDC4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395538"/>
            <a:ext cx="424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ATOS 17:2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3956D4C-4A6D-BEFD-2CBD-10EC6FB4E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4988"/>
            <a:ext cx="57245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“E Paulo, como tinha por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costume,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foi ter com eles; e por 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TRÊS SÁBADOS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disputou com eles sobre as escrituras.”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BCD6787-70DC-62EF-1617-EC6756D26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GUARDAVAM OS SEGUIDORES DE JESUS?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AF77F14-44E3-FF9B-4CAB-86F6266C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068638"/>
            <a:ext cx="65881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Atos,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Lucas menciona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84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vezes que o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SÁBADO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era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observado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pelos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seguidores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de Cristo.</a:t>
            </a:r>
          </a:p>
          <a:p>
            <a:pPr>
              <a:spcBef>
                <a:spcPct val="2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2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Abrange um período de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14 anos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depois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da Ressurreição de JESUS.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424BDBA-1C3A-0876-0ED3-7014A0269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DDF5A03-59C7-3771-1090-9D531C6C7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141663"/>
            <a:ext cx="2232025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Mentir</a:t>
            </a:r>
          </a:p>
          <a:p>
            <a:pPr>
              <a:buFontTx/>
              <a:buChar char="•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Roubar</a:t>
            </a:r>
          </a:p>
          <a:p>
            <a:pPr>
              <a:buFontTx/>
              <a:buChar char="•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Adulterar</a:t>
            </a:r>
          </a:p>
          <a:p>
            <a:pPr>
              <a:buFontTx/>
              <a:buChar char="•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Cobiçar</a:t>
            </a:r>
          </a:p>
          <a:p>
            <a:pPr>
              <a:buFontTx/>
              <a:buChar char="•"/>
            </a:pPr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8418160-5372-D9B7-2E42-A2C44990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ENTÃO POSSO: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3D76F01-7484-BE11-535D-CE64188C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500438"/>
            <a:ext cx="1008062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8800" i="1">
                <a:solidFill>
                  <a:srgbClr val="FFFF00"/>
                </a:solidFill>
                <a:latin typeface="Zurich Cn BT" pitchFamily="34" charset="0"/>
              </a:rPr>
              <a:t>?</a:t>
            </a:r>
          </a:p>
          <a:p>
            <a:pPr>
              <a:buFontTx/>
              <a:buChar char="•"/>
            </a:pPr>
            <a:endParaRPr lang="pt-BR" altLang="pt-BR" sz="8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A190648-6C8F-311F-14BA-74B800000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OS SALVOS GUARDARÃO NA NOVA TERRA?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58416E9-485C-CC42-357A-76B9CD16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OS SALVOS GUARDARÃO NA NOVA TERRA?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BBB3256B-3525-7DDC-9FE9-0B3B9AF5A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395538"/>
            <a:ext cx="1582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Isaías 66:22-23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D54835F-8A29-0117-4C59-8B7D06E69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24175"/>
            <a:ext cx="52562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“Porque, como os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novos céus, e a nova terra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que hei de fazer, estarão diante da minha face, diz o SENHOR, assim também há de estar a vossa posteridade e o vosso nome.” </a:t>
            </a: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B26A818-E036-EF1A-1F65-15236D9C4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DIA OS SALVOS GUARDARÃO NA NOVA TERRA?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446B3D7B-A34D-A7F9-31A5-9E6E4C52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395538"/>
            <a:ext cx="1582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Isaías 66:22-23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5D55D7D-9189-5E97-29C3-C610D81EB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100388"/>
            <a:ext cx="56165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“E será que desde uma lua nova até à outra, e desde um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SÁBADO ATÉ AO OUTRO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virá toda a carne a adorar perante mim, diz o SENHOR.”</a:t>
            </a:r>
          </a:p>
          <a:p>
            <a:pPr>
              <a:spcBef>
                <a:spcPct val="20000"/>
              </a:spcBef>
            </a:pP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2DEA5EC-CF9B-2F8B-0B39-F016A0802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GUARDAR SÁBADO CONTA PONTOS NA SALVAÇÃO?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0E17E291-9889-9D8A-3A75-34044EFE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95538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Tiago 2:10, 1João 2:4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63EB990-87A8-DBE0-5480-E4806A5B3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4005263"/>
            <a:ext cx="55451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GUARDAR SÁBADO NÃO SALVA NINGUÉM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3D7D14F-88C3-11BC-563E-F8AFE790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836613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POR QUE DEUS ESTABELECEU O SÁBADO?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DD70A5D-AB65-F5A1-22E2-CD89D33E9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74988"/>
            <a:ext cx="5724525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 E acrescentou: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SÁBADO foi estabelecido por causa do homem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e não o homem por causa do sábado; de sorte que o Filho do Homem é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SENHOR TAMBÉM DO SÁBADO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id="{D8214637-58EA-A2F5-2234-208322036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439988"/>
            <a:ext cx="2400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</a:rPr>
              <a:t>MARCOS 2:27 e 28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EF4977F3-8789-9229-6CA0-24110AE88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CF132BC-16A9-BA99-E1B2-DCF942B7B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141663"/>
            <a:ext cx="2232025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Mentir</a:t>
            </a:r>
          </a:p>
          <a:p>
            <a:pPr>
              <a:buFontTx/>
              <a:buChar char="•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Roubar</a:t>
            </a:r>
          </a:p>
          <a:p>
            <a:pPr>
              <a:buFontTx/>
              <a:buChar char="•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Adulterar</a:t>
            </a:r>
          </a:p>
          <a:p>
            <a:pPr>
              <a:buFontTx/>
              <a:buChar char="•"/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Cobiçar</a:t>
            </a:r>
          </a:p>
          <a:p>
            <a:pPr>
              <a:buFontTx/>
              <a:buChar char="•"/>
            </a:pPr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A80BDA9-CEFA-1259-31B9-7D3A34CB6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ENTÃO POSSO: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B73F34C-38FA-095F-DEF2-739C8D042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741738"/>
            <a:ext cx="223202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6600" i="1">
                <a:solidFill>
                  <a:srgbClr val="FFFF00"/>
                </a:solidFill>
                <a:latin typeface="Zurich Cn BT" pitchFamily="34" charset="0"/>
              </a:rPr>
              <a:t>NÃO</a:t>
            </a:r>
          </a:p>
          <a:p>
            <a:pPr>
              <a:buFontTx/>
              <a:buChar char="•"/>
            </a:pPr>
            <a:endParaRPr lang="pt-BR" altLang="pt-BR" sz="8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FAB02DF-6C37-B639-A77F-0A4339305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CC334B8-55FA-6497-C965-22EEF9FDD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QUANTOS TIPOS DE LEIS ENCONTRAMOS NA BÍBLIA?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A43D6C9-8E60-8C02-F479-AF78B4E04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9810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BDCEED6-97BF-FD72-6E9A-D3840D171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2125"/>
            <a:ext cx="52562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QUANTOS TIPOS DE LEIS ENCONTRAMOS NA BÍBLIA?</a:t>
            </a:r>
          </a:p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7D97312-90C9-016E-386E-ED19412C9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595688"/>
            <a:ext cx="1008062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8800">
                <a:solidFill>
                  <a:srgbClr val="FFFF00"/>
                </a:solidFill>
                <a:latin typeface="Zurich Cn BT" pitchFamily="34" charset="0"/>
              </a:rPr>
              <a:t>4</a:t>
            </a:r>
          </a:p>
          <a:p>
            <a:pPr>
              <a:buFontTx/>
              <a:buChar char="•"/>
            </a:pPr>
            <a:endParaRPr lang="pt-BR" altLang="pt-BR" sz="8800">
              <a:solidFill>
                <a:schemeClr val="bg1"/>
              </a:solidFill>
              <a:latin typeface="Zurich Cn BT" pitchFamily="34" charset="0"/>
            </a:endParaRPr>
          </a:p>
          <a:p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1859</Words>
  <Application>Microsoft Office PowerPoint</Application>
  <PresentationFormat>Apresentação na tela (4:3)</PresentationFormat>
  <Paragraphs>220</Paragraphs>
  <Slides>65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0" baseType="lpstr">
      <vt:lpstr>Arial</vt:lpstr>
      <vt:lpstr>Zurich Cn BT</vt:lpstr>
      <vt:lpstr>Verdana</vt:lpstr>
      <vt:lpstr>Zurich LtCn BT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NOVO TEMPO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vasjan.leno</dc:creator>
  <cp:lastModifiedBy>Pr. Marcelo Augusto de Carvalho</cp:lastModifiedBy>
  <cp:revision>25</cp:revision>
  <dcterms:created xsi:type="dcterms:W3CDTF">2008-04-14T16:37:50Z</dcterms:created>
  <dcterms:modified xsi:type="dcterms:W3CDTF">2026-05-28T06:10:56Z</dcterms:modified>
</cp:coreProperties>
</file>