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335" r:id="rId4"/>
    <p:sldId id="367" r:id="rId5"/>
    <p:sldId id="365" r:id="rId6"/>
    <p:sldId id="366" r:id="rId7"/>
    <p:sldId id="368" r:id="rId8"/>
    <p:sldId id="342" r:id="rId9"/>
    <p:sldId id="339" r:id="rId10"/>
    <p:sldId id="341" r:id="rId11"/>
    <p:sldId id="337" r:id="rId12"/>
    <p:sldId id="345" r:id="rId13"/>
    <p:sldId id="355" r:id="rId14"/>
    <p:sldId id="338" r:id="rId15"/>
    <p:sldId id="340" r:id="rId16"/>
    <p:sldId id="346" r:id="rId17"/>
    <p:sldId id="347" r:id="rId18"/>
    <p:sldId id="350" r:id="rId19"/>
    <p:sldId id="351" r:id="rId20"/>
    <p:sldId id="343" r:id="rId21"/>
    <p:sldId id="357" r:id="rId22"/>
    <p:sldId id="360" r:id="rId23"/>
    <p:sldId id="361" r:id="rId24"/>
    <p:sldId id="349" r:id="rId25"/>
    <p:sldId id="356" r:id="rId26"/>
    <p:sldId id="352" r:id="rId27"/>
    <p:sldId id="353" r:id="rId28"/>
    <p:sldId id="354" r:id="rId29"/>
    <p:sldId id="358" r:id="rId30"/>
    <p:sldId id="359" r:id="rId31"/>
    <p:sldId id="364" r:id="rId32"/>
    <p:sldId id="362" r:id="rId33"/>
    <p:sldId id="363" r:id="rId34"/>
    <p:sldId id="262" r:id="rId35"/>
    <p:sldId id="330" r:id="rId36"/>
    <p:sldId id="331" r:id="rId37"/>
    <p:sldId id="332" r:id="rId38"/>
    <p:sldId id="309" r:id="rId39"/>
    <p:sldId id="334" r:id="rId40"/>
    <p:sldId id="333" r:id="rId41"/>
    <p:sldId id="313" r:id="rId42"/>
    <p:sldId id="314" r:id="rId43"/>
    <p:sldId id="315" r:id="rId44"/>
    <p:sldId id="312" r:id="rId45"/>
    <p:sldId id="317" r:id="rId46"/>
    <p:sldId id="318" r:id="rId47"/>
    <p:sldId id="320" r:id="rId48"/>
    <p:sldId id="321" r:id="rId49"/>
    <p:sldId id="264" r:id="rId50"/>
    <p:sldId id="291" r:id="rId51"/>
    <p:sldId id="292" r:id="rId52"/>
    <p:sldId id="293" r:id="rId53"/>
    <p:sldId id="272" r:id="rId54"/>
    <p:sldId id="274" r:id="rId55"/>
    <p:sldId id="322" r:id="rId56"/>
    <p:sldId id="273" r:id="rId57"/>
    <p:sldId id="275" r:id="rId58"/>
    <p:sldId id="276" r:id="rId59"/>
    <p:sldId id="277" r:id="rId60"/>
    <p:sldId id="324" r:id="rId61"/>
    <p:sldId id="295" r:id="rId62"/>
    <p:sldId id="297" r:id="rId63"/>
    <p:sldId id="296" r:id="rId64"/>
    <p:sldId id="326" r:id="rId65"/>
    <p:sldId id="298" r:id="rId66"/>
    <p:sldId id="300" r:id="rId67"/>
    <p:sldId id="301" r:id="rId68"/>
    <p:sldId id="304" r:id="rId69"/>
    <p:sldId id="305" r:id="rId70"/>
    <p:sldId id="258" r:id="rId7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66" d="100"/>
          <a:sy n="66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889E8-8FDD-BF31-C652-0726F92FC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D4CBD5-EE9F-66D6-69BC-2CDA38F45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350B32-A33E-A6DF-A8BF-B5DCCFBB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16F82-137F-8E80-B51C-8D0AA445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C48E99-76E8-5885-E704-180B1F61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EA87-B803-48EF-B1EF-01CF0712D5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3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A126-0889-2FDA-2CAB-703A59F1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B941A5-2373-59F0-673E-0F7A8A602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B67BF2-FF31-CED7-D858-4A11CC6F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6F84B9-32A6-82D3-5BFD-297FA8F0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A69013-6C48-B6E0-3422-527541CA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59C5-925C-4488-AFF5-0769E6685A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57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B487F1-64AB-4394-4776-15EEC9B85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D1BC94-BBC0-4744-BD1B-71B7267B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C46405-0F39-2B5E-DB10-2DB9CB39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6465C-5165-F66C-5D1B-460BA83B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984BD7-F2D3-0515-F477-631F92D6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7DF18-570D-43A8-9DF3-50C6134D3B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282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8113C-1794-852D-D4F5-DFEA2280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A6CD6-7C47-2FBD-E20D-1D4334A4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DB0AF-B181-F3BC-61BF-C44A0147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1E8E18-CC15-0764-C097-6C7186E2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68BFEB-D48F-F6FF-262C-F6E0231E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4B45-AAE4-481D-8046-B8FFA27975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832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1DAE6-A5A4-F44C-C153-8C41A4BF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0AA027-8C89-AAC9-58E4-234B740A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E2C287-33DB-4291-1C67-FA06073F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B20C6-77C1-93AF-C3F7-28E13993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AF393C-118C-16E1-EA26-ACE1E7B0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A74A-0678-4F6E-BBEC-5E124D437C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838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E3F0-0C01-2603-15AD-D821BE3C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843900-E2C3-E30E-CB5B-09085C247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8131E9-304C-1D39-FCA8-14822830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B2D4BF-B120-285D-AD78-5A8336C2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0B58AB-9AA6-1E6B-732B-B29A04A7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2E1A28-8FA5-C31C-CEF2-DE2BB1A4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10E4D-B49F-4557-BD80-293DBF5DAC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5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90D4-3C3C-5499-4B6C-838F9EC3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4D69B6-F0C8-E852-92B3-C29B8E33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60F5F8-F699-07C6-1323-DD5C2793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CD5A76-F123-54CD-19E7-6EBDBE4ED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86BD00-558A-F4BE-3421-4664CBC35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3BF053-99A6-4192-1C5C-6689A907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4ADD46-BD4F-0429-6908-CE1C0BAA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FB7406-9C10-1F55-A765-2CB888D7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068A-F486-4DCB-89D2-A201F5C3E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709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2A5D-CDF9-95F8-0FDF-6DEEF8D9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DF340B-5A12-1703-E7B9-6807461C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1BBBA6-A1EF-979D-038D-E7CBC84B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FE72FF-3CCA-16F4-4005-214997E2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70A1-79C6-4D9C-86AE-32CDC77815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579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D0D28E-19A3-5D4E-3353-D694465E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97E3F0-B7FF-BC3D-7F02-B633D36E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A576F4-82A6-B29C-A049-922F8D87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0B7F9-0CAB-424D-B84F-95DADD8CDC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565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8CFB0-9282-8A58-52B3-FC72ED1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00365-B2CA-942E-3D6D-1C1243D92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6A71A5-D304-6F12-05C3-150704935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7136AF-83B8-1315-F60B-4A695629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39D2E7-0297-E0F4-796B-F9BDF918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94C166-51A2-3B6A-7946-1DCBA76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4DE8C-193A-41E8-91AE-5E6C5BA748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417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8D785-31A8-B408-043D-24FF6FC8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5D5764-8584-5C3B-A7DC-77E0D74F3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88BD0F-9B1A-FB04-9A19-49A73B528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9C2138-EBA8-0DD0-369E-72662062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C219C-E004-4EA5-7A17-9B392131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E16DCB-4F32-8AEF-56C3-8D94BFE2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39ED-8C7E-435B-A917-0C32429EB1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402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BF1826-6D06-4D28-AB04-0DD7B9FE8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F0366B-A4F2-8F76-4BA1-B36CBC6C7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49518B-9BE5-C51E-07F0-9042911E60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C211A8-0B7A-474D-8BCA-03CD0E3C08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8D9207-1350-79F6-3C4E-B111A1ACAF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C46688-D78F-4790-B9A7-9331509583B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159CFC8-DCBB-3463-A3D3-68F733F9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9267" name="Text Box 3">
            <a:extLst>
              <a:ext uri="{FF2B5EF4-FFF2-40B4-BE49-F238E27FC236}">
                <a16:creationId xmlns:a16="http://schemas.microsoft.com/office/drawing/2014/main" id="{0D31E8DB-B998-8B8B-ADF0-158E7A6C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472BCB6B-0F48-4B8A-F9C8-E12B1CD1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284538"/>
            <a:ext cx="5727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Para ver se andamos em SUA LEI ou não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DC20292-A2AD-D0C7-EAA3-547501F9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2DB46041-42B8-575F-7640-F3717F79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AC544433-5C34-356F-8DBB-F0BDD9AB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13100"/>
            <a:ext cx="57277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“Então, disse o SENHOR a Moisés: Eis que vos farei chover do céu pão, e o povo sairá e colherá diariamente a porção para cada dia, para que eu ponha à prova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se anda na minha lei ou não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3EBD62AB-9DF6-E968-CA80-3AAD1447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1903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EXODO 16:4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0833904-2149-758C-0606-B16C2634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DA LEI?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A49754F6-156F-15FD-1259-46D3D9D9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B5A9046-0F79-D696-9F90-6C36AB94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DA LEI?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0E925AE4-BF97-309C-1C70-22D8E6D8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2EBE432-5DA0-D00D-D72F-4F7CD709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429000"/>
            <a:ext cx="56165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“Se guardardes OS MEUS MANDAMENTOS, permanecereis no meu amor; DO MESMO MODO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TENHO GUARDADO OS MANDAMENTOS DE MEU PAI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permaneço no seu amor.” </a:t>
            </a:r>
          </a:p>
        </p:txBody>
      </p:sp>
      <p:sp>
        <p:nvSpPr>
          <p:cNvPr id="154629" name="Text Box 3">
            <a:extLst>
              <a:ext uri="{FF2B5EF4-FFF2-40B4-BE49-F238E27FC236}">
                <a16:creationId xmlns:a16="http://schemas.microsoft.com/office/drawing/2014/main" id="{5D32423F-F459-86DA-DA99-6589B5C06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251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JOÃO 15:10</a:t>
            </a:r>
          </a:p>
          <a:p>
            <a:endParaRPr lang="pt-BR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67A15E1-A3AE-224E-E167-93EFC36F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8221F3EF-E7FC-FE93-AB9D-524907836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8546199A-CB75-03EA-CCE4-CD8A9010B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284538"/>
            <a:ext cx="572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Para proteger o desprotegido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1F750C5-38DA-28D6-C19A-5C458E10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CBBB29D1-105D-A6C6-4F85-29F0E677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E8214C46-67DA-DF10-4AA6-82B1F883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2781300"/>
            <a:ext cx="57277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“Seis dias farás a tua obra, mas, ao sétimo dia, descansarás; para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descanse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teu boi e o teu jumento; e para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tome alento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filho da tua serva e o forasteiro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”.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71FFAE86-4AF6-84A3-F479-B60A1118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46325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EXODO 23:12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F143161-1B31-1A67-890B-C51C0FF4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DA LEI?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4387" name="Text Box 3">
            <a:extLst>
              <a:ext uri="{FF2B5EF4-FFF2-40B4-BE49-F238E27FC236}">
                <a16:creationId xmlns:a16="http://schemas.microsoft.com/office/drawing/2014/main" id="{55D5BC29-DE1A-DBD1-6BDD-AC4B38299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FFA50B9-8C2F-0DFC-4185-A1E9C3BB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DA LEI?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5411" name="Text Box 3">
            <a:extLst>
              <a:ext uri="{FF2B5EF4-FFF2-40B4-BE49-F238E27FC236}">
                <a16:creationId xmlns:a16="http://schemas.microsoft.com/office/drawing/2014/main" id="{2F2871E9-C4AA-E331-C767-150DC8CF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B342EB56-E59A-BF04-28AE-35D72FB3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429000"/>
            <a:ext cx="52927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estavam observando a Jesus para ver se o curaria em dia de sábado, a fim de o acusarem.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disse Jesus ao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homem da mão ressequida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 Vem para o meio!</a:t>
            </a:r>
          </a:p>
        </p:txBody>
      </p:sp>
      <p:sp>
        <p:nvSpPr>
          <p:cNvPr id="145413" name="Text Box 5">
            <a:extLst>
              <a:ext uri="{FF2B5EF4-FFF2-40B4-BE49-F238E27FC236}">
                <a16:creationId xmlns:a16="http://schemas.microsoft.com/office/drawing/2014/main" id="{E12E2FFC-38FD-9698-95D8-F0E80EFF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84425"/>
            <a:ext cx="185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MATEUS 12:9-12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90945E7-5F6B-9BD1-1913-F2ABFA47E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DA LEI?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DDB3EDF6-87F6-AC83-65B6-D48EE6F1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55C4DF7D-80A4-B377-E673-564A7496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500438"/>
            <a:ext cx="529272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Então, lhes perguntou: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lícito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nos sábados fazer o bem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ou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fazer o mal?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Salvar a vida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ou tirá-la? Mas eles ficaram em silêncio.</a:t>
            </a:r>
          </a:p>
        </p:txBody>
      </p:sp>
      <p:sp>
        <p:nvSpPr>
          <p:cNvPr id="148486" name="Text Box 6">
            <a:extLst>
              <a:ext uri="{FF2B5EF4-FFF2-40B4-BE49-F238E27FC236}">
                <a16:creationId xmlns:a16="http://schemas.microsoft.com/office/drawing/2014/main" id="{BB5DE4D4-26FB-86AF-8066-EB756239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49500"/>
            <a:ext cx="185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MATEUS 12:9-12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0252BC5-4B0E-D19A-36BE-1A4626B95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DA LEI?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52EC21E1-F09B-2F6D-216D-A36B8828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CC9597E4-B94D-0792-94C6-092E2BE81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573463"/>
            <a:ext cx="529272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Olhando-os ao redor, indignado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condoído com a dureza do seu coração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disse ao homem: Estende a mão. Estendeu-a, e a mão lhe foi restaurada.</a:t>
            </a:r>
          </a:p>
        </p:txBody>
      </p:sp>
      <p:sp>
        <p:nvSpPr>
          <p:cNvPr id="149509" name="Text Box 5">
            <a:extLst>
              <a:ext uri="{FF2B5EF4-FFF2-40B4-BE49-F238E27FC236}">
                <a16:creationId xmlns:a16="http://schemas.microsoft.com/office/drawing/2014/main" id="{AE8CA6EC-DB89-D2E4-4B6B-1A669C2C5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46325"/>
            <a:ext cx="185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MATEUS 12:9-12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2D73B42-DF4E-1670-D86A-BCB89876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89138"/>
            <a:ext cx="5256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DO</a:t>
            </a:r>
            <a:r>
              <a:rPr lang="pt-BR" altLang="pt-BR" sz="54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60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54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PARA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91B188A-AA12-ED62-B34D-E01ED34D1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781300"/>
            <a:ext cx="3960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O </a:t>
            </a:r>
            <a:r>
              <a:rPr lang="pt-BR" altLang="pt-BR" sz="6000" i="1">
                <a:solidFill>
                  <a:srgbClr val="FFFF00"/>
                </a:solidFill>
                <a:latin typeface="Zurich Cn BT" pitchFamily="34" charset="0"/>
              </a:rPr>
              <a:t>DOMINGO</a:t>
            </a:r>
            <a:r>
              <a:rPr lang="pt-BR" altLang="pt-BR" sz="4000" i="1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9AB16B7-DD0E-CD9D-9EE8-037FBC5BF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2C7C14C1-09BC-3324-2FDE-7125CE55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1316" name="Text Box 4">
            <a:extLst>
              <a:ext uri="{FF2B5EF4-FFF2-40B4-BE49-F238E27FC236}">
                <a16:creationId xmlns:a16="http://schemas.microsoft.com/office/drawing/2014/main" id="{87E23677-2336-EDFD-9B20-4DC4D6570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716338"/>
            <a:ext cx="572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3. Para libertar o cativo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BB101D8-0B11-E96C-AC4A-34EAFB94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444EBA88-27E9-9F57-4CCA-4A037227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0772" name="Text Box 4">
            <a:extLst>
              <a:ext uri="{FF2B5EF4-FFF2-40B4-BE49-F238E27FC236}">
                <a16:creationId xmlns:a16="http://schemas.microsoft.com/office/drawing/2014/main" id="{01C1A838-233B-17D4-EBB8-148A2BD2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429000"/>
            <a:ext cx="57277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 Mas o sétimo dia é o sábado do Senhor teu Deus; não farás nenhuma obra nele, nem tu, nem teu filho, nem tua filha, nem o teu servo, nem a tua serva, nem o teu animal...</a:t>
            </a: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12D3970E-1876-1B71-6C16-BD8E37223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495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i="1">
                <a:solidFill>
                  <a:schemeClr val="bg1"/>
                </a:solidFill>
              </a:rPr>
              <a:t>Deuteronômio 5: 14 e 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1ED2ED8-D6E5-C84E-E67C-3B3EF9C2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F9E4913D-23BF-FB8B-BE9A-6B4DFDCA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44C3A11A-9FB0-5F6A-D574-B86E4720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429000"/>
            <a:ext cx="57277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 ... nem o estrangeiro que está dentro das tuas portas, para que o teu servo  e a tua serva descansem como tu, porque te lembrarás que foste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escravo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na terra do Egito... </a:t>
            </a: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4269A2F0-C12C-B097-203B-7CA4380F8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495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i="1">
                <a:solidFill>
                  <a:schemeClr val="bg1"/>
                </a:solidFill>
              </a:rPr>
              <a:t>Deuteronômio 5: 14 e 15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218BAAE-726F-A0E2-DB6B-3B1C664C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8BCAAF29-3B0E-1369-705B-6273B2CA9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14E6431A-6C06-9A1A-D260-14B10990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644900"/>
            <a:ext cx="57277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“...e que o Senhor teu Deus te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tirou dali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com mão poderosa, e braço estendido: pelo que o Senhor teu Deus te ordenou  que guardasses o dia de sábado.”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C5756523-F153-3F17-30A9-89FE1E9D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495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i="1">
                <a:solidFill>
                  <a:schemeClr val="bg1"/>
                </a:solidFill>
              </a:rPr>
              <a:t>Deuteronômio 5: 14 e 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AA1AD4E-A848-B15E-0407-CBAF2D9D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DO SÁBADO?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763066AD-E880-EADE-CEEE-C26A0C6D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6314BA1-3545-4906-A965-93CC1DBD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DO SÁBADO?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CC553660-F2C2-0D6D-35D6-ED178707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307C4621-47F0-94C0-1508-42ABE2B0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068638"/>
            <a:ext cx="4572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Vendo-a Jesus, chamou-a e disse-lhe: Mulher,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estás livre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da tua enfermidade;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e, impondo-lhe as mãos, ela imediatamente se endireitou e dava glória a Deus.</a:t>
            </a:r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D19F2912-131D-515E-17F5-CD72973EF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7647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13:12–16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>
            <a:extLst>
              <a:ext uri="{FF2B5EF4-FFF2-40B4-BE49-F238E27FC236}">
                <a16:creationId xmlns:a16="http://schemas.microsoft.com/office/drawing/2014/main" id="{C87C86B5-EE2F-38A2-D425-A6F74B31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4AF8D6DC-A52E-E4A7-FECB-285BB443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67025"/>
            <a:ext cx="4572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chefe da sinagoga, indignado de ver que Jesus curava no sábado, disse à multidão: Seis dias há em que se deve trabalhar; vinde, pois, nesses dias para serdes curados e não no sábado.</a:t>
            </a:r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FCD4D546-95D5-720A-C0C3-D47F8115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7647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13:12–16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5CDF37D-EDF4-D44F-26FA-2711892C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DO SÁBADO?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E81A0EE7-ECA6-D2B4-EAAC-D46D7C2F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7B19B7FD-8F7D-DE3E-817A-89279D15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068638"/>
            <a:ext cx="48434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Disse-lhe, porém, o Senhor: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Hipócritas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cada um de vós não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desprende da manjedoura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no sábado, o seu boi ou o seu jumento, para levá-lo a beber?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FDCDD34B-37BA-C200-4D56-83B6CC19C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7647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13:12–16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9260314-6C2F-5FED-B093-741A03D17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92150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DO SÁBADO?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>
            <a:extLst>
              <a:ext uri="{FF2B5EF4-FFF2-40B4-BE49-F238E27FC236}">
                <a16:creationId xmlns:a16="http://schemas.microsoft.com/office/drawing/2014/main" id="{589DFCFC-B04B-3D28-2B7D-D163B6F81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857650C5-FFBD-7BBB-A761-8CDAFB9D2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429000"/>
            <a:ext cx="511333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 que motivo não se devia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livrar deste cativeiro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em dia de sábado, esta filha de Abraão, a quem Satanás trazia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pres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há dezoito anos?</a:t>
            </a:r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8EFEE05F-9651-F386-426D-E3F830FE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76475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13:12–16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26E93C3-F0B7-FFC4-1358-DB7A3F80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76517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DO SÁBADO?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FABEF9-88D7-3D19-953A-4B672E04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3190047E-0153-5697-6793-599DDE10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0C1EDB4D-F716-05A6-6F62-4F8B87DC564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140200" y="3716338"/>
            <a:ext cx="42275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4. Para que tenhamos um encontro especial semanal com Ele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22D529E-6157-85D7-BA12-111CA669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FALAR DE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7410E295-E63A-9814-E322-28751022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4400" i="1">
                <a:solidFill>
                  <a:schemeClr val="bg1"/>
                </a:solidFill>
                <a:latin typeface="Zurich Cn BT" pitchFamily="34" charset="0"/>
              </a:rPr>
              <a:t>As religiões observam.</a:t>
            </a:r>
          </a:p>
          <a:p>
            <a:pPr>
              <a:buFontTx/>
              <a:buAutoNum type="arabicPeriod"/>
            </a:pPr>
            <a:r>
              <a:rPr lang="pt-BR" altLang="pt-BR" sz="4400" i="1">
                <a:solidFill>
                  <a:schemeClr val="bg1"/>
                </a:solidFill>
                <a:latin typeface="Zurich Cn BT" pitchFamily="34" charset="0"/>
              </a:rPr>
              <a:t>A origem é Deus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7474AE3-8A7D-41A5-7985-B29171E1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809A6BDA-C223-98A0-14D4-16C58A268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6EF765E9-EEC7-96F6-6804-525622BA5EF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67175" y="3357563"/>
            <a:ext cx="42291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“Seis dias trabalharás e farás toda a tua obra, mas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sétimo dia é o 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do Senhor Teu Deus, nele não farás nenhuma obra...”</a:t>
            </a:r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E4ED347F-953A-99B2-93BC-C33491AD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76475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EXOSO 20: 9e10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0E35A101-8F13-B685-A451-B0B2BFC8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2305CE0-AEB2-F898-29EC-4AB33722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CUMPRIU JESUS ESTE PROPÓSITO DO SÁBADO?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DB98D25-D1AA-4789-2BAA-603F34131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00388"/>
            <a:ext cx="5256213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“E, chegando a Nazaré, onde fora criado, entrou num DIA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SEGUNDO O SEU COSTUME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na sinagoga, e levantou-se para ler.”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67944" name="Text Box 3">
            <a:extLst>
              <a:ext uri="{FF2B5EF4-FFF2-40B4-BE49-F238E27FC236}">
                <a16:creationId xmlns:a16="http://schemas.microsoft.com/office/drawing/2014/main" id="{6348920C-D17F-42B1-FC4F-DEEC80BE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95538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LUCAS 4:16,31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BA38321-AEF7-A24F-6832-739E4608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FD9BA8F0-60FD-FD75-B6E8-67138E1E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D2A4A2BC-29F0-85F0-CFBE-BCB77F57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068638"/>
            <a:ext cx="65563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5. Para que sejamos JUSTIFICADOS PELA FÉ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942961A-C0FA-25AE-9880-E84A56B7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5E1E4FBC-C8E9-6DDB-4523-1C05F858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6916" name="Text Box 4">
            <a:extLst>
              <a:ext uri="{FF2B5EF4-FFF2-40B4-BE49-F238E27FC236}">
                <a16:creationId xmlns:a16="http://schemas.microsoft.com/office/drawing/2014/main" id="{465A40C2-5C60-E639-BDB5-3120DC2D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852738"/>
            <a:ext cx="579596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Quando deixo tudo de lado no sábado e confio que Deus guiará minha vida, estou em realidade: Entregando o meu caminho ao Senhor, confiando nele e deixando que Ele faça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mais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CC7C879-310B-76A3-CDD8-655453AA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SE OBSERVA HOJE? POR QUE?</a:t>
            </a:r>
            <a:r>
              <a:rPr lang="pt-BR" altLang="pt-BR">
                <a:solidFill>
                  <a:schemeClr val="bg1"/>
                </a:solidFill>
              </a:rPr>
              <a:t> 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633583A-61C8-A9E1-B8FC-56A048087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SE OBSERVA HOJE? POR QUE?</a:t>
            </a:r>
            <a:r>
              <a:rPr lang="pt-BR" altLang="pt-BR">
                <a:solidFill>
                  <a:schemeClr val="bg1"/>
                </a:solidFill>
              </a:rPr>
              <a:t> 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AE850A04-7438-8EB7-5C9E-4A9B2F1AF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860800"/>
            <a:ext cx="2592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 b="1" i="1">
                <a:solidFill>
                  <a:srgbClr val="FFFF00"/>
                </a:solidFill>
                <a:latin typeface="Zurich Cn BT" pitchFamily="34" charset="0"/>
              </a:rPr>
              <a:t>DOMINGO</a:t>
            </a:r>
            <a:endParaRPr lang="pt-BR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D72ADFA-6370-5987-4C97-1EE1DD82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92150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QUE?</a:t>
            </a:r>
            <a:r>
              <a:rPr lang="pt-BR" altLang="pt-BR">
                <a:solidFill>
                  <a:schemeClr val="bg1"/>
                </a:solidFill>
              </a:rPr>
              <a:t> 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7991BCC9-6274-B5DE-9D45-7C36E8BB4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4149725"/>
            <a:ext cx="5688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 i="1">
                <a:solidFill>
                  <a:schemeClr val="bg1"/>
                </a:solidFill>
                <a:latin typeface="Zurich Cn BT" pitchFamily="34" charset="0"/>
              </a:rPr>
              <a:t>Ressurreição de CRISTO. 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CE12AD21-7764-56E8-2BA9-3974764D4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284538"/>
            <a:ext cx="5148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Segundo os EVANGÉLICOS: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4D1127F-7E6A-D059-9E76-C3017F7C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07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QUE?</a:t>
            </a:r>
            <a:r>
              <a:rPr lang="pt-BR" altLang="pt-BR">
                <a:solidFill>
                  <a:schemeClr val="bg1"/>
                </a:solidFill>
              </a:rPr>
              <a:t> 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5E48B47E-CBBF-7333-2F4B-8363EA6E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4149725"/>
            <a:ext cx="5688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 i="1">
                <a:solidFill>
                  <a:schemeClr val="bg1"/>
                </a:solidFill>
                <a:latin typeface="Zurich Cn BT" pitchFamily="34" charset="0"/>
              </a:rPr>
              <a:t>Autoridade da IGREJA. 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080125CD-8B78-BA80-302B-1303DD2F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284538"/>
            <a:ext cx="5148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Segundo os CATÓLICOS: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B30B52D-ACF1-0BBC-643A-CD7F09E20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ESTÁ ALGUÉM AUTORIZADO A MUDAR A LEI?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31D33A7F-7191-A610-8A97-8BDC0C11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46325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Deuteronômio 4:2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784AB038-A17F-CF3A-5CF2-5522410F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79596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NADA ACRESCENTEM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às palavras que eu lhes ordeno e delas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NADA RETIREM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mas obedeçam aos mandamentos do SENHOR, o Seu Deus, que eu lhes ordeno”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CD5E3A-CF83-7F62-FFEF-081345FB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ESTÁ ALGUÉM AUTORIZADO A MUDAR A LEI?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B12968B1-E000-BE5C-EDC4-D3924BEB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46325"/>
            <a:ext cx="1855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Apocalipse 22:18</a:t>
            </a: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B4FEEDBB-D4B0-4CE1-75FF-18452BA1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997200"/>
            <a:ext cx="518477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“Eu, João, aviso solenemente aos que ouvem as palavras proféticas deste livro: Se alguma pessoa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acrescentar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 elas alguma coisa, Deus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acrescentará ao castigo dela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as pragas descritas neste livro.”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2284727-BCAE-23B5-18E2-EF718947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JESUS ACUSADO DE NÃO GUARDAR O SÁBADO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62A0BAF-4C4D-2247-D818-08132365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ESTÁ ALGUÉM AUTORIZADO A MUDAR A LEI?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1075" name="Text Box 3">
            <a:extLst>
              <a:ext uri="{FF2B5EF4-FFF2-40B4-BE49-F238E27FC236}">
                <a16:creationId xmlns:a16="http://schemas.microsoft.com/office/drawing/2014/main" id="{FB03E58C-D92C-ACF6-AC22-006B6A6C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46325"/>
            <a:ext cx="1855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Apocalipse 22:18</a:t>
            </a: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4A485C05-F7E4-6156-0233-E5DF2FEC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068638"/>
            <a:ext cx="568801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“E, se alguma pessoa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tirar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alguma coisa das palavras proféticas deste livro,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tirará dela as bênçãos descritas neste livro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isto é, a sua parte da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fruta da árvore da vida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 também a sua parte da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Cidade Santa.”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E800DFE-756D-965E-7CC4-B877E429D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  O PRÓPRIO DEUS PROMETEU NÃO ALTERAR SEUS MANDAMENTOS</a:t>
            </a:r>
            <a:r>
              <a:rPr lang="pt-BR" altLang="pt-BR" sz="3600">
                <a:latin typeface="Zurich Cn BT" pitchFamily="34" charset="0"/>
              </a:rPr>
              <a:t>: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: 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4399096E-27CC-4670-E615-3C257889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2346325"/>
            <a:ext cx="151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Salmo 89:34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1BCEA439-623F-9666-0167-33BD4C2E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7959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“NÃO violarei a minha aliança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NEM MODIFICAREI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AS PROMESSAS DOS MEUS LÁBIOS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A09289-F8C2-182B-23ED-9B32E668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33375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NÃO MUDA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23865085-3188-DF77-F740-AFBAA3DA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46325"/>
            <a:ext cx="367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     MALAQUIAS 3:6 – TIAGO 1:17 </a:t>
            </a: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1A056509-8BC0-32C9-88B0-0462FC07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97200"/>
            <a:ext cx="6084887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EU, O SENHOR,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MUDO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“...Pai das luzes, em quem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PODE EXISTIR VARIAÇÃO OU SOMBRA DE MUDANÇA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”.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659AEE6-E087-7C64-6EBF-96D5322B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3375"/>
            <a:ext cx="5761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  MUDOU JESUS O DIA DE GUARDA?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AA1736B8-AC43-BAE0-BD02-C08B1147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46325"/>
            <a:ext cx="367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                        MATEUS 5:17 e 18 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0CB50E62-F7D7-B1F9-BBFC-AC6489EC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97200"/>
            <a:ext cx="6084887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“Não pensem que vim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ABOLIR a Lei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ou os Profetas;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vim ABOLIR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mas cumprir. Digo-lhes a verdade: Enquanto existirem céus e terra, de forma alguma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DESAPARECERÁ DA LEI A MENOR LETRA OU O MENOR TRAÇO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até que tudo se cumpra”.</a:t>
            </a:r>
            <a:r>
              <a:rPr lang="pt-BR" altLang="pt-BR"/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”.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98C49F4-C00F-C166-64AF-B18145DA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OS DISCÍPULOS E OS APÓSTOLOS, TERIAM ELES MUDADO O SÁBADO PARA 0 DOMINGO?</a:t>
            </a:r>
            <a:r>
              <a:rPr lang="pt-BR" altLang="pt-BR" sz="2400">
                <a:solidFill>
                  <a:schemeClr val="bg1"/>
                </a:solidFill>
              </a:rPr>
              <a:t> </a:t>
            </a:r>
            <a:endParaRPr lang="en-US" altLang="pt-BR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DCC3A94-3C2B-3D49-547B-97B7EA8B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TIAGO, O PRIMEIRO LÍDER DA IGREJA CRISTÃ PRIMITIVA – 40 dC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A3CE3CC8-714B-E5E4-A661-47805275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36855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   </a:t>
            </a:r>
            <a:r>
              <a:rPr lang="pt-BR" altLang="pt-BR">
                <a:solidFill>
                  <a:schemeClr val="bg1"/>
                </a:solidFill>
              </a:rPr>
              <a:t>TIAGO 2:10 e 11 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5A466C4B-D389-3EF1-AFDA-775B72BD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50403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“Pois quem OBEDECE A TODA LEI, MAS TROPEÇA EM APENAS UM PONTO, torna-se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culpado de todos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Pois aquele que disse: Não adulterarás, também disse: Não matarás...”.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5D4FB45-6E3F-E5C7-8C65-F28A1545F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LUCAS RELATOU A RESPEITO DE PAULO E TIMÓTEO –  62 dC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E75BA74B-9076-C27F-F709-74C0C535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36855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   </a:t>
            </a:r>
            <a:r>
              <a:rPr lang="pt-BR" altLang="pt-BR">
                <a:solidFill>
                  <a:schemeClr val="bg1"/>
                </a:solidFill>
              </a:rPr>
              <a:t>ATOS 16:13 </a:t>
            </a:r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6F92829F-0263-C189-FD56-3C1FD2BD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50403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“No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saímos da cidade e fomos para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 beira do rio,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onde esperávamos encontrar um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lugar de oração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0D65A7D-558A-90B6-0B61-5BAB0A2B8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E QUAIS SÃO OS TEXTOS BÍBLICOS QUE FALAM DO DOMINGO?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5323E8A-4380-0CBE-25C7-C757E960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E QUAIS SÃO OS TEXTOS BÍBLICOS QUE FALAM DO DOMINGO?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03BBDBCA-1D3E-C1BB-54D8-303E664C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68638"/>
            <a:ext cx="45370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Na Bíblia o primeiro dia da semana nunca é chamado de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DOMINGO!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600"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8E79F56-F55E-23A7-0C39-F28945A4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OITO TEXTOS FALAM SOBRE O 1º DIA DA SEMANA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0742137D-986A-7832-B730-399949E0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060575"/>
            <a:ext cx="457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MATEUS 28:1; Marcos 16:1,9; Lucas 24:1; 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João 20:1,19; Atos 20:7; 1Coríntios 16:2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EEDB617-E6F4-7FCD-436F-D6164BFB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00388"/>
            <a:ext cx="52562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Nenhum deles, como dia de adoração.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Na Bíblia, o símbolo da ressurreição de Cristo é o BATISMO e não o domingo.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(Rm 6:3-8).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28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BAECDF5-0381-58CD-E62F-17F5E164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JESUS ACUSADO DE NÃO GUARDAR O SÁBADO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59AA75A9-F9D6-4DF6-1334-EF92FB6BB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29000"/>
            <a:ext cx="43211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“Não somente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violava o 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, mas também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dizia que Deus era seu próprio pai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, fazendo-se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igual a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.”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45480F47-ED3E-EA27-0814-DB7755AE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276475"/>
            <a:ext cx="167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</a:rPr>
              <a:t>João 5:18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7A95A81-D1F8-B6F4-8A7E-846A40107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COMO JESUS CONSIDERA CERTAS PRÁTICAS QUE NÃO TÊM FUNDAMENTO BÍBLICO?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704D5362-BE52-C1FC-A819-2EAF98B7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18002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Marcos 7: 6-8, 13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2F29D09-8538-FD7C-B6EE-9E073158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924175"/>
            <a:ext cx="54006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ele, respondendo, disse-lhes: Bem profetizou Isaías acerca de vós, hipócritas, como está escrito: Este povo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honra-me com os lábios, mas o seu coração está longe de mim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Em vão, porém, me honram,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E2C9EAD-2EC6-9E8E-229F-F268B29CB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COMO JESUS CONSIDERA CERTAS PRÁTICAS QUE NÃO TÊM FUNDAMENTO BÍBLICO?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957DA55B-3EDC-B370-98C5-FDB702F92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18002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Marcos 7: 6-8, 13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0DA8F1-9283-8D2E-4E0F-90CD0312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3400"/>
            <a:ext cx="55451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Ensinando doutrinas que são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mandamentos de homens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Porque, deixando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MANDAMENTO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retendes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tradição dos homens;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como o lavar dos jarros e dos copos; e fazeis muitas outras coisas semelhantes a estas.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83637E1-3199-8F67-4579-0D4F2A2D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COMO JESUS CONSIDERA CERTAS PRÁTICAS QUE NÃO TÊM FUNDAMENTO BÍBLICO?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9C624EA4-6D1E-21DD-CCC5-611D3CDCA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18002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Marcos 7: 6-8, 13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2E488B-7445-9755-5F92-18CD4361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73400"/>
            <a:ext cx="49672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Invalidando assim a palavra de Deus pela vossa tradição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que vós ordenastes. E muitas coisas fazeis semelhantes a estas.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187DED6-0EA5-5657-CDAA-08603CF1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OCORRERIA NA IGREJA CRISTÃ ANTES DA VOLTA DE JESUS?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71B1BE2-A10F-4917-11AF-119702C2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OCORRERIA NA IGREJA CRISTÃ ANTES DA VOLTA DE JESUS?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066AB8D5-295F-A598-B4A1-3C0984DB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1563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2TESSALONICENSES 2:3,4;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E7110B-33DD-072C-ADC4-80DA6959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73400"/>
            <a:ext cx="52562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“Ninguém de maneira alguma vos engane; porque não será assim sem que antes venha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apostasia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se manifeste o homem do pecado, o filho da perdição...</a:t>
            </a:r>
          </a:p>
          <a:p>
            <a:pPr>
              <a:spcBef>
                <a:spcPct val="20000"/>
              </a:spcBef>
            </a:pPr>
            <a:endParaRPr lang="pt-BR" altLang="pt-BR" sz="24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23CB72C-193B-826D-5912-0EB4404E2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OCORRERIA NA IGREJA CRISTÃ ANTES DA VOLTA DE JESUS?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B0C12DB4-4BD7-2C6D-094D-418EE3E9F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341563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2TESSALONICENSES 2:3,4;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E64CF7-707E-A14C-0088-5708F6CF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73400"/>
            <a:ext cx="52562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qual se opõe, e se levanta contra tudo o que se chama DEUS, ou se adora; de sorte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assentará, como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no templo de DEUS,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querendo parecer DEUS.”</a:t>
            </a:r>
          </a:p>
          <a:p>
            <a:pPr>
              <a:spcBef>
                <a:spcPct val="20000"/>
              </a:spcBef>
            </a:pPr>
            <a:endParaRPr lang="pt-BR" altLang="pt-BR" sz="24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B304914-2E11-187B-42BA-AAA1668E1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OCORRERIA NA IGREJA CRISTÃ ANTES DA VOLTA DE JESUS?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F3122EDC-181B-31A4-3835-299AE25E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341563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Daniel 8:12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D76FE6F-3234-1CD3-EB54-1FD51542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73400"/>
            <a:ext cx="52562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um exército foi dado contra o sacrifício contínuo, por causa da transgressão;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LANÇOU A VERDADE POR TERRA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o fez, e prosperou.”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 altLang="pt-BR" sz="28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72A1CDA-A689-7C37-1A7E-3B70FF9F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O QUE OCORRERIA NA IGREJA CRISTÃ ANTES DA VOLTA DE JESUS?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17FEB8FA-7430-B43A-F204-DE72670C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341563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3CE9C57-58B6-4CE5-BA4D-AA398264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73400"/>
            <a:ext cx="5256213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A verdade seria LANÇADA por TERRA.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A igreja de Cristo passaria por um período de apostasia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Seria dominada por pessoas que nela introduziriam costumes e práticas pagãos.</a:t>
            </a:r>
          </a:p>
          <a:p>
            <a:pPr>
              <a:spcBef>
                <a:spcPct val="50000"/>
              </a:spcBef>
            </a:pPr>
            <a:endParaRPr lang="pt-BR" altLang="pt-BR" sz="28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28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5888CFB-7D8E-D823-6D4A-8D053259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 PRÁTICA ERA OBSERVADA ENTRE OS PAGÃOS NOS TEMPOS DE MOISÉS?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969FB6F-07A1-9BE1-3B15-C665215DB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 PRÁTICA ERA OBSERVADA ENTRE OS PAGÃOS NOS TEMPOS DE MOISÉS?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F093B7CF-B590-08FC-C4BF-454CFAFF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49500"/>
            <a:ext cx="288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DEUTERONÔMIO 4:19;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17:2,3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60DA9B3-EDD0-0F32-A153-5271C1DA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852738"/>
            <a:ext cx="57959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“Que não levantes os teus olhos aos céus e VEJAS O SOL, e a lua, e as estrelas, todo o exército dos céus; </a:t>
            </a: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A78438F-2ABC-9C77-14F7-5C184CB0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JESUS DECLARA QUE ELES É QUE NÃO GUARDAM O SÁBADO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BAD51BF-8A9B-32EE-10F4-A4276CD7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 PRÁTICA ERA OBSERVADA ENTRE OS PAGÃOS NOS TEMPOS DE MOISÉS?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D273A1FD-2F62-866E-0E5B-C1A28093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49500"/>
            <a:ext cx="288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DEUTERONÔMIO 4:19;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17:2,3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7C69B62-FDF8-71D1-3301-29B45C81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52738"/>
            <a:ext cx="586740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...E SEJAS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IMPELIDO A QUE TE INCLINES PERANTE ELES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e sirvas àqueles que o SENHOR teu Deus repartiu a todos os povos debaixo de todos os céus.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8D23ACF-9181-DFAF-2FA8-B8AEE66F1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ORDENOU A GUARDA DO DOMINGO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3786F48-EDD5-3602-43CB-E3C1FC14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ORDENOU A GUARDA DO DOMINGO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377E25A-9D00-AB6D-E67A-231634B1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60118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Imperador Constantino- dia 7 de março do ano 321 d.C.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(concílio de Calcedônia).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Constantino era adorador do deus Sol.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Converteu-se superficialmente, trazendo para a igreja cristã essa e outras práticas pagãs...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88FDF71-2F95-E674-8F4A-364E67F53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ORDENOU A GUARDA DO DOMINGO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53E2D02-58A5-DAC9-51E8-08B5EDC5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2438"/>
            <a:ext cx="49672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–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Catecismo da Igreja Católica; edição revisada de acordo com o texto oficial em latim (Edições Loyola, 10º edição, julho de 2000), p. 570.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F7EBB17-7DEB-8128-FE30-D26CC0E6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33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ORDENOU A GUARDA DO DOMINGO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FA02CCF-DE77-2FF4-15A0-6AE5B84D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24175"/>
            <a:ext cx="5472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“ O mandamento da Igreja determina e especifica a Lei do Senhor: Aos domingos e</a:t>
            </a:r>
            <a:r>
              <a:rPr lang="pt-BR" altLang="pt-BR" sz="3200"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nos outros dias de festa de preceito,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os fiéis têm a obrigação de participar da missa” 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8DDD27A-6E21-7F71-EDD5-AD54CAEF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INSTITUIU A OBSERVÂNCIA DO SÁBADO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7CCC183-15EA-D428-37FE-B700E1ED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INSTITUIU A OBSERVÂNCIA DO SÁBADO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CBB0F7D-8BDB-EA32-D326-05BDDAF9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2438"/>
            <a:ext cx="49672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“Lembra-te do dia do sábado, para o santificar. Seis dias trabalharás, e farás toda a tua obra. Mas o sétimo dia é o sábado do SENHOR teu Deus; </a:t>
            </a:r>
          </a:p>
        </p:txBody>
      </p:sp>
      <p:sp>
        <p:nvSpPr>
          <p:cNvPr id="89092" name="Text Box 3">
            <a:extLst>
              <a:ext uri="{FF2B5EF4-FFF2-40B4-BE49-F238E27FC236}">
                <a16:creationId xmlns:a16="http://schemas.microsoft.com/office/drawing/2014/main" id="{E5322FDD-3C56-2B3C-18F6-C11CD178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420938"/>
            <a:ext cx="2879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2: 1-3;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Êxodo 20:8-11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2B1B626-C741-9074-C659-B89F3153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INSTITUIU A OBSERVÂNCIA DO SÁBADO E QUANDO ISSO OCORREU?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1956684-B41C-1A40-8DF8-4F783B6C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2438"/>
            <a:ext cx="4967288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...Porque em seis dias fez o SENHOR os céus e a terra, o mar e tudo que neles há, e ao sétimo dia descansou; portanto abençoou o SENHOR o dia do sábado, e o santificou.”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1140" name="Text Box 3">
            <a:extLst>
              <a:ext uri="{FF2B5EF4-FFF2-40B4-BE49-F238E27FC236}">
                <a16:creationId xmlns:a16="http://schemas.microsoft.com/office/drawing/2014/main" id="{E6AE9BF3-43BB-AE53-B441-57EE8180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420938"/>
            <a:ext cx="2879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Gênesis 2: 1-3;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Êxodo 20:8-11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BDD0539-817A-5A9B-AA0A-DBEFB76D3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DEVE TER PRIORIDADE EM NOSSA OBEDIÊNCIA?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BF30321-A8E2-F9FD-01B8-3A4EBF59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92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QUEM DEVE TER PRIORIDADE EM NOSSA OBEDIÊNCIA?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45E8A7-BFF5-574B-030D-595D6496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08338"/>
            <a:ext cx="49672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“Porém, respondendo Pedro e os apóstolos, disseram: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Mais importa obedecer a Deus do que aos homens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99332" name="Text Box 3">
            <a:extLst>
              <a:ext uri="{FF2B5EF4-FFF2-40B4-BE49-F238E27FC236}">
                <a16:creationId xmlns:a16="http://schemas.microsoft.com/office/drawing/2014/main" id="{2C241802-5F15-B46F-4D48-7B7A9083F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2093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Atos 5:29;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Tito 1:14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11F3DF1-6F0E-4FCC-E949-77D2BD42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JESUS DECLARA QUE ELES É QUE NÃO GUARDAM O SÁBADO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616379E1-74B5-21D1-6A3E-257508BD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573463"/>
            <a:ext cx="371316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disse-lhes ainda: Jeitosamente rejeitais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preceito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para guardardes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vossa própria tradição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ADB1A1B5-9F3C-3047-A002-E69FAC8E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276475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</a:rPr>
              <a:t>MARCOS 7:9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F75C6F7-E85F-F090-18A0-ABB41A3E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9D0DC95B-E6A9-E201-896C-7FFD4CF9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DBF81378-7007-F8B4-EBA4-4A4069741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573463"/>
            <a:ext cx="57277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ver se andamos em SUA LEI ou não.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proteger o desprotegido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libertar o cativo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72F1BFF-0959-4B12-04EA-335F134D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06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PEDIRIA UM DIA ESPECÍFICO?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E8E9DA8C-AAF2-24C4-CB91-BFBE29D21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44900"/>
            <a:ext cx="5688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pt-BR" sz="44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30909206-5130-CDF3-CF9A-A1D09D4F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068638"/>
            <a:ext cx="57277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4. Para que tenhamos um encontro especial semanal com Ele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5. Para que sejamos JUSTIFICADOS PELA FÉ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2249</Words>
  <Application>Microsoft Office PowerPoint</Application>
  <PresentationFormat>Apresentação na tela (4:3)</PresentationFormat>
  <Paragraphs>180</Paragraphs>
  <Slides>70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5" baseType="lpstr">
      <vt:lpstr>Arial</vt:lpstr>
      <vt:lpstr>Zurich Cn BT</vt:lpstr>
      <vt:lpstr>Times New Roman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19</cp:revision>
  <dcterms:created xsi:type="dcterms:W3CDTF">2008-04-15T13:40:35Z</dcterms:created>
  <dcterms:modified xsi:type="dcterms:W3CDTF">2026-05-28T06:11:18Z</dcterms:modified>
</cp:coreProperties>
</file>