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6" r:id="rId4"/>
    <p:sldId id="310" r:id="rId5"/>
    <p:sldId id="266" r:id="rId6"/>
    <p:sldId id="274" r:id="rId7"/>
    <p:sldId id="275" r:id="rId8"/>
    <p:sldId id="276" r:id="rId9"/>
    <p:sldId id="381" r:id="rId10"/>
    <p:sldId id="257" r:id="rId11"/>
    <p:sldId id="268" r:id="rId12"/>
    <p:sldId id="258" r:id="rId13"/>
    <p:sldId id="270" r:id="rId14"/>
    <p:sldId id="343" r:id="rId15"/>
    <p:sldId id="271" r:id="rId16"/>
    <p:sldId id="344" r:id="rId17"/>
    <p:sldId id="272" r:id="rId18"/>
    <p:sldId id="277" r:id="rId19"/>
    <p:sldId id="340" r:id="rId20"/>
    <p:sldId id="345" r:id="rId21"/>
    <p:sldId id="341" r:id="rId22"/>
    <p:sldId id="346" r:id="rId23"/>
    <p:sldId id="347" r:id="rId24"/>
    <p:sldId id="348" r:id="rId25"/>
    <p:sldId id="278" r:id="rId26"/>
    <p:sldId id="349" r:id="rId27"/>
    <p:sldId id="279" r:id="rId28"/>
    <p:sldId id="303" r:id="rId29"/>
    <p:sldId id="281" r:id="rId30"/>
    <p:sldId id="283" r:id="rId31"/>
    <p:sldId id="326" r:id="rId32"/>
    <p:sldId id="288" r:id="rId33"/>
    <p:sldId id="350" r:id="rId34"/>
    <p:sldId id="289" r:id="rId35"/>
    <p:sldId id="299" r:id="rId36"/>
    <p:sldId id="352" r:id="rId37"/>
    <p:sldId id="351" r:id="rId38"/>
    <p:sldId id="314" r:id="rId39"/>
    <p:sldId id="353" r:id="rId40"/>
    <p:sldId id="354" r:id="rId41"/>
    <p:sldId id="357" r:id="rId42"/>
    <p:sldId id="359" r:id="rId43"/>
    <p:sldId id="361" r:id="rId44"/>
    <p:sldId id="362" r:id="rId45"/>
    <p:sldId id="363" r:id="rId46"/>
    <p:sldId id="364" r:id="rId47"/>
    <p:sldId id="365" r:id="rId48"/>
    <p:sldId id="355" r:id="rId49"/>
    <p:sldId id="367" r:id="rId50"/>
    <p:sldId id="368" r:id="rId51"/>
    <p:sldId id="366" r:id="rId52"/>
    <p:sldId id="370" r:id="rId53"/>
    <p:sldId id="369" r:id="rId54"/>
    <p:sldId id="373" r:id="rId55"/>
    <p:sldId id="374" r:id="rId56"/>
    <p:sldId id="377" r:id="rId57"/>
    <p:sldId id="371" r:id="rId58"/>
    <p:sldId id="301" r:id="rId59"/>
    <p:sldId id="375" r:id="rId60"/>
    <p:sldId id="376" r:id="rId61"/>
    <p:sldId id="332" r:id="rId62"/>
    <p:sldId id="333" r:id="rId63"/>
    <p:sldId id="319" r:id="rId64"/>
    <p:sldId id="378" r:id="rId65"/>
    <p:sldId id="379" r:id="rId66"/>
    <p:sldId id="380" r:id="rId67"/>
    <p:sldId id="261" r:id="rId6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93245" autoAdjust="0"/>
  </p:normalViewPr>
  <p:slideViewPr>
    <p:cSldViewPr>
      <p:cViewPr varScale="1">
        <p:scale>
          <a:sx n="65" d="100"/>
          <a:sy n="65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6828A-9217-9025-F037-58207963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B1ED74-B921-1F10-51BB-ADB81DCA2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87F1E0-578A-046C-5983-2414DD01E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2C76C4-C8D9-DD24-5223-959FDFE0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343A2E-BE8C-BED8-220A-50A34DDC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9D1E6-0E6F-4D70-97B2-EDA79B0CAA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479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1CE4F-93B3-D43D-2AB2-D324A965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736987-7131-ECDA-9BAD-8212EBCE8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D3343E-F381-7D74-B866-49EEA3CC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663DE-0977-2241-A462-4A6ABEEC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F952E6-3BB7-4EDA-32E4-7597A79C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F0E61-CED6-48DE-B606-F8B9B54286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473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018861-FBF1-E97D-0180-707D2ADEF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86FD9B-8727-F58B-1D4A-97B641F44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5B90A-2F19-CE4C-0331-88A460A3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D2274-F8C0-7BA7-46A8-E44F46DB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448BC2-045B-5A13-A885-BD330EAC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564FB-1D5F-4C56-84EC-B363491B25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982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E4842-1C3D-1DE3-E605-BBAE13B1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5C0E1E-B5F2-2AD7-28FC-E26069990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6AC61E-7D48-6F87-1701-85CCEC2A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15A85E-17E6-2445-5197-B935005C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1700EE-4D63-A51F-84FB-907F41A9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5A684-8635-4099-B1D7-E6CB17605E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108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9B254-13B7-6537-1C4B-5D2D0779C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81E042-2B8E-CACF-1F84-D47829016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DBD1AD-AACC-95C6-4A45-83A310F8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5F7472-4796-54A4-6BEA-F8583784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0757F1-90AB-5A3D-6A8B-08B01B52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F31F8-FDA6-471F-B060-AB2AE78EE1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727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FA596-4186-2837-A9C7-EF0EE87A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0DFA5C-80C9-A028-0BF2-7D9507427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8F5220-6F67-CC02-2060-59920263B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C15E5E-ECFE-7E9A-FA1B-7C416532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960B6A-5BC3-8E79-B045-F348CB4F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D10A03-5BAA-3FDA-BA82-FC418E91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BEF5A-5C93-4024-BE3F-B855CEDBD3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420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437E1-5578-3F7D-5CBF-834C22A7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D36303-2FBA-77A3-A287-70B89850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9E88A9-625F-4DA9-3222-5AFC467DC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61E2AB5-8C7D-F160-7231-280437B22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379307-0119-53DE-1206-F876DD8B3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C1CDB09-7BD7-4032-2A0C-3BD64DBA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65C32A1-7ECB-A2C3-65EC-921F8AED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7366384-AFAD-0924-2F15-6326CC7D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3CB0A-2EF3-4ABB-9708-B4BF55D180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4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FD08A-9195-347D-9649-3EB71816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30B1C6A-DAE3-D825-C265-A69701D2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67F66D-349E-D3D1-ED20-1CB1FCFF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5AA1D2-93DA-DC90-FA76-D4B3A371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BC21-F96B-4435-8E0D-DEC869A7E5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444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114DD95-F6A5-76D3-E379-C65123B3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A8295B-E165-0223-64CF-120B50D8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A6ABEB-8BBA-7667-021B-2F910F3E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E67BA-AB3B-4309-A0D5-120CD99396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101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11431-4309-4674-C348-B1A824F8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3DE937-27EF-5AA0-F275-496C2EDD7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AEAD5B-A578-5C73-1C5D-339B2F572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A47DCB-6F3F-D952-8ED7-D5193EF5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2A1667-6818-2F88-D92E-768DB046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65922F-5C26-84EB-283D-A3F02162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B1FED-B2BD-4C57-BDA4-3720282C3E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464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CBEBA-550B-004D-F0CA-ACC9DFDD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54DCB0-C848-D6A7-8EBA-C4D644E99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2BB01C-C3C2-B3CF-7D09-143FAA2C7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09E979-201D-B132-814C-76F04BA5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BF6287-DBD3-7018-A752-260130B3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FE7B4F-2C19-5928-C9D9-E24D5417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7F17A-BB43-4F9F-B6A6-D8A25EF8EC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619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8108A9-487E-DF19-97FB-EDEFF43F8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CADF68-DFF9-0380-A5C8-CE3C0E7AF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A77CF0-60E5-A1A6-B0E3-B22CEE8792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49BD82-A146-5AE6-4FF7-6566B018C5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FC3232-C018-52BA-6F78-6CF1BA184B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615C7D6C-3C4D-423E-BDD1-7BB5AFAF7B5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0E7D4CA-2301-059F-72A2-F620F18D8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429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COMO SABER SE UM PROFETA É VERDADEIRO OU FALSO?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891F848-EB73-F3A8-09CE-238B70581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429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COMO SABER SE UM PROFETA É VERDADEIRO OU FALSO?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920C6D63-BEA6-9312-8B46-3FC415AA4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23495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i="0">
                <a:solidFill>
                  <a:schemeClr val="bg1"/>
                </a:solidFill>
                <a:latin typeface="Zurich LtCn BT" pitchFamily="34" charset="0"/>
              </a:rPr>
              <a:t>1João 4:1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681523B-EF59-2D7B-7EF4-6842B0800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68638"/>
            <a:ext cx="554513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“AMADOS,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não creiais a todo o espírito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MAS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PROVAI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SE OS ESPÍRITOS SÃO DE DEUS, porque já muitos FALSOS PROFETAS se têm levantado no mundo.”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630753C-CAAE-E1FA-7E03-5D8FAD43B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6DA911E3-8A65-6905-CE88-578CFC6CE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025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pt-BR" i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2E08BF5-0F7F-3A94-858A-3CECF6E63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79400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C817F589-B0FD-324B-E491-B9DA29983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2297113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i="0">
                <a:solidFill>
                  <a:srgbClr val="FFFF00"/>
                </a:solidFill>
                <a:latin typeface="Zurich Cn BT" pitchFamily="34" charset="0"/>
              </a:rPr>
              <a:t>1ª CARACTERÍSTICA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7815C77-930C-E47B-51D9-3BE327B6A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357563"/>
            <a:ext cx="338455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CRE QUE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JESUS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É:</a:t>
            </a:r>
          </a:p>
          <a:p>
            <a:pPr>
              <a:spcBef>
                <a:spcPct val="50000"/>
              </a:spcBef>
            </a:pPr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HOMEM e DEUS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97D3FEF-ACE1-388B-76CA-92DB1448D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“Nisto conhecereis o Espírito de Deus: Todo o espírito que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CONFESSA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QUE JESUS CRISTO VEIO EM CARNE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é de Deus;”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88A4E0A-978E-2FAC-F926-A3BBB34A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5172" name="Text Box 4">
            <a:extLst>
              <a:ext uri="{FF2B5EF4-FFF2-40B4-BE49-F238E27FC236}">
                <a16:creationId xmlns:a16="http://schemas.microsoft.com/office/drawing/2014/main" id="{BED06269-5C56-33F4-2515-29D130E7E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368550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       </a:t>
            </a:r>
            <a:r>
              <a:rPr lang="pt-BR" altLang="pt-BR" sz="2000">
                <a:solidFill>
                  <a:srgbClr val="FFFF00"/>
                </a:solidFill>
                <a:latin typeface="Zurich Cn BT" pitchFamily="34" charset="0"/>
              </a:rPr>
              <a:t>1JOÃO 4:2</a:t>
            </a:r>
          </a:p>
        </p:txBody>
      </p:sp>
      <p:sp>
        <p:nvSpPr>
          <p:cNvPr id="135173" name="Text Box 5">
            <a:extLst>
              <a:ext uri="{FF2B5EF4-FFF2-40B4-BE49-F238E27FC236}">
                <a16:creationId xmlns:a16="http://schemas.microsoft.com/office/drawing/2014/main" id="{93E327B8-FAA5-FE17-0B2E-6BC3DD08A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2297113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i="0">
                <a:solidFill>
                  <a:srgbClr val="FFFF00"/>
                </a:solidFill>
                <a:latin typeface="Zurich Cn BT" pitchFamily="34" charset="0"/>
              </a:rPr>
              <a:t>1ª CARACTERÍSTICA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DA6FC76-9CF8-4612-BB6F-A36A061F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789363"/>
            <a:ext cx="4032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PRODUZ BONS FRUTOS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3D6D8D1-7005-76E6-D384-655DBED69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AB75166C-594E-3F1E-7DC2-C4B999D90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349500"/>
            <a:ext cx="197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MATEUS 7:15-23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78A8A728-66E2-E125-376A-3D3B9E091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2297113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i="0">
                <a:solidFill>
                  <a:srgbClr val="FFFF00"/>
                </a:solidFill>
                <a:latin typeface="Zurich Cn BT" pitchFamily="34" charset="0"/>
              </a:rPr>
              <a:t>2ª CARACTERÍSTICA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3A4595C-5EBA-8D24-3902-F9FF5F758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Acautelai-vos, porém, dos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FALSOS PROFETAS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que vêm até vós vestidos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como ovelhas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mas, interiormente,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são lobos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devoradores.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97728C9-7A2C-F8CB-0DE5-DF1302C71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6196" name="Text Box 4">
            <a:extLst>
              <a:ext uri="{FF2B5EF4-FFF2-40B4-BE49-F238E27FC236}">
                <a16:creationId xmlns:a16="http://schemas.microsoft.com/office/drawing/2014/main" id="{B958AEA2-6537-B7E1-060D-F289D9BBA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349500"/>
            <a:ext cx="197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MATEUS 7:15-23</a:t>
            </a:r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D1A7EF54-B732-6353-514F-D4C0CB9C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2297113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i="0">
                <a:solidFill>
                  <a:srgbClr val="FFFF00"/>
                </a:solidFill>
                <a:latin typeface="Zurich Cn BT" pitchFamily="34" charset="0"/>
              </a:rPr>
              <a:t>2ª CARACTERÍSTICA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06A9823-7575-83B3-58B9-E93AAE1E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21013"/>
            <a:ext cx="5256213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...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POR SEUS FRUTOS OS CONHECEREIS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 Porventura colhem-se uvas dos espinheiros, ou figos dos abrolhos? Assim, toda a árvore boa produz bons frutos, e toda a árvore má produz frutos maus.”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F87EFC7A-43A3-3503-CD51-E526994EC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0914D1E1-7ED5-B7EF-6B7F-90173F6E5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368550"/>
            <a:ext cx="2238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MATEUS 7:15-23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AE0361E3-5F80-3DF5-3E15-2F268C2EF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2297113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i="0">
                <a:solidFill>
                  <a:srgbClr val="FFFF00"/>
                </a:solidFill>
                <a:latin typeface="Zurich Cn BT" pitchFamily="34" charset="0"/>
              </a:rPr>
              <a:t>2ª CARACTERÍSTICA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C9086B3-6837-A3C4-AC8C-D64FF907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PRODUZ BONS FRUTOS</a:t>
            </a:r>
          </a:p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“Mas o fruto do Espírito é: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Amor, Alegria, Paz, paciência, Ternura, Bondade, Fé, Mansidão e Domínio Próprio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BC1F12F-0C3A-DEAB-BABC-17E3AF6A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C3DFBC33-AF23-90F6-CDB0-AA873BCE9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2297113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0">
                <a:solidFill>
                  <a:schemeClr val="bg1"/>
                </a:solidFill>
              </a:rPr>
              <a:t>GÁLATAS 5:22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9453175B-3952-223B-29B1-DB1EB74F9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2276475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i="0">
                <a:solidFill>
                  <a:srgbClr val="FFFF00"/>
                </a:solidFill>
                <a:latin typeface="Zurich Cn BT" pitchFamily="34" charset="0"/>
              </a:rPr>
              <a:t>2ª CARACTERÍSTICA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66E5149-632D-28A1-922E-05363B0E0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573463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Alguém que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produz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todos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estes frutos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mas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não crê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que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Jesus é HOMEM   e é Deus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pode ser de Deus?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9EB0041-D8C9-E6E2-FAAD-560B83BBC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2100" name="Text Box 4">
            <a:extLst>
              <a:ext uri="{FF2B5EF4-FFF2-40B4-BE49-F238E27FC236}">
                <a16:creationId xmlns:a16="http://schemas.microsoft.com/office/drawing/2014/main" id="{7B3AE783-5E57-A297-78CE-E47921E78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2297113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0">
                <a:solidFill>
                  <a:schemeClr val="bg1"/>
                </a:solidFill>
              </a:rPr>
              <a:t>GÁLATAS 5:22</a:t>
            </a:r>
          </a:p>
        </p:txBody>
      </p:sp>
      <p:sp>
        <p:nvSpPr>
          <p:cNvPr id="132101" name="Text Box 5">
            <a:extLst>
              <a:ext uri="{FF2B5EF4-FFF2-40B4-BE49-F238E27FC236}">
                <a16:creationId xmlns:a16="http://schemas.microsoft.com/office/drawing/2014/main" id="{41AB949E-CC45-CDFF-7E1E-7E3A05760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2297113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i="0">
                <a:solidFill>
                  <a:srgbClr val="FFFF00"/>
                </a:solidFill>
                <a:latin typeface="Zurich Cn BT" pitchFamily="34" charset="0"/>
              </a:rPr>
              <a:t>2ª CARACTERÍSTICA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5BCBDFA-B803-AC5C-AA2F-1595B0BE0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04813"/>
            <a:ext cx="60848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 i="0">
                <a:solidFill>
                  <a:schemeClr val="bg1"/>
                </a:solidFill>
                <a:latin typeface="Zurich Cn BT" pitchFamily="34" charset="0"/>
              </a:rPr>
              <a:t>O QUE A BÍBLIA DIZ QUE ACONTECERIA NOS ÚLTIMOS DIAS?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D1396B8-CE2C-1E43-6D0C-123BAD9B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205163"/>
            <a:ext cx="608488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000">
                <a:solidFill>
                  <a:schemeClr val="bg1"/>
                </a:solidFill>
                <a:latin typeface="Zurich Cn BT" pitchFamily="34" charset="0"/>
              </a:rPr>
              <a:t>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“E acontecerá nos últimos dias, diz o SENHOR, que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DERRAMAREI DO MEU ESPÍRITO SOBRE TODA A CARNE; VOSSOS FILHOS E VOSSAS FILHAS PROFETIZARÃO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</a:t>
            </a:r>
            <a:endParaRPr lang="pt-BR" altLang="pt-BR" sz="3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4452" name="Text Box 3">
            <a:extLst>
              <a:ext uri="{FF2B5EF4-FFF2-40B4-BE49-F238E27FC236}">
                <a16:creationId xmlns:a16="http://schemas.microsoft.com/office/drawing/2014/main" id="{6FF67205-AC0F-DBCE-F2D0-8E2EF8A0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i="0">
                <a:solidFill>
                  <a:schemeClr val="bg1"/>
                </a:solidFill>
                <a:latin typeface="Zurich LtCn BT" pitchFamily="34" charset="0"/>
              </a:rPr>
              <a:t>     ATOS 2:17 e 18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D982B95-1901-AB75-27B1-019F06AF6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“Nisto conhecereis o Espírito de Deus: Todo o espírito que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CONFESSA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QUE JESUS CRISTO VEIO EM CARNE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é de Deus;”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BE2F62A-06D3-F66D-0F74-59F694E5E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7220" name="Text Box 4">
            <a:extLst>
              <a:ext uri="{FF2B5EF4-FFF2-40B4-BE49-F238E27FC236}">
                <a16:creationId xmlns:a16="http://schemas.microsoft.com/office/drawing/2014/main" id="{0E348D64-9D26-EC33-7A79-468CFD768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368550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       </a:t>
            </a:r>
            <a:r>
              <a:rPr lang="pt-BR" altLang="pt-BR" sz="2000">
                <a:solidFill>
                  <a:srgbClr val="FFFF00"/>
                </a:solidFill>
                <a:latin typeface="Zurich Cn BT" pitchFamily="34" charset="0"/>
              </a:rPr>
              <a:t>1JOÃO 4:2</a:t>
            </a:r>
          </a:p>
        </p:txBody>
      </p:sp>
      <p:sp>
        <p:nvSpPr>
          <p:cNvPr id="137222" name="Text Box 6">
            <a:extLst>
              <a:ext uri="{FF2B5EF4-FFF2-40B4-BE49-F238E27FC236}">
                <a16:creationId xmlns:a16="http://schemas.microsoft.com/office/drawing/2014/main" id="{F7841F81-C52F-DAF9-8833-98D01966D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2297113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i="0">
                <a:solidFill>
                  <a:srgbClr val="FFFF00"/>
                </a:solidFill>
                <a:latin typeface="Zurich Cn BT" pitchFamily="34" charset="0"/>
              </a:rPr>
              <a:t>2ª CARACTERÍSTICA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6B1E5BA-B7A5-C8AC-702A-60F687E92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“...e todo espírito que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não confessa que a Jesus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não procede de Deus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; pelo contrário, este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é o espírito do anticristo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a respeito do qual tendes ouvido que vem e, presentemente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já está no mundo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94C925C-2899-98AD-0872-68281F017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3124" name="Text Box 4">
            <a:extLst>
              <a:ext uri="{FF2B5EF4-FFF2-40B4-BE49-F238E27FC236}">
                <a16:creationId xmlns:a16="http://schemas.microsoft.com/office/drawing/2014/main" id="{56C9DC89-F385-84A8-E939-F93058FC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368550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       </a:t>
            </a:r>
            <a:r>
              <a:rPr lang="pt-BR" altLang="pt-BR" sz="2000">
                <a:solidFill>
                  <a:srgbClr val="FFFF00"/>
                </a:solidFill>
                <a:latin typeface="Zurich Cn BT" pitchFamily="34" charset="0"/>
              </a:rPr>
              <a:t>1JOÃO 4:3</a:t>
            </a:r>
          </a:p>
        </p:txBody>
      </p:sp>
      <p:sp>
        <p:nvSpPr>
          <p:cNvPr id="133126" name="Text Box 6">
            <a:extLst>
              <a:ext uri="{FF2B5EF4-FFF2-40B4-BE49-F238E27FC236}">
                <a16:creationId xmlns:a16="http://schemas.microsoft.com/office/drawing/2014/main" id="{0DBCD5FD-EFFD-A078-AFF7-1FB5906EC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2297113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i="0">
                <a:solidFill>
                  <a:srgbClr val="FFFF00"/>
                </a:solidFill>
                <a:latin typeface="Zurich Cn BT" pitchFamily="34" charset="0"/>
              </a:rPr>
              <a:t>2ª CARACTERÍSTICA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634C8F7-AF1C-6296-1CC2-09CD1217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Quem confessa que Jesus é HOMEM  e é DEUS,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aceita tudo o que Jesus diz,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como por exemplo: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CED76F7-A357-E53D-55FE-ADD054FE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4D708947-F388-3D28-B158-547FBA4E4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368550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       </a:t>
            </a:r>
            <a:r>
              <a:rPr lang="pt-BR" altLang="pt-BR" sz="2000">
                <a:solidFill>
                  <a:srgbClr val="FFFF00"/>
                </a:solidFill>
                <a:latin typeface="Zurich Cn BT" pitchFamily="34" charset="0"/>
              </a:rPr>
              <a:t>1JOÃO 4:3</a:t>
            </a:r>
          </a:p>
        </p:txBody>
      </p:sp>
      <p:sp>
        <p:nvSpPr>
          <p:cNvPr id="138245" name="Text Box 5">
            <a:extLst>
              <a:ext uri="{FF2B5EF4-FFF2-40B4-BE49-F238E27FC236}">
                <a16:creationId xmlns:a16="http://schemas.microsoft.com/office/drawing/2014/main" id="{151FD15F-3142-A197-9B11-4C43E050E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2297113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i="0">
                <a:solidFill>
                  <a:srgbClr val="FFFF00"/>
                </a:solidFill>
                <a:latin typeface="Zurich Cn BT" pitchFamily="34" charset="0"/>
              </a:rPr>
              <a:t>2ª CARACTERÍSTICA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3D00C3F-7C7D-67BD-7EA4-3C406E48B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2852738"/>
            <a:ext cx="58324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EU SOU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o caminho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a verdade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e a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vida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ninguém vem ao Pai, senão por mim.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Santifica-os na verdade,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a TUA PALAVRA é a Verdade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Eu sou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A RESSURREIÇÃO E A VIDA...</a:t>
            </a:r>
          </a:p>
          <a:p>
            <a:pPr>
              <a:spcBef>
                <a:spcPct val="50000"/>
              </a:spcBef>
            </a:pPr>
            <a:endParaRPr lang="pt-BR" altLang="pt-BR" sz="3200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EA5AD15-31F4-3803-CE7C-8A8270038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9269" name="Text Box 5">
            <a:extLst>
              <a:ext uri="{FF2B5EF4-FFF2-40B4-BE49-F238E27FC236}">
                <a16:creationId xmlns:a16="http://schemas.microsoft.com/office/drawing/2014/main" id="{825FAFF4-3DBD-A519-37E3-01384EE5D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2297113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i="0">
                <a:solidFill>
                  <a:srgbClr val="FFFF00"/>
                </a:solidFill>
                <a:latin typeface="Zurich Cn BT" pitchFamily="34" charset="0"/>
              </a:rPr>
              <a:t>2ª CARACTERÍSTICA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53068C5-9B1A-E3CB-07EE-5411EE292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141663"/>
            <a:ext cx="58324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Quem tem o FILHO, tem a VIDA;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quem não tem o filho, NÃO TEM A VIDA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Se me amardes,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guardareis os MEUS MANDAMENTOS</a:t>
            </a:r>
          </a:p>
          <a:p>
            <a:pPr>
              <a:spcBef>
                <a:spcPct val="50000"/>
              </a:spcBef>
            </a:pPr>
            <a:endParaRPr lang="pt-BR" altLang="pt-BR" sz="3200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78EDD85-5475-8653-0129-4335328FA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0293" name="Text Box 5">
            <a:extLst>
              <a:ext uri="{FF2B5EF4-FFF2-40B4-BE49-F238E27FC236}">
                <a16:creationId xmlns:a16="http://schemas.microsoft.com/office/drawing/2014/main" id="{4DCD57A1-092E-8D65-8CFF-663585FD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2297113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i="0">
                <a:solidFill>
                  <a:srgbClr val="FFFF00"/>
                </a:solidFill>
                <a:latin typeface="Zurich Cn BT" pitchFamily="34" charset="0"/>
              </a:rPr>
              <a:t>2ª CARACTERÍSTICA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EE8DB36-8827-8C6C-177F-D029B0695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860800"/>
            <a:ext cx="5256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Sua palavra tem que se cumprir.</a:t>
            </a:r>
            <a:endParaRPr lang="pt-BR" altLang="pt-BR" sz="3200" i="0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7FE9051-0BAF-D115-1898-C5718400F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BD90C555-D378-462B-F614-923772CF6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439988"/>
            <a:ext cx="3960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           DEUTERONÔMIO 18:21 e 22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DB578F7A-4928-5BB6-1F4F-6AE0323D2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420938"/>
            <a:ext cx="279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i="0">
                <a:solidFill>
                  <a:srgbClr val="FFFF00"/>
                </a:solidFill>
                <a:latin typeface="Zurich Cn BT" pitchFamily="34" charset="0"/>
              </a:rPr>
              <a:t>3ª CARACTERÍSTICA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F85F95E-DB87-BD6E-0CAF-0FEDD52C9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24175"/>
            <a:ext cx="5256213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“E, se disseres no teu coração: Como conhecerei a palavra que o SENHOR não falou?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QUANDO O PROFETA FALAR EM NOME DO SENHOR, E ESSA PALAVRA NÃO SE CUMPRIR,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nem suceder assim;</a:t>
            </a: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BC964F4-5F74-BFB4-6161-3AC2687C2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1316" name="Text Box 4">
            <a:extLst>
              <a:ext uri="{FF2B5EF4-FFF2-40B4-BE49-F238E27FC236}">
                <a16:creationId xmlns:a16="http://schemas.microsoft.com/office/drawing/2014/main" id="{DB97CD22-DB9D-513A-25FD-EA559388D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439988"/>
            <a:ext cx="3960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           DEUTERONÔMIO 18:21 e 22</a:t>
            </a:r>
          </a:p>
        </p:txBody>
      </p:sp>
      <p:sp>
        <p:nvSpPr>
          <p:cNvPr id="141317" name="Text Box 5">
            <a:extLst>
              <a:ext uri="{FF2B5EF4-FFF2-40B4-BE49-F238E27FC236}">
                <a16:creationId xmlns:a16="http://schemas.microsoft.com/office/drawing/2014/main" id="{E9E78805-8BE3-BAFF-8062-6A41BE87C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420938"/>
            <a:ext cx="279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i="0">
                <a:solidFill>
                  <a:srgbClr val="FFFF00"/>
                </a:solidFill>
                <a:latin typeface="Zurich Cn BT" pitchFamily="34" charset="0"/>
              </a:rPr>
              <a:t>3ª CARACTERÍSTICA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02BB657-55E8-8840-42AD-A2D0A5AB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“...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esta é palavra que o SENHOR não falou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; com soberba a falou aquele profeta; não tenhas temor dele.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2324611-D759-E99B-1539-53DEEACFF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BFC84A99-F934-DCE7-28A6-47E7666EB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2439988"/>
            <a:ext cx="3440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   DEUTERONÔMIO 18:21 e 22</a:t>
            </a:r>
          </a:p>
          <a:p>
            <a:endParaRPr lang="pt-BR" altLang="pt-BR" i="0"/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FB79AAD4-C350-CD4F-C9B4-02455A17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417763"/>
            <a:ext cx="252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 i="0">
                <a:solidFill>
                  <a:srgbClr val="FFFF00"/>
                </a:solidFill>
                <a:latin typeface="Zurich Cn BT" pitchFamily="34" charset="0"/>
              </a:rPr>
              <a:t>3ª CARACTERÍSTICA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F1922D54-DEF6-CF31-31CC-44A7DEBD9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51472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   Viver em conformidade com a Bíblia, a PALAVRA de Deus.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02C3075-4429-15B4-FC0A-F3669FD39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A680DE2A-5D8A-C98F-0BE2-DBAF63B2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414588"/>
            <a:ext cx="490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i="0">
                <a:solidFill>
                  <a:srgbClr val="FFFF00"/>
                </a:solidFill>
              </a:rPr>
              <a:t>4ª CARACTERÍSTICA</a:t>
            </a:r>
          </a:p>
          <a:p>
            <a:endParaRPr lang="pt-BR" altLang="pt-BR" i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F7B6F4D-0467-5652-4CB9-7C8717233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068638"/>
            <a:ext cx="583247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“Quando PROFETA OU SONHADOR DE SONHOS se levantar no meio de ti, e te der um sinal ou prodígio, dizendo: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VAMOS APÓS OUTROS DEUSES, QUE NÃO CONHECESTE, E SIRVAMO-LOS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; 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19ABA2D-D212-D82B-178A-9709ED01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A3F6B2B2-1B4B-B2C1-2062-1E40C613A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288" y="2486025"/>
            <a:ext cx="3795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              DEUTERONÔMIO  13:1-3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FF2E9E3E-006F-9BE0-CE74-C40138EEF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492375"/>
            <a:ext cx="2792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i="0">
                <a:solidFill>
                  <a:srgbClr val="FFFF00"/>
                </a:solidFill>
              </a:rPr>
              <a:t>4ª CARACTERÍSTICA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9D9226D-02E5-F366-97E5-3E7A8F8D8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04813"/>
            <a:ext cx="60848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 i="0">
                <a:solidFill>
                  <a:schemeClr val="bg1"/>
                </a:solidFill>
                <a:latin typeface="Zurich Cn BT" pitchFamily="34" charset="0"/>
              </a:rPr>
              <a:t>O QUE A BÍBLIA DIZ QUE ACONTECERIA NOS ÚLTIMOS DIAS?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18D19C7-7D38-330C-02CF-7A834E6CE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111500"/>
            <a:ext cx="5940425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000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VOSSOS JOVENS TERÃO VISÕES, E SONHARÃO VOSSOS VELHOS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; até sobre os meus servos e sobre as minhas servas derramarei do meu Espírito naqueles dias,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E PROFETIZARÃO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  <a:p>
            <a:pPr>
              <a:spcBef>
                <a:spcPct val="50000"/>
              </a:spcBef>
            </a:pPr>
            <a:r>
              <a:rPr lang="pt-BR" altLang="pt-BR" sz="30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105476" name="Text Box 3">
            <a:extLst>
              <a:ext uri="{FF2B5EF4-FFF2-40B4-BE49-F238E27FC236}">
                <a16:creationId xmlns:a16="http://schemas.microsoft.com/office/drawing/2014/main" id="{6B2AED14-4F89-67E9-1B5B-AA1D7CF7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i="0">
                <a:solidFill>
                  <a:schemeClr val="bg1"/>
                </a:solidFill>
                <a:latin typeface="Zurich LtCn BT" pitchFamily="34" charset="0"/>
              </a:rPr>
              <a:t>     ATOS 2:17 e 18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9FAB997-B85D-A92A-BCFC-3768B1B33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068638"/>
            <a:ext cx="576103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000">
                <a:solidFill>
                  <a:schemeClr val="bg1"/>
                </a:solidFill>
                <a:latin typeface="Zurich Cn BT" pitchFamily="34" charset="0"/>
              </a:rPr>
              <a:t>...</a:t>
            </a:r>
            <a:r>
              <a:rPr lang="pt-BR" altLang="pt-BR" sz="3000">
                <a:solidFill>
                  <a:srgbClr val="FFFF00"/>
                </a:solidFill>
                <a:latin typeface="Zurich Cn BT" pitchFamily="34" charset="0"/>
              </a:rPr>
              <a:t>NÃO OUVIRÁS AS PALAVRAS DAQUELE PROFETA OU SONHADOR DE SONHOS</a:t>
            </a:r>
            <a:r>
              <a:rPr lang="pt-BR" altLang="pt-BR" sz="3000">
                <a:solidFill>
                  <a:schemeClr val="bg1"/>
                </a:solidFill>
                <a:latin typeface="Zurich Cn BT" pitchFamily="34" charset="0"/>
              </a:rPr>
              <a:t>; porquanto o SENHOR vosso Deus vos prova, para saber se amais o SENHOR vosso Deus com todo o vosso coração, e com toda a vossa alma.”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FD2C4E9-CAC3-44E1-F224-C161D4372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D7C4DBBB-A2EF-27B9-5D79-6C015606A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500313"/>
            <a:ext cx="3995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                 DEUTERONÔMIO  13:1-3</a:t>
            </a:r>
          </a:p>
          <a:p>
            <a:endParaRPr lang="pt-BR" altLang="pt-BR" i="0"/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2768C750-298C-20D6-750B-2B564F59A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2500313"/>
            <a:ext cx="2452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0">
                <a:solidFill>
                  <a:srgbClr val="FFFF00"/>
                </a:solidFill>
              </a:rPr>
              <a:t>4ª CARACTERÍSTICA</a:t>
            </a:r>
          </a:p>
          <a:p>
            <a:endParaRPr lang="pt-BR" altLang="pt-BR" i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8E88C05-5F7F-4B3E-49FF-1896EE657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429000"/>
            <a:ext cx="586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À LEI E AO TESTEMUNHO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! Se eles não falarem desta maneira, jamais verão a alva.”</a:t>
            </a:r>
          </a:p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  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D88740E-1819-0ABF-266A-074C0CD19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A8B95047-8066-075F-C4AF-5D7CDDC37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2492375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0">
                <a:solidFill>
                  <a:srgbClr val="FFFF00"/>
                </a:solidFill>
              </a:rPr>
              <a:t>ISAÍAS 8:20</a:t>
            </a:r>
          </a:p>
        </p:txBody>
      </p:sp>
      <p:sp>
        <p:nvSpPr>
          <p:cNvPr id="115717" name="Text Box 5">
            <a:extLst>
              <a:ext uri="{FF2B5EF4-FFF2-40B4-BE49-F238E27FC236}">
                <a16:creationId xmlns:a16="http://schemas.microsoft.com/office/drawing/2014/main" id="{DE0DDF2E-7C33-453E-315B-C9FEFC70B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2500313"/>
            <a:ext cx="2490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i="0">
                <a:solidFill>
                  <a:srgbClr val="FFFF00"/>
                </a:solidFill>
              </a:rPr>
              <a:t>4ª CARACTERÍSTICA</a:t>
            </a:r>
          </a:p>
          <a:p>
            <a:endParaRPr lang="pt-BR" altLang="pt-BR" i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A30858D-ED07-CB22-1FAA-4AD3CE59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068638"/>
            <a:ext cx="701992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   As visões são acompanhadas de</a:t>
            </a:r>
          </a:p>
          <a:p>
            <a:pPr>
              <a:spcBef>
                <a:spcPct val="50000"/>
              </a:spcBef>
            </a:pPr>
            <a:endParaRPr lang="pt-BR" altLang="pt-BR" sz="3200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           FENÔMENOS FÍSICOS </a:t>
            </a:r>
            <a:r>
              <a:rPr lang="pt-BR" altLang="pt-BR" sz="3200" i="0">
                <a:solidFill>
                  <a:srgbClr val="FFFF00"/>
                </a:solidFill>
                <a:latin typeface="Zurich Cn BT" pitchFamily="34" charset="0"/>
              </a:rPr>
              <a:t>:</a:t>
            </a:r>
            <a:endParaRPr lang="pt-BR" altLang="pt-BR" sz="3200">
              <a:solidFill>
                <a:srgbClr val="FFFF00"/>
              </a:solidFill>
              <a:latin typeface="Zurich Cn BT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lang="pt-BR" altLang="pt-BR" sz="2000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F4B463D-EB90-FE36-F32F-BDC8D7C91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BDE2599D-1FF5-D8C3-2031-C93CCCCD7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368550"/>
            <a:ext cx="293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 i="0">
                <a:solidFill>
                  <a:srgbClr val="FFFF00"/>
                </a:solidFill>
                <a:latin typeface="Zurich Cn BT" pitchFamily="34" charset="0"/>
              </a:rPr>
              <a:t>5ª CARACTERÍSTICA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202B86A-9425-740A-2ED4-7C2017281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924175"/>
            <a:ext cx="7019925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Durante a visão...</a:t>
            </a:r>
          </a:p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Permanece de olhos abertos – </a:t>
            </a:r>
            <a:r>
              <a:rPr lang="pt-BR" altLang="pt-BR" sz="2400">
                <a:solidFill>
                  <a:schemeClr val="bg1"/>
                </a:solidFill>
                <a:latin typeface="Zurich Cn BT" pitchFamily="34" charset="0"/>
              </a:rPr>
              <a:t>Dan.10:5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Não vê nada ao redor – </a:t>
            </a:r>
            <a:r>
              <a:rPr lang="pt-BR" altLang="pt-BR" sz="2400">
                <a:solidFill>
                  <a:schemeClr val="bg1"/>
                </a:solidFill>
                <a:latin typeface="Zurich Cn BT" pitchFamily="34" charset="0"/>
              </a:rPr>
              <a:t>Dan. 10:9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Não respira –  </a:t>
            </a:r>
            <a:r>
              <a:rPr lang="pt-BR" altLang="pt-BR" sz="2400">
                <a:solidFill>
                  <a:schemeClr val="bg1"/>
                </a:solidFill>
                <a:latin typeface="Zurich Cn BT" pitchFamily="34" charset="0"/>
              </a:rPr>
              <a:t>Dan </a:t>
            </a:r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10:17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pt-BR" altLang="pt-BR" sz="2000">
              <a:solidFill>
                <a:schemeClr val="bg1"/>
              </a:solidFill>
              <a:latin typeface="Zurich Cn BT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Sente-se fraco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após a visão</a:t>
            </a:r>
            <a:r>
              <a:rPr lang="pt-BR" altLang="pt-BR" sz="2000">
                <a:solidFill>
                  <a:srgbClr val="FFFF00"/>
                </a:solidFill>
                <a:latin typeface="Zurich Cn BT" pitchFamily="34" charset="0"/>
              </a:rPr>
              <a:t> –</a:t>
            </a:r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2400">
                <a:solidFill>
                  <a:schemeClr val="bg1"/>
                </a:solidFill>
                <a:latin typeface="Zurich Cn BT" pitchFamily="34" charset="0"/>
              </a:rPr>
              <a:t>Dan 10:8</a:t>
            </a:r>
            <a:r>
              <a:rPr lang="pt-BR" altLang="pt-BR" sz="2000">
                <a:solidFill>
                  <a:srgbClr val="FFFF00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2340D2C-E090-96BD-2FCA-5424F5B2C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2340" name="Text Box 4">
            <a:extLst>
              <a:ext uri="{FF2B5EF4-FFF2-40B4-BE49-F238E27FC236}">
                <a16:creationId xmlns:a16="http://schemas.microsoft.com/office/drawing/2014/main" id="{96A2250A-5926-F1B5-8B42-5799C17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368550"/>
            <a:ext cx="293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 i="0">
                <a:solidFill>
                  <a:srgbClr val="FFFF00"/>
                </a:solidFill>
                <a:latin typeface="Zurich Cn BT" pitchFamily="34" charset="0"/>
              </a:rPr>
              <a:t>5ª CARACTERÍSTICA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BC52BDB-F7D3-B1E1-6E20-BF3581831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3573463"/>
            <a:ext cx="59055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Zurich Cn BT" pitchFamily="34" charset="0"/>
              </a:rPr>
              <a:t>AS CINCO CARACTERÍSTICAS PRECISAM </a:t>
            </a:r>
          </a:p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Zurich Cn BT" pitchFamily="34" charset="0"/>
              </a:rPr>
              <a:t>               ESTAR PRESENTES</a:t>
            </a:r>
            <a:endParaRPr lang="pt-BR" altLang="pt-BR" sz="2800" b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D386A45-C856-8E20-576C-2C3F9AA39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C7705C3-D62F-412F-19E7-64417099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 i="0">
                <a:solidFill>
                  <a:schemeClr val="bg1"/>
                </a:solidFill>
                <a:latin typeface="Zurich Cn BT" pitchFamily="34" charset="0"/>
              </a:rPr>
              <a:t>NA BÍBLIA, A IGREJA É REPRESENTADA PELA “MULHER”. ASSIM SENDO…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B64A800-F97C-50DD-F8EF-0E9F9110A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3573463"/>
            <a:ext cx="640873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“E o DRAGÃO irou-se contra a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mulher,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e foi fazer guerra ao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remanescente da sua semente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...”</a:t>
            </a:r>
          </a:p>
        </p:txBody>
      </p:sp>
      <p:sp>
        <p:nvSpPr>
          <p:cNvPr id="84996" name="Text Box 3">
            <a:extLst>
              <a:ext uri="{FF2B5EF4-FFF2-40B4-BE49-F238E27FC236}">
                <a16:creationId xmlns:a16="http://schemas.microsoft.com/office/drawing/2014/main" id="{2C4D3E9E-D026-4BF5-6B3E-0C6822F76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4950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i="0">
                <a:solidFill>
                  <a:srgbClr val="FFFF00"/>
                </a:solidFill>
                <a:latin typeface="Zurich LtCn BT" pitchFamily="34" charset="0"/>
              </a:rPr>
              <a:t>APOCALIPSE 12:17</a:t>
            </a:r>
            <a:endParaRPr lang="pt-BR" altLang="pt-BR" i="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5755BAC-7A49-E99C-4448-E4ECA60B2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 i="0">
                <a:solidFill>
                  <a:schemeClr val="bg1"/>
                </a:solidFill>
                <a:latin typeface="Zurich Cn BT" pitchFamily="34" charset="0"/>
              </a:rPr>
              <a:t>…QUER DIZER QUE A IGREJA TEM O REMANESCENTE DA SUA SEMENTE!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027BDB0-F460-B34C-21D7-14BB44D42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SUAS CARACTERÍSTICAS HOJE E SEMPRE?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B373415-522E-3294-D61E-5342007E7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068638"/>
            <a:ext cx="640873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“E o DRAGÃO irou-se contra a mulher, e foi fazer guerra ao </a:t>
            </a:r>
            <a:r>
              <a:rPr lang="pt-BR" altLang="pt-BR" sz="3200">
                <a:solidFill>
                  <a:srgbClr val="FF0066"/>
                </a:solidFill>
                <a:latin typeface="Zurich Cn BT" pitchFamily="34" charset="0"/>
              </a:rPr>
              <a:t>remanescente da sua semente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OS QUE GUARDAM OS MANDAMENTOS DE DEUS, E TÊM O TESTEMUNHO DE JESUS CRISTO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 </a:t>
            </a:r>
          </a:p>
        </p:txBody>
      </p:sp>
      <p:sp>
        <p:nvSpPr>
          <p:cNvPr id="144388" name="Text Box 3">
            <a:extLst>
              <a:ext uri="{FF2B5EF4-FFF2-40B4-BE49-F238E27FC236}">
                <a16:creationId xmlns:a16="http://schemas.microsoft.com/office/drawing/2014/main" id="{336C3525-B536-21D7-D3DC-49DC1273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4950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i="0">
                <a:solidFill>
                  <a:srgbClr val="FFFF00"/>
                </a:solidFill>
                <a:latin typeface="Zurich LtCn BT" pitchFamily="34" charset="0"/>
              </a:rPr>
              <a:t>APOCALIPSE 12:17</a:t>
            </a:r>
            <a:endParaRPr lang="pt-BR" altLang="pt-BR" i="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F33BB98-070B-4381-5E8F-AA164E767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O QUE É O TESTEMUNHO DE JESUS?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6D6DDAE-7425-DB9D-A0A1-5715BC414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867025"/>
            <a:ext cx="6084887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000">
                <a:solidFill>
                  <a:schemeClr val="bg1"/>
                </a:solidFill>
                <a:latin typeface="Zurich Cn BT" pitchFamily="34" charset="0"/>
              </a:rPr>
              <a:t>   “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 eu lancei-me a seus pés para o adorar; mas ele disse-me: Olha não faças tal; sou teu conservo, e de teus irmãos, que têm o testemunho de Jesus. Adora a Deus; PORQUE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O TESTEMUNHO DE JESUS É O ESPÍRITO DE PROFECIA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.”</a:t>
            </a:r>
            <a:r>
              <a:rPr lang="pt-BR" altLang="pt-BR" sz="30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103428" name="Text Box 3">
            <a:extLst>
              <a:ext uri="{FF2B5EF4-FFF2-40B4-BE49-F238E27FC236}">
                <a16:creationId xmlns:a16="http://schemas.microsoft.com/office/drawing/2014/main" id="{8FC1898D-7F25-3DF4-D00B-B7EBBBC29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i="0">
                <a:solidFill>
                  <a:schemeClr val="bg1"/>
                </a:solidFill>
                <a:latin typeface="Zurich LtCn BT" pitchFamily="34" charset="0"/>
              </a:rPr>
              <a:t>APOCALIPSE 19:10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2E019AA-6173-9DF5-FE9B-3D6E1C620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04813"/>
            <a:ext cx="60848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 i="0">
                <a:solidFill>
                  <a:schemeClr val="bg1"/>
                </a:solidFill>
                <a:latin typeface="Zurich Cn BT" pitchFamily="34" charset="0"/>
              </a:rPr>
              <a:t>O QUE A BÍBLIA DIZ QUE ACONTECERIA NOS ÚLTIMOS DIAS?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5241E13-DF66-5563-5990-D3154CCB5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421063"/>
            <a:ext cx="608488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000">
                <a:solidFill>
                  <a:schemeClr val="bg1"/>
                </a:solidFill>
                <a:latin typeface="Zurich Cn BT" pitchFamily="34" charset="0"/>
              </a:rPr>
              <a:t>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“E acontecerá nos últimos dias, diz o SENHOR, que DERRAMAREI DO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MEU ESPÍRITO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SOBRE TODA A CARNE; VOSSOS FILHOS E VOSSAS FILHAS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PROFETIZARÃO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</a:t>
            </a:r>
            <a:endParaRPr lang="pt-BR" altLang="pt-BR" sz="3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6436" name="Text Box 3">
            <a:extLst>
              <a:ext uri="{FF2B5EF4-FFF2-40B4-BE49-F238E27FC236}">
                <a16:creationId xmlns:a16="http://schemas.microsoft.com/office/drawing/2014/main" id="{A3FB494C-0F98-C982-839E-4B95BAEBA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i="0">
                <a:solidFill>
                  <a:schemeClr val="bg1"/>
                </a:solidFill>
                <a:latin typeface="Zurich LtCn BT" pitchFamily="34" charset="0"/>
              </a:rPr>
              <a:t>     ATOS 2:17 e 18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0C58049-2F1D-F061-A5DD-B3F1F53B4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429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QUAL, DIZ A BÍBLIA, SERIA UM DOS SINAIS DO FIM?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0892F09F-0A93-C408-C76A-76B4A7A54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1073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pt-BR" i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F5E69E4-14B9-F228-E8BF-111BEB5EF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04813"/>
            <a:ext cx="60848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 i="0">
                <a:solidFill>
                  <a:schemeClr val="bg1"/>
                </a:solidFill>
                <a:latin typeface="Zurich Cn BT" pitchFamily="34" charset="0"/>
              </a:rPr>
              <a:t>O QUE A BÍBLIA DIZ QUE ACONTECERIA NOS ÚLTIMOS DIAS?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1D259E8-8B59-AE50-37CE-374B0A055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182938"/>
            <a:ext cx="5940425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000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“VOSSOS JOVENS TERÃO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VISÕES,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SONHARÃO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VOSSOS VELHOS; até sobre os meus servos e sobre as minhas servas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derramarei do meu Espírito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naqueles dias,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E PROFETIZARÃO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  <a:p>
            <a:pPr>
              <a:spcBef>
                <a:spcPct val="50000"/>
              </a:spcBef>
            </a:pPr>
            <a:r>
              <a:rPr lang="pt-BR" altLang="pt-BR" sz="30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147460" name="Text Box 3">
            <a:extLst>
              <a:ext uri="{FF2B5EF4-FFF2-40B4-BE49-F238E27FC236}">
                <a16:creationId xmlns:a16="http://schemas.microsoft.com/office/drawing/2014/main" id="{BAFF1190-6E01-138A-1C0C-3CE785A9E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i="0">
                <a:solidFill>
                  <a:schemeClr val="bg1"/>
                </a:solidFill>
                <a:latin typeface="Zurich LtCn BT" pitchFamily="34" charset="0"/>
              </a:rPr>
              <a:t>     ATOS 2:17 e 18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D0A8B40-EB05-4C93-68D1-38BA012F6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QUEM DESCENDE DA IGREJA BÍBLICA, TEM QUE CARACTERÍSTICAS?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36E311A-7AAE-2130-1BB2-ACA33AC26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636838"/>
            <a:ext cx="53292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..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.OS QUE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GUARDAM OS MANDAMENTOS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DE DEUS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,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...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 TÊM O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TESTEMUNHO DE </a:t>
            </a:r>
          </a:p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JESUS CRISTO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– O DOM DE PROFECIA.</a:t>
            </a:r>
          </a:p>
        </p:txBody>
      </p:sp>
      <p:sp>
        <p:nvSpPr>
          <p:cNvPr id="150532" name="Text Box 3">
            <a:extLst>
              <a:ext uri="{FF2B5EF4-FFF2-40B4-BE49-F238E27FC236}">
                <a16:creationId xmlns:a16="http://schemas.microsoft.com/office/drawing/2014/main" id="{62A1FB70-EB08-C0ED-E8D5-3E22E6EA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4950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i="0">
                <a:solidFill>
                  <a:srgbClr val="FFFF00"/>
                </a:solidFill>
                <a:latin typeface="Zurich LtCn BT" pitchFamily="34" charset="0"/>
              </a:rPr>
              <a:t>APOCALIPSE 12:17</a:t>
            </a:r>
            <a:endParaRPr lang="pt-BR" altLang="pt-BR" i="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F5796ED-9640-C60A-A053-527901169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COMO SABER EM QUE PROFETA CONFIAR?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4B50125-C9F1-80D2-3E18-F57A0388E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2708275"/>
            <a:ext cx="53292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Estudei a vida e os escritos de vários profetas e videntes adotados por IGREJAS  e conhecidos pela HISTÓRIA...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52B2FA4-A6AC-FC2B-003A-42A87D2B6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UMA HISTÓRIA EMOCIONANTE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54628" name="Text Box 4">
            <a:extLst>
              <a:ext uri="{FF2B5EF4-FFF2-40B4-BE49-F238E27FC236}">
                <a16:creationId xmlns:a16="http://schemas.microsoft.com/office/drawing/2014/main" id="{A008B8FB-EB8E-AEF2-54CC-34AA0EE12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860800"/>
            <a:ext cx="5832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Dr. Rogério e Dr. Adair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736FE8B-D1A0-44B0-CAF3-FFEAB6254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QUEM FOI ESTE PROFETA?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55652" name="Text Box 4">
            <a:extLst>
              <a:ext uri="{FF2B5EF4-FFF2-40B4-BE49-F238E27FC236}">
                <a16:creationId xmlns:a16="http://schemas.microsoft.com/office/drawing/2014/main" id="{451AFBE5-98F1-EC68-3C0A-ADF9C8E99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429000"/>
            <a:ext cx="583247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Viveu a maior parte de sua vida durante o século 19 (1827-1915).</a:t>
            </a:r>
          </a:p>
          <a:p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Aos 9 anos de idade sofreu um acidente que o impediu de voltar a estudar.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607B949-A73C-C80B-32FF-76146E4E6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ALGUMAS DE SUAS OBRAS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56676" name="Text Box 4">
            <a:extLst>
              <a:ext uri="{FF2B5EF4-FFF2-40B4-BE49-F238E27FC236}">
                <a16:creationId xmlns:a16="http://schemas.microsoft.com/office/drawing/2014/main" id="{52A637C7-C4F5-0399-9E94-98431DED5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2924175"/>
            <a:ext cx="5832475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Mesmo assim, escreveu livros na área de  Educação como :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Educação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Orientação da Criança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Conselhos aos Pais, Professores e             Mestres 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E outros...</a:t>
            </a:r>
          </a:p>
          <a:p>
            <a:b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</a:br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A33DD6E-9F39-EFA9-193E-D410DBC9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QUE FEZ ESTE PROFETA?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323DB5F-4E3D-35BB-1CA7-362AE01AE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3284538"/>
            <a:ext cx="5616575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Em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12 de janeiro de 1831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recebeu 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uma visão e disse que haveria uma </a:t>
            </a:r>
          </a:p>
          <a:p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guerra terrível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e que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pessoas ali </a:t>
            </a:r>
          </a:p>
          <a:p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presentes perderiam seus filhos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</a:t>
            </a:r>
            <a:r>
              <a:rPr lang="pt-BR" altLang="pt-BR" sz="27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endParaRPr lang="pt-BR" altLang="pt-BR">
              <a:solidFill>
                <a:schemeClr val="bg1"/>
              </a:solidFill>
            </a:endParaRPr>
          </a:p>
          <a:p>
            <a:r>
              <a:rPr lang="pt-BR" altLang="pt-BR">
                <a:solidFill>
                  <a:schemeClr val="bg1"/>
                </a:solidFill>
              </a:rPr>
              <a:t>Vida e Ensinos Ed. 1964 págs.250 a 252    </a:t>
            </a:r>
          </a:p>
          <a:p>
            <a:endParaRPr lang="pt-BR" altLang="pt-BR" sz="27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9CEF2B1-03A6-6E98-04F0-D68F1FAB2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QUE FEZ ESTE PROFETA?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A460234-237A-ADC4-ED55-4107639A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997200"/>
            <a:ext cx="47529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Três meses depois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o então presidente dos EUA, Abraham Lincoln convocou o exército 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começou a Guerra Civil nos EUA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  <a:p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AFB06C4-44B1-D79C-8152-BDBEF4F9A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QUE ACONTECEU ENTÃO?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452C3C1-DE1A-6233-CB7F-0129E527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52738"/>
            <a:ext cx="532923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Em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1897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quando nem se falava em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Efeito Estufa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 o aumento do nível do mar,  ele já previa, que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cidades litorâneas seriam engolidas pelo mar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 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RA - 19/10/1897</a:t>
            </a:r>
          </a:p>
          <a:p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68618E6-6885-C440-ACDF-A7B0F257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ANTECIPAÇÕES CIENTÍFICAS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C0A78BF-CC17-B537-1359-94B96C0A0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429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QUAL, DIZ A BÍBLIA, SERIA UM DOS SINAIS DO FIM?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99095AF2-C121-5C0C-B529-AB29AC799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349500"/>
            <a:ext cx="1582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i="0">
                <a:solidFill>
                  <a:schemeClr val="bg1"/>
                </a:solidFill>
                <a:latin typeface="Zurich LtCn BT" pitchFamily="34" charset="0"/>
              </a:rPr>
              <a:t>MATEUS 24:24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9CECFB4-1F9D-846D-C3F3-4167E04A3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“Porque surgirão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FALSOS CRISTOS E FALSOS PROFETAS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e farão tão grandes sinais e prodígios que, se possível fora, </a:t>
            </a:r>
            <a:r>
              <a:rPr lang="pt-BR" altLang="pt-BR" sz="3600">
                <a:solidFill>
                  <a:srgbClr val="FFFF00"/>
                </a:solidFill>
                <a:latin typeface="Zurich Cn BT" pitchFamily="34" charset="0"/>
              </a:rPr>
              <a:t>enganariam até os escolhidos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.”</a:t>
            </a:r>
            <a:r>
              <a:rPr lang="pt-BR" altLang="pt-BR" i="0"/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CC6DE823-7C15-09D1-EA9E-1FF7164F2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3068638"/>
            <a:ext cx="51498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  <a:latin typeface="Zurich Cn BT" pitchFamily="34" charset="0"/>
              </a:rPr>
              <a:t>    </a:t>
            </a:r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2400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Em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1950 Ashley Montagu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renomado pesquisador, foi o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primeiro cientista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a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escrever sobre a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influência da mãe sobre o bebê no período da gestação.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824C5798-918C-DE26-9B5A-042D2A4FC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DESCOBERTAS CIENTÍFICAS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CC29650-40ED-50C6-B69E-AB473809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165475"/>
            <a:ext cx="5545138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 Porém,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80 anos antes, em</a:t>
            </a:r>
          </a:p>
          <a:p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  1870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– No livro Mente Caráter e Personalidade </a:t>
            </a:r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( pg 131 a 138)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, já havia falado sobre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“a influência da mãe, na vida do bebê, ainda dentro do útero materno”.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F98956B-88D8-3FBA-740F-A9C7528DD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ANTECIPAÇÕES CIENTÍFICAS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47BEF74-A528-9961-5CB9-6C22AF0C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213100"/>
            <a:ext cx="489743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Recentemente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os C</a:t>
            </a:r>
            <a:r>
              <a:rPr lang="pt-BR" altLang="ja-JP" sz="3200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ientistas descobriram que </a:t>
            </a:r>
            <a:r>
              <a:rPr lang="pt-BR" altLang="ja-JP" sz="3200">
                <a:solidFill>
                  <a:srgbClr val="FFFF00"/>
                </a:solidFill>
                <a:latin typeface="Zurich Cn BT" pitchFamily="34" charset="0"/>
                <a:ea typeface="ＭＳ Ｐゴシック" panose="020B0600070205080204" pitchFamily="34" charset="-128"/>
              </a:rPr>
              <a:t>a cafeína</a:t>
            </a:r>
            <a:r>
              <a:rPr lang="pt-BR" altLang="ja-JP" sz="3200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, componente ativo do café e  de muitos refrigerantes, altera o ritmo do </a:t>
            </a:r>
            <a:r>
              <a:rPr lang="pt-BR" altLang="ja-JP" sz="3200">
                <a:solidFill>
                  <a:srgbClr val="FFFF00"/>
                </a:solidFill>
                <a:latin typeface="Zurich Cn BT" pitchFamily="34" charset="0"/>
                <a:ea typeface="ＭＳ Ｐゴシック" panose="020B0600070205080204" pitchFamily="34" charset="-128"/>
              </a:rPr>
              <a:t>coração</a:t>
            </a:r>
            <a:r>
              <a:rPr lang="pt-BR" altLang="ja-JP" sz="3200">
                <a:solidFill>
                  <a:schemeClr val="bg1"/>
                </a:solidFill>
                <a:latin typeface="Zurich Cn BT" pitchFamily="34" charset="0"/>
                <a:ea typeface="ＭＳ Ｐゴシック" panose="020B0600070205080204" pitchFamily="34" charset="-128"/>
              </a:rPr>
              <a:t> e faz a pessoa ficar </a:t>
            </a:r>
            <a:r>
              <a:rPr lang="pt-BR" altLang="ja-JP" sz="3200">
                <a:solidFill>
                  <a:srgbClr val="FFFF00"/>
                </a:solidFill>
                <a:latin typeface="Zurich Cn BT" pitchFamily="34" charset="0"/>
                <a:ea typeface="ＭＳ Ｐゴシック" panose="020B0600070205080204" pitchFamily="34" charset="-128"/>
              </a:rPr>
              <a:t>deprimida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  <a:p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41543D4-E438-74F6-D849-6714963B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3438"/>
            <a:ext cx="5256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DESCOBERTAS CIENTÍFICAS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CFCD064A-6FB9-8C5F-A196-520FA3033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068638"/>
            <a:ext cx="4608513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Em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1905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já havia publicado páginas sobre os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efeitos maléficos da cafeína. 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</a:t>
            </a:r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Conselhos Sobre Regime Alimentar</a:t>
            </a:r>
            <a:r>
              <a:rPr lang="pt-BR" altLang="pt-BR" sz="2400">
                <a:solidFill>
                  <a:schemeClr val="bg1"/>
                </a:solidFill>
                <a:latin typeface="Zurich Cn BT" pitchFamily="34" charset="0"/>
              </a:rPr>
              <a:t> página 426</a:t>
            </a:r>
          </a:p>
          <a:p>
            <a:endParaRPr lang="pt-BR" altLang="pt-BR" sz="2400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    </a:t>
            </a:r>
            <a:endParaRPr lang="pt-BR" altLang="pt-BR" sz="24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4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FEFE2D0-8416-78EF-A408-37BC910D1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ANTECIPAÇÕES CIENTÍFICAS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D2F7A02-F12F-EBDC-4710-733BCC7D4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QUEM FOI ESTE PROFETA?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9508EA96-0826-801E-8BD4-37710580F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068638"/>
            <a:ext cx="4824413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Viveu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a maior parte de sua vida durante o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século 19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(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1827-1915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).</a:t>
            </a:r>
          </a:p>
          <a:p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Aos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9 anos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de idade sofreu um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acidente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que o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impediu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de voltar a estudar.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E7A9345-CC11-70D9-7468-3242B1085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SEU NOME...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00298DA-554B-B392-9669-E91AC495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SEU NOME...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72037" name="Text Box 5">
            <a:extLst>
              <a:ext uri="{FF2B5EF4-FFF2-40B4-BE49-F238E27FC236}">
                <a16:creationId xmlns:a16="http://schemas.microsoft.com/office/drawing/2014/main" id="{ED62D3FB-F3A4-F1BE-E38F-94D2394E0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933825"/>
            <a:ext cx="3744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ELLEN GOLD WHITE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0796E3E-039F-7D5E-5BE7-769C2AA98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81013"/>
            <a:ext cx="52562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0">
                <a:solidFill>
                  <a:schemeClr val="bg1"/>
                </a:solidFill>
                <a:latin typeface="Zurich Cn BT" pitchFamily="34" charset="0"/>
              </a:rPr>
              <a:t>POR QUE ACEITAMOS QUE O DOM DE PROFECIA MANIFESTOU-SE ATRAVÉS DO MINISTÉRIO DE ELLEN G. WHITE?</a:t>
            </a:r>
          </a:p>
        </p:txBody>
      </p:sp>
      <p:sp>
        <p:nvSpPr>
          <p:cNvPr id="165891" name="Text Box 3">
            <a:extLst>
              <a:ext uri="{FF2B5EF4-FFF2-40B4-BE49-F238E27FC236}">
                <a16:creationId xmlns:a16="http://schemas.microsoft.com/office/drawing/2014/main" id="{6171698E-1EDD-EFFF-0B63-FEB894643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213100"/>
            <a:ext cx="53244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1. Todos os testes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foram aplicados a Ellen G. White durante as suas visões. E tudo está de acordo com a Bíblia.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107F262-EB99-58A8-1BA3-7670D96B7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81013"/>
            <a:ext cx="52562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POR QUE ACEITAMOS QUE O DOM DE PROFECIA MANIFESTOU-SE EM  ELLEN G. WHITE?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6009136-4133-B7B6-1E5F-FBDC3C555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141663"/>
            <a:ext cx="5329238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2700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Seus ensinos são fundamentados na </a:t>
            </a:r>
            <a:r>
              <a:rPr lang="pt-BR" altLang="pt-BR" sz="2800">
                <a:solidFill>
                  <a:srgbClr val="FFFF00"/>
                </a:solidFill>
                <a:latin typeface="Zurich Cn BT" pitchFamily="34" charset="0"/>
              </a:rPr>
              <a:t>Bíblia.</a:t>
            </a:r>
          </a:p>
          <a:p>
            <a:pPr>
              <a:buFontTx/>
              <a:buChar char="•"/>
            </a:pP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 Ela </a:t>
            </a:r>
            <a:r>
              <a:rPr lang="pt-BR" altLang="pt-BR" sz="2800">
                <a:solidFill>
                  <a:srgbClr val="FFFF00"/>
                </a:solidFill>
                <a:latin typeface="Zurich Cn BT" pitchFamily="34" charset="0"/>
              </a:rPr>
              <a:t>exalta</a:t>
            </a: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 a pessoa de </a:t>
            </a:r>
            <a:r>
              <a:rPr lang="pt-BR" altLang="pt-BR" sz="2800">
                <a:solidFill>
                  <a:srgbClr val="FFFF00"/>
                </a:solidFill>
                <a:latin typeface="Zurich Cn BT" pitchFamily="34" charset="0"/>
              </a:rPr>
              <a:t>CRISTO</a:t>
            </a: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  <a:p>
            <a:pPr>
              <a:buFontTx/>
              <a:buChar char="•"/>
            </a:pP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Os </a:t>
            </a:r>
            <a:r>
              <a:rPr lang="pt-BR" altLang="pt-BR" sz="2800">
                <a:solidFill>
                  <a:srgbClr val="FFFF00"/>
                </a:solidFill>
                <a:latin typeface="Zurich Cn BT" pitchFamily="34" charset="0"/>
              </a:rPr>
              <a:t>frutos positivos</a:t>
            </a: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 em sua vida.</a:t>
            </a:r>
          </a:p>
          <a:p>
            <a:pPr>
              <a:buFontTx/>
              <a:buChar char="•"/>
            </a:pP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 Sua vida e seus ensinos estavam </a:t>
            </a:r>
          </a:p>
          <a:p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em conformidade com </a:t>
            </a:r>
            <a:r>
              <a:rPr lang="pt-BR" altLang="pt-BR" sz="2800">
                <a:solidFill>
                  <a:srgbClr val="FFFF00"/>
                </a:solidFill>
                <a:latin typeface="Zurich Cn BT" pitchFamily="34" charset="0"/>
              </a:rPr>
              <a:t>a Bíblia e a lei</a:t>
            </a: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 de Deus.</a:t>
            </a:r>
          </a:p>
          <a:p>
            <a:pPr>
              <a:buFontTx/>
              <a:buChar char="•"/>
            </a:pP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O </a:t>
            </a:r>
            <a:r>
              <a:rPr lang="pt-BR" altLang="pt-BR" sz="2800">
                <a:solidFill>
                  <a:srgbClr val="FFFF00"/>
                </a:solidFill>
                <a:latin typeface="Zurich Cn BT" pitchFamily="34" charset="0"/>
              </a:rPr>
              <a:t>cumprimento de suas profecias</a:t>
            </a: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  <a:p>
            <a:endParaRPr lang="pt-BR" altLang="pt-BR" sz="2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6ACD753-7081-73C9-04C2-51F364005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81013"/>
            <a:ext cx="52562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DEVEMOS ESTAR EM CONSTANTE VIGILÂNCIA...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BFD72BED-B779-E291-312E-97F5994AA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213100"/>
            <a:ext cx="532447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1. Seus escritos não podem ir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contra NADA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do que a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Bíblia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ensina.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2. Seus escritos não podem ser usados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AO INVÉS DA BÍBLIA</a:t>
            </a:r>
          </a:p>
          <a:p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F580029-A087-7FD8-CE20-F098284FB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 Nem todo o que me diz: Senhor, Senhor! entrará no reino dos céus, mas aquele que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FAZ A VONTADE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de meu Pai, que está nos céus...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6C11E01-A080-7E36-A21E-AF0ACBD90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C61EF7CF-EB13-AB5D-AA99-31A264C3D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368550"/>
            <a:ext cx="2182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   MATEUS 7:15-23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D1683A7-62B6-493B-A21E-B6FB9201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81013"/>
            <a:ext cx="52562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DEVEMOS ESTAR EM CONSTANTE VIGILÂNCIA...</a:t>
            </a:r>
          </a:p>
        </p:txBody>
      </p:sp>
      <p:sp>
        <p:nvSpPr>
          <p:cNvPr id="171011" name="Text Box 3">
            <a:extLst>
              <a:ext uri="{FF2B5EF4-FFF2-40B4-BE49-F238E27FC236}">
                <a16:creationId xmlns:a16="http://schemas.microsoft.com/office/drawing/2014/main" id="{7226B909-DF27-1182-932A-027AB9E31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213100"/>
            <a:ext cx="56515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3. Em seus escritos não pode haver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nenhuma SUBSTITUIÇÃO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ao que ensina a Bíblia.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4. Não pode haver em seus escritos nenhuma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NOVA MENSAGEM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ou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DOUTRINA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  <a:p>
            <a:pPr>
              <a:buFontTx/>
              <a:buChar char="•"/>
            </a:pPr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AD9A0E8-9A28-39A0-A44A-D853AC786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81013"/>
            <a:ext cx="52562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QUE MAIS FEZ ELLEN G. WHITE?</a:t>
            </a: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id="{323C81B5-8223-871F-1A85-0B974A22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160713"/>
            <a:ext cx="5205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A297E9A3-E2B6-3C93-BE9A-E3D319CE4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67025"/>
            <a:ext cx="53276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Por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sua orientação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foi fundada uma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Rede de Escolas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hoje espalhada pelo mundo inteiro.</a:t>
            </a:r>
          </a:p>
          <a:p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Presente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no Brasil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há mais de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100 anos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, a EDUCAÇÃO ADVENTISTA É “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REFERÊNCIA NACIONAL”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>
            <a:extLst>
              <a:ext uri="{FF2B5EF4-FFF2-40B4-BE49-F238E27FC236}">
                <a16:creationId xmlns:a16="http://schemas.microsoft.com/office/drawing/2014/main" id="{71E17EC5-8EAB-F8A1-392D-A108D4ACA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160713"/>
            <a:ext cx="5205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23908" name="Text Box 4">
            <a:extLst>
              <a:ext uri="{FF2B5EF4-FFF2-40B4-BE49-F238E27FC236}">
                <a16:creationId xmlns:a16="http://schemas.microsoft.com/office/drawing/2014/main" id="{4A2AE0E3-CECA-0A2A-3099-E319C4CA4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781300"/>
            <a:ext cx="547211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Ela escreveu também sobre: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Saúde, Nutrição, Relações Sociais</a:t>
            </a:r>
            <a:r>
              <a:rPr lang="pt-BR" altLang="pt-BR">
                <a:solidFill>
                  <a:srgbClr val="FFFF00"/>
                </a:solidFill>
              </a:rPr>
              <a:t>,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Administração, Evangelismo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... 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Sua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obra-prima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sobre o viver cristão feliz,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CAMINHO À CRISTO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, já foi publicada em cerca de 150 idiomas.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CB667D0-C2C6-DBBC-EF10-9B769BAA6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81013"/>
            <a:ext cx="52562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QUE MAIS FEZ ELLEN G. WHITE?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>
            <a:extLst>
              <a:ext uri="{FF2B5EF4-FFF2-40B4-BE49-F238E27FC236}">
                <a16:creationId xmlns:a16="http://schemas.microsoft.com/office/drawing/2014/main" id="{51F8D728-4394-D28A-7284-4D0E7EEC0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160713"/>
            <a:ext cx="5205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686A2743-2690-D800-ABF6-E21572A0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068638"/>
            <a:ext cx="4824413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Escreveu 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Mais de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100.000 páginas à mão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5.000 artigos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em Revistas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100 livros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(disponíveis em inglês) </a:t>
            </a:r>
          </a:p>
          <a:p>
            <a:pPr>
              <a:buFontTx/>
              <a:buChar char="•"/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70 em português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88D2BC0-C75E-9960-2A43-5964F8593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81013"/>
            <a:ext cx="52562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QUE MAIS FEZ ELLEN G. WHITE?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D3EAD01-E51D-C225-9F12-7F1586FA2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PARA QUE?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74083" name="Text Box 3">
            <a:extLst>
              <a:ext uri="{FF2B5EF4-FFF2-40B4-BE49-F238E27FC236}">
                <a16:creationId xmlns:a16="http://schemas.microsoft.com/office/drawing/2014/main" id="{A1C0113E-836B-6E35-13B7-B8CA168C8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403600"/>
            <a:ext cx="482441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Como ela mesma diz: Para ter apenas uma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“luz pequena”,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guiando para a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“LUZ MAIOR”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que é a BÍBLIA.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8050725-C311-13CA-EA35-A64776002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O QUE ACONTECEU COM O DR. ROGÉRIO?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BFC9CB2-9EF0-2D1A-424B-8D9597239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O QUE ACONTECEU COM O DR. ROGÉRIO?</a:t>
            </a: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1A05266F-3006-5C73-ED8C-CAD21D32E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3403600"/>
            <a:ext cx="482441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Após estudar a Bíblia,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batizou-se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na Igreja Adventista do Sétimo Dia e é médico de um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Hospital Adventista.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86A3DD9-B455-45D2-888F-A994D3D06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...Muitos me dirão naquele dia: Senhor, Senhor, NÃO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PROFETIZAMOS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NÓS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EM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TEU NOME?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e em teu nome não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expulsamos demônios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? e em teu nome não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fizemos muitas maravilhas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?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0ADEC78-A834-2743-B10E-47A57490B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ECEBE968-A1DE-72AA-76A1-F2CEDE657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2368550"/>
            <a:ext cx="197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MATEUS 7:15-23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F9FF754-FF50-9C31-2715-18995C18B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 então lhes direi abertamente: Nunca vos conheci; apartai-vos de mim, vós que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PRATICAIS A INIQÜIDADE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B74BA7F-B2BD-372D-D0FA-F97E6A98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QUAIS AS CARACTERÍSTICAS DE UM PROFETA VERDADEIRO, SEGUNDO A BÍBLIA?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1F9729EF-7B6E-A3EA-45D5-6C368D81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2439988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MATEUS 7:15-23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83EE20A-6BCD-DBC7-FDD0-8E6008E8B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57600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“Fazer o bem”,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pode ser 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“fazer o mal”.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F16F4F7-9D7D-870E-91FB-65394C8A0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4475"/>
            <a:ext cx="52562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0">
                <a:solidFill>
                  <a:schemeClr val="bg1"/>
                </a:solidFill>
                <a:latin typeface="Zurich Cn BT" pitchFamily="34" charset="0"/>
              </a:rPr>
              <a:t>SEGUNDO JESUS...</a:t>
            </a:r>
          </a:p>
          <a:p>
            <a:pPr>
              <a:spcBef>
                <a:spcPct val="50000"/>
              </a:spcBef>
            </a:pPr>
            <a:endParaRPr lang="en-US" altLang="pt-BR" sz="3200" i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78180" name="Text Box 4">
            <a:extLst>
              <a:ext uri="{FF2B5EF4-FFF2-40B4-BE49-F238E27FC236}">
                <a16:creationId xmlns:a16="http://schemas.microsoft.com/office/drawing/2014/main" id="{1E79A21B-F7EA-31D2-152B-A76EEEEDC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2439988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MATEUS 7:15-23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2282</Words>
  <Application>Microsoft Office PowerPoint</Application>
  <PresentationFormat>Apresentação na tela (4:3)</PresentationFormat>
  <Paragraphs>235</Paragraphs>
  <Slides>67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72" baseType="lpstr">
      <vt:lpstr>Arial</vt:lpstr>
      <vt:lpstr>Zurich Cn BT</vt:lpstr>
      <vt:lpstr>Zurich LtCn BT</vt:lpstr>
      <vt:lpstr>ＭＳ Ｐゴシック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NOVO TEMPO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vasjan.leno</dc:creator>
  <cp:lastModifiedBy>Pr. Marcelo Augusto de Carvalho</cp:lastModifiedBy>
  <cp:revision>13</cp:revision>
  <dcterms:created xsi:type="dcterms:W3CDTF">2008-04-16T16:35:42Z</dcterms:created>
  <dcterms:modified xsi:type="dcterms:W3CDTF">2026-05-28T06:12:51Z</dcterms:modified>
</cp:coreProperties>
</file>