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3" r:id="rId3"/>
    <p:sldId id="342" r:id="rId4"/>
    <p:sldId id="367" r:id="rId5"/>
    <p:sldId id="368" r:id="rId6"/>
    <p:sldId id="369" r:id="rId7"/>
    <p:sldId id="351" r:id="rId8"/>
    <p:sldId id="371" r:id="rId9"/>
    <p:sldId id="372" r:id="rId10"/>
    <p:sldId id="373" r:id="rId11"/>
    <p:sldId id="375" r:id="rId12"/>
    <p:sldId id="376" r:id="rId13"/>
    <p:sldId id="374" r:id="rId14"/>
    <p:sldId id="379" r:id="rId15"/>
    <p:sldId id="377" r:id="rId16"/>
    <p:sldId id="380" r:id="rId17"/>
    <p:sldId id="386" r:id="rId18"/>
    <p:sldId id="370" r:id="rId19"/>
    <p:sldId id="398" r:id="rId20"/>
    <p:sldId id="352" r:id="rId21"/>
    <p:sldId id="399" r:id="rId22"/>
    <p:sldId id="389" r:id="rId23"/>
    <p:sldId id="388" r:id="rId24"/>
    <p:sldId id="390" r:id="rId25"/>
    <p:sldId id="391" r:id="rId26"/>
    <p:sldId id="392" r:id="rId27"/>
    <p:sldId id="393" r:id="rId28"/>
    <p:sldId id="394" r:id="rId29"/>
    <p:sldId id="401" r:id="rId30"/>
    <p:sldId id="400" r:id="rId31"/>
    <p:sldId id="396" r:id="rId32"/>
    <p:sldId id="395" r:id="rId33"/>
    <p:sldId id="397" r:id="rId34"/>
    <p:sldId id="358" r:id="rId35"/>
    <p:sldId id="359" r:id="rId36"/>
    <p:sldId id="402" r:id="rId37"/>
    <p:sldId id="387" r:id="rId38"/>
    <p:sldId id="353" r:id="rId39"/>
    <p:sldId id="350" r:id="rId40"/>
    <p:sldId id="354" r:id="rId41"/>
    <p:sldId id="343" r:id="rId42"/>
    <p:sldId id="344" r:id="rId43"/>
    <p:sldId id="345" r:id="rId44"/>
    <p:sldId id="346" r:id="rId45"/>
    <p:sldId id="347" r:id="rId46"/>
    <p:sldId id="348" r:id="rId47"/>
    <p:sldId id="349" r:id="rId48"/>
    <p:sldId id="341" r:id="rId49"/>
    <p:sldId id="262" r:id="rId50"/>
    <p:sldId id="256" r:id="rId51"/>
    <p:sldId id="404" r:id="rId52"/>
    <p:sldId id="268" r:id="rId53"/>
    <p:sldId id="336" r:id="rId54"/>
    <p:sldId id="304" r:id="rId55"/>
    <p:sldId id="365" r:id="rId56"/>
    <p:sldId id="364" r:id="rId57"/>
    <p:sldId id="307" r:id="rId58"/>
    <p:sldId id="258" r:id="rId59"/>
    <p:sldId id="278" r:id="rId60"/>
    <p:sldId id="403" r:id="rId61"/>
    <p:sldId id="308" r:id="rId62"/>
    <p:sldId id="309" r:id="rId63"/>
    <p:sldId id="282" r:id="rId64"/>
    <p:sldId id="283" r:id="rId65"/>
    <p:sldId id="284" r:id="rId66"/>
    <p:sldId id="285" r:id="rId67"/>
    <p:sldId id="311" r:id="rId68"/>
    <p:sldId id="312" r:id="rId69"/>
    <p:sldId id="314" r:id="rId70"/>
    <p:sldId id="316" r:id="rId71"/>
    <p:sldId id="322" r:id="rId72"/>
    <p:sldId id="324" r:id="rId73"/>
    <p:sldId id="295" r:id="rId74"/>
    <p:sldId id="326" r:id="rId75"/>
    <p:sldId id="292" r:id="rId7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01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0B4946-46B8-3C4D-E088-3209DA8C77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3DFC78-262A-4341-960F-014F516C6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89553F-5177-A87C-6DDE-681B7739B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B46608-00C4-D6BE-9403-E1FD1D6E1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770EBA-347E-A5EE-9E5B-AEAAE470C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2D042-B057-46C3-A005-6B9090CA8B1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1353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AB27FF-8AD7-3643-8C68-5BBAE59B0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4B4ECDC-D35C-6827-0F5A-F35B5F383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CF641D-4B14-161A-C4E1-4F20904F4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9E1E2D-1C58-FC07-83E9-30B05DC8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9A78C9-FF6D-9A89-334E-F9747E7AA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41045-6955-4D90-B6F1-DB1906916E8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9681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91BC068-702B-59F7-F12C-1634EF6048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48719CB-564F-C677-4ED1-D0036C046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2E5588-48DC-86E3-BB23-C15199DC2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21B9D-E732-DA2D-7E11-A0D53D015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BE1726-E105-2E46-0579-52C5DD6EE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0A53E-4CFB-4785-B685-2D05B3F6FA7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51288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98838D-1E57-371F-B05B-09C8DEC1F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D40838-47DA-E9C0-8F98-E668F7DA4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15CA26-9CCB-AF6E-053D-AFEF779D6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7227B7-45AD-1B93-8BBD-BF68312D5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9B5F05-20CC-0A17-2066-D222E51C7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F73CA-5E92-41C3-87A2-18BE884C101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3806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FE9EB2-606F-0E76-17B5-8804D562E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34DDAC3-0D30-212D-78C5-1DFA9912E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954A5E-D815-428D-4601-B5CE3EDCF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B9F16B-BBE7-C9E3-5697-CA0BEB498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9CD663-8CDC-29B4-AADD-D17DC038E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C1D65-EA2C-47C5-8D5E-2C281B15E36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7108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72820E-2329-E9DA-880D-F9AF14056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8AECBD-3A90-E815-BD9F-0F8A4C2107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1328A4A-A3EC-B698-F16F-F9F149722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78DDE76-2141-DD2C-A989-D2FC7AED3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6D40683-347F-8D5C-80AA-16FA77CE2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AB72D7-4F9D-D8E4-4469-9C4C13C82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0EC70-03A7-4BF2-9A77-B7DBE57AF0E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35854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3003D0-9033-2B56-2971-AE8E54D55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2F0AB49-CD5F-FA65-5340-BBD841560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4100EC5-1F7E-7F14-7E43-556FF9F3A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8384864-88C9-3F61-86E0-D15C381067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5CE1C43-C12D-6295-88B2-6875DF3B04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B4921CC-1D1D-79DB-8117-CF4DE8D8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403E066-E18C-0E63-ED9E-5AA90B5D2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FDB25E-DC10-C0B3-5A84-7CDA21368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C5A5E-0BD8-4028-8E48-C1A3F5BF798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41506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FC782B-FBC3-1202-F53B-E39128219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809894B-18A8-8EC3-40C4-63284A752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5BCEFBA-014C-E895-DD9A-DB1C4C936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FE26D6F-F8DC-3C29-426F-A297A168E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310A6-AACF-4420-A442-89FF0E2B06E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0956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5A0D4CC-4419-FC39-305B-5FC658DF0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E081A13-5180-45DF-EC94-996B251FF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A6281A1-6BE6-5682-17CD-3A99FF341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B853B-4964-4A51-BDA0-B978F07ED03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93169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0000DC-B473-0C62-855F-E8FE84498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EB102B-C789-12A1-A0D5-A098F6028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046F885-3B57-84EB-8564-C19C39A4F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29CA930-0602-DAA0-D8DF-AAD45018C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1B65EE9-3E20-0FDC-A3E3-3C8DE5729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FF5F153-3977-CBDA-1193-4470DE128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11DE9-8281-49E9-B7FD-7763F0F0075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3890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13D572-79B0-1988-67BD-9F6061DE4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707387F-E1DD-365F-86D7-5E04E3B812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CC2B97B-D30E-3707-8C7C-4382A74B1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561F338-CDB8-A4BF-79F0-DFF57B005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BF70DDA-64D3-A23B-7F4F-47AA133A4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4E5EAB-BE04-3240-04EA-C8D93AF59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212D1-4E4B-445F-A3BE-77AD7DFC504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10446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A0FF262-3C6C-FCE5-BAF0-94CD3A17DB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699A648-4646-A28A-B4D3-8BA1EB29B0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4FA9C1A-FD0F-3E94-27EB-9FEB1944013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81A94A6-FEFE-E7DC-A002-247F516141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45CC620-C870-33F4-6330-2E9E6F0BA7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5742027-EAA0-4084-9EB1-9D92EA05FBA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AECC9BFB-2CB8-BC38-95A4-242D3AD75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476250"/>
            <a:ext cx="52562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4000">
                <a:solidFill>
                  <a:schemeClr val="bg1"/>
                </a:solidFill>
                <a:latin typeface="Zurich Cn BT" pitchFamily="34" charset="0"/>
              </a:rPr>
              <a:t>SE EXISTE O RISCO DO COMÉRCIO, PRA QUE UMA IGREJA?</a:t>
            </a:r>
            <a:endParaRPr lang="en-US" altLang="pt-BR" sz="40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29598EA1-1B23-DD27-DCAA-FF65F2022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997200"/>
            <a:ext cx="5832475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..................................</a:t>
            </a: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Pra que uma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IGREJA?</a:t>
            </a:r>
          </a:p>
          <a:p>
            <a:pPr>
              <a:buFontTx/>
              <a:buChar char="•"/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Pessoas vulneráveis</a:t>
            </a:r>
          </a:p>
          <a:p>
            <a:pPr>
              <a:buFontTx/>
              <a:buChar char="•"/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Muito próximas</a:t>
            </a:r>
          </a:p>
          <a:p>
            <a:pPr>
              <a:buFontTx/>
              <a:buChar char="•"/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Sem PRIVACIDADE</a:t>
            </a:r>
          </a:p>
          <a:p>
            <a:pPr>
              <a:buFontTx/>
              <a:buChar char="•"/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Tipos de amor abrangentes</a:t>
            </a:r>
          </a:p>
          <a:p>
            <a:pPr>
              <a:buFontTx/>
              <a:buChar char="•"/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Amor desinteressado</a:t>
            </a:r>
          </a:p>
          <a:p>
            <a:pPr>
              <a:buFontTx/>
              <a:buChar char="•"/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Aprendemos com os outros</a:t>
            </a: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E6E272D6-761B-BD0D-DB09-BE13DCB58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476250"/>
            <a:ext cx="52562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4000">
                <a:solidFill>
                  <a:schemeClr val="bg1"/>
                </a:solidFill>
                <a:latin typeface="Zurich Cn BT" pitchFamily="34" charset="0"/>
              </a:rPr>
              <a:t>SE EXISTE O RISCO DO COMÉRCIO, PRA QUE UMA IGREJA?</a:t>
            </a:r>
            <a:endParaRPr lang="en-US" altLang="pt-BR" sz="40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2F65D376-A45B-C9AB-9F19-16B2D9EB6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3716338"/>
            <a:ext cx="58324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Deus sabia que conforme a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AUMENTASSE A POPULAÇÃO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AUMENTARIA A SOLIDÃO 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do ser humano.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0EA8B23C-A176-FF14-5FBF-AF4AF7BC3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476250"/>
            <a:ext cx="52562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4000">
                <a:solidFill>
                  <a:schemeClr val="bg1"/>
                </a:solidFill>
                <a:latin typeface="Zurich Cn BT" pitchFamily="34" charset="0"/>
              </a:rPr>
              <a:t>SE EXISTE O RISCO DO COMÉRCIO, PRA QUE UMA IGREJA?</a:t>
            </a:r>
            <a:endParaRPr lang="en-US" altLang="pt-BR" sz="40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0968B14-7942-6D12-16B6-51C10854C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141663"/>
            <a:ext cx="5832475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A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Igreja 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nos faz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sentir...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...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PARTE DE ALGO</a:t>
            </a:r>
          </a:p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...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AMADOS</a:t>
            </a:r>
          </a:p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...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ÚTEIS</a:t>
            </a:r>
          </a:p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...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HUMILDES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21164E58-8B9A-E283-329C-FE4A0110D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0"/>
            <a:ext cx="52562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 b="1" i="1">
                <a:solidFill>
                  <a:schemeClr val="bg1"/>
                </a:solidFill>
                <a:latin typeface="Zurich Cn BT" pitchFamily="34" charset="0"/>
              </a:rPr>
              <a:t>Resumindo...</a:t>
            </a:r>
            <a:endParaRPr lang="en-US" altLang="pt-BR" sz="3600" b="1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F7CDCABA-26D9-471A-6F48-87196FA5E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3573463"/>
            <a:ext cx="51133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1. </a:t>
            </a: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PARA </a:t>
            </a:r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APRENDERMOS </a:t>
            </a: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COM </a:t>
            </a:r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A IGREJA</a:t>
            </a: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.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D4261052-7666-8D27-7C1E-35AC03A1C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765175"/>
            <a:ext cx="52562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4000">
                <a:solidFill>
                  <a:schemeClr val="bg1"/>
                </a:solidFill>
                <a:latin typeface="Zurich Cn BT" pitchFamily="34" charset="0"/>
              </a:rPr>
              <a:t>SE EXISTE O RISCO DO COMÉRCIO, PRA QUE UMA IGREJA?</a:t>
            </a:r>
            <a:endParaRPr lang="en-US" altLang="pt-BR" sz="40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5DD3FB3D-AD62-5FEA-5A8B-DB6CA1DBD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692150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SE EXISTE RISCO DA IGREJA SE TORNAR COMÉRCIO, PRA QUE UMA IGREJA?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CC4B6548-F498-6777-7C1C-51DCA917D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068638"/>
            <a:ext cx="5688013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       2..............................</a:t>
            </a:r>
          </a:p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Deus se move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através 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dos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HOMENS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Deus </a:t>
            </a:r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não</a:t>
            </a: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me </a:t>
            </a:r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salva</a:t>
            </a: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se eu não quiser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Deus não prega</a:t>
            </a: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– eu tenho que pregar.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263DCD3B-F582-4553-6992-A180BEFCF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692150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SE EXISTE RISCO DA IGREJA SE TORNAR COMÉRCIO, PRA QUE UMA IGREJA?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B4A538F2-E152-69BB-3F44-4ADBBBCDE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924175"/>
            <a:ext cx="5113338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    2. .................................</a:t>
            </a:r>
          </a:p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A História da Igreja 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desde Adão até Jesus e o Cristianismo.</a:t>
            </a: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 sz="28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730D11C6-874D-2B84-D351-866912F34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188913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Resumindo...</a:t>
            </a:r>
            <a:endParaRPr lang="en-US" altLang="pt-BR" sz="36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D06FDF9B-D174-D1CD-4E20-37BA444C3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3573463"/>
            <a:ext cx="5113338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PARA </a:t>
            </a:r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APRENDERMOS </a:t>
            </a: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COM A </a:t>
            </a:r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IGREJA</a:t>
            </a: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SENDO QUE DEUS SE MOVE</a:t>
            </a:r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 </a:t>
            </a: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ATRAVÉS DO HOMEM</a:t>
            </a:r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... </a:t>
            </a: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A IGREJA É O</a:t>
            </a:r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 MÉTODO </a:t>
            </a: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QUE DEUS USA PARA</a:t>
            </a:r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 MOVER O HOMEM.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6AE4F55B-01F0-5327-1FDD-23B29F94A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765175"/>
            <a:ext cx="52562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4000">
                <a:solidFill>
                  <a:schemeClr val="bg1"/>
                </a:solidFill>
                <a:latin typeface="Zurich Cn BT" pitchFamily="34" charset="0"/>
              </a:rPr>
              <a:t>SE EXISTE O RISCO DO COMÉRCIO, PRA QUE UMA IGREJA?</a:t>
            </a:r>
            <a:endParaRPr lang="en-US" altLang="pt-BR" sz="40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B3C1ACEB-4A19-F253-1DA4-D9F477EA7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188913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Resumindo...</a:t>
            </a:r>
            <a:endParaRPr lang="en-US" altLang="pt-BR" sz="36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8BCCC312-C90D-1FD8-0B7C-3FE1B8002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3573463"/>
            <a:ext cx="51133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3. A Igreja é IMPERFEITA por que EU FAÇO PARTE DELA.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D1993E6A-B7CD-B4F4-3306-D7A39C93E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765175"/>
            <a:ext cx="52562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4000">
                <a:solidFill>
                  <a:schemeClr val="bg1"/>
                </a:solidFill>
                <a:latin typeface="Zurich Cn BT" pitchFamily="34" charset="0"/>
              </a:rPr>
              <a:t>SE EXISTE O RISCO DO COMÉRCIO, PRA QUE UMA IGREJA?</a:t>
            </a:r>
            <a:endParaRPr lang="en-US" altLang="pt-BR" sz="40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F51FEAEB-8D0C-89A0-0D7C-85BDEE839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3068638"/>
            <a:ext cx="4464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</a:t>
            </a: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198659" name="Text Box 3">
            <a:extLst>
              <a:ext uri="{FF2B5EF4-FFF2-40B4-BE49-F238E27FC236}">
                <a16:creationId xmlns:a16="http://schemas.microsoft.com/office/drawing/2014/main" id="{379E8F4E-E541-5927-707A-5B28248F0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836613"/>
            <a:ext cx="579596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DEUS TEM UM PRINCÍPIO PARA O DÍZIMO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1FE0A2DD-21B7-5FA9-7E15-CC927797D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3068638"/>
            <a:ext cx="4464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</a:t>
            </a: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229379" name="Text Box 3">
            <a:extLst>
              <a:ext uri="{FF2B5EF4-FFF2-40B4-BE49-F238E27FC236}">
                <a16:creationId xmlns:a16="http://schemas.microsoft.com/office/drawing/2014/main" id="{DF47CCEF-EE48-37AE-D408-4678311DE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836613"/>
            <a:ext cx="579596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DEUS TEM UM PRINCÍPIO PARA O DÍZIMO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29380" name="Text Box 4">
            <a:extLst>
              <a:ext uri="{FF2B5EF4-FFF2-40B4-BE49-F238E27FC236}">
                <a16:creationId xmlns:a16="http://schemas.microsoft.com/office/drawing/2014/main" id="{AC4A3DBD-4A57-AFD3-22D3-E8F9B52CB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3789363"/>
            <a:ext cx="6624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Contrafação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do PRINCÍPIO DO DÍZMO</a:t>
            </a:r>
          </a:p>
          <a:p>
            <a:pPr>
              <a:buFontTx/>
              <a:buChar char="•"/>
            </a:pPr>
            <a:endParaRPr lang="pt-BR" altLang="pt-BR" sz="2800"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0A3E5D68-15EC-4718-FEDA-E60693AAF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700213"/>
            <a:ext cx="626427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6000" i="1">
                <a:solidFill>
                  <a:schemeClr val="bg1"/>
                </a:solidFill>
                <a:latin typeface="Zurich Cn BT" pitchFamily="34" charset="0"/>
              </a:rPr>
              <a:t>Por que toda igreja fala em</a:t>
            </a:r>
            <a:r>
              <a:rPr lang="pt-BR" altLang="pt-BR" sz="6000" i="1">
                <a:solidFill>
                  <a:srgbClr val="FFFF00"/>
                </a:solidFill>
                <a:latin typeface="Zurich Cn BT" pitchFamily="34" charset="0"/>
              </a:rPr>
              <a:t> DÍZIMOS</a:t>
            </a:r>
            <a:r>
              <a:rPr lang="pt-BR" altLang="pt-BR" sz="6000" i="1">
                <a:solidFill>
                  <a:schemeClr val="bg1"/>
                </a:solidFill>
                <a:latin typeface="Zurich Cn BT" pitchFamily="34" charset="0"/>
              </a:rPr>
              <a:t> e</a:t>
            </a:r>
            <a:r>
              <a:rPr lang="pt-BR" altLang="pt-BR" sz="6000" i="1">
                <a:solidFill>
                  <a:srgbClr val="FFFF00"/>
                </a:solidFill>
                <a:latin typeface="Zurich Cn BT" pitchFamily="34" charset="0"/>
              </a:rPr>
              <a:t> OFERTAS?</a:t>
            </a:r>
            <a:endParaRPr lang="pt-BR" altLang="pt-BR" sz="4000" i="1">
              <a:solidFill>
                <a:srgbClr val="FFFF00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9D2C0D32-25A2-D4EA-54EA-4EBE6C579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3068638"/>
            <a:ext cx="4464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</a:t>
            </a: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178179" name="Text Box 3">
            <a:extLst>
              <a:ext uri="{FF2B5EF4-FFF2-40B4-BE49-F238E27FC236}">
                <a16:creationId xmlns:a16="http://schemas.microsoft.com/office/drawing/2014/main" id="{58974B5A-CBD2-7786-1FCC-F1FD40F76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196975"/>
            <a:ext cx="579596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 sz="3600">
                <a:solidFill>
                  <a:schemeClr val="bg1"/>
                </a:solidFill>
                <a:latin typeface="Zurich Cn BT" pitchFamily="34" charset="0"/>
              </a:rPr>
              <a:t>TEOLOGIA DA PROSPERIDADE</a:t>
            </a:r>
          </a:p>
          <a:p>
            <a:endParaRPr lang="pt-BR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1506D83F-1705-E298-C60F-7C66DF41A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3068638"/>
            <a:ext cx="4464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</a:t>
            </a: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230403" name="Text Box 3">
            <a:extLst>
              <a:ext uri="{FF2B5EF4-FFF2-40B4-BE49-F238E27FC236}">
                <a16:creationId xmlns:a16="http://schemas.microsoft.com/office/drawing/2014/main" id="{AFE16848-7DB2-29EB-44B0-366D76B7B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196975"/>
            <a:ext cx="579596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 sz="3600">
                <a:solidFill>
                  <a:schemeClr val="bg1"/>
                </a:solidFill>
                <a:latin typeface="Zurich Cn BT" pitchFamily="34" charset="0"/>
              </a:rPr>
              <a:t>TEOLOGIA DA PROSPERIDADE</a:t>
            </a:r>
          </a:p>
          <a:p>
            <a:endParaRPr lang="pt-BR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30404" name="Text Box 4">
            <a:extLst>
              <a:ext uri="{FF2B5EF4-FFF2-40B4-BE49-F238E27FC236}">
                <a16:creationId xmlns:a16="http://schemas.microsoft.com/office/drawing/2014/main" id="{84E13946-4425-2C83-6518-0349DDE47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068638"/>
            <a:ext cx="3529013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Deus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resolve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todos os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seus problemas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:</a:t>
            </a: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Financeiros</a:t>
            </a:r>
          </a:p>
          <a:p>
            <a:pPr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Profissionais</a:t>
            </a:r>
          </a:p>
          <a:p>
            <a:pPr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Emocionais</a:t>
            </a:r>
          </a:p>
          <a:p>
            <a:pPr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Etc.</a:t>
            </a: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buFontTx/>
              <a:buChar char="•"/>
            </a:pPr>
            <a:endParaRPr lang="pt-BR" altLang="pt-BR" sz="2800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28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6ACFA268-F05F-8A0E-7390-46F2FCD27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3068638"/>
            <a:ext cx="4464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</a:t>
            </a: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219139" name="Text Box 3">
            <a:extLst>
              <a:ext uri="{FF2B5EF4-FFF2-40B4-BE49-F238E27FC236}">
                <a16:creationId xmlns:a16="http://schemas.microsoft.com/office/drawing/2014/main" id="{3ACF1251-6A14-659C-71E7-56E4F5A68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196975"/>
            <a:ext cx="579596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 sz="3600">
                <a:solidFill>
                  <a:schemeClr val="bg1"/>
                </a:solidFill>
                <a:latin typeface="Zurich Cn BT" pitchFamily="34" charset="0"/>
              </a:rPr>
              <a:t>TEOLOGIA DA PROSPERIDADE</a:t>
            </a:r>
          </a:p>
          <a:p>
            <a:endParaRPr lang="pt-BR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19140" name="Text Box 4">
            <a:extLst>
              <a:ext uri="{FF2B5EF4-FFF2-40B4-BE49-F238E27FC236}">
                <a16:creationId xmlns:a16="http://schemas.microsoft.com/office/drawing/2014/main" id="{934FEC54-C362-A6A7-CFCC-4D9C443A8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3573463"/>
            <a:ext cx="3529012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Você dá O QUE TEM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Deus DÁ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TUDO 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o que você deseja.</a:t>
            </a:r>
          </a:p>
          <a:p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  <a:p>
            <a:pPr>
              <a:buFontTx/>
              <a:buChar char="•"/>
            </a:pPr>
            <a:endParaRPr lang="pt-BR" altLang="pt-BR" sz="2800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28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D4C08F46-7CC3-841D-20FC-5EBDAEFE4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3068638"/>
            <a:ext cx="4464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</a:t>
            </a: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218115" name="Text Box 3">
            <a:extLst>
              <a:ext uri="{FF2B5EF4-FFF2-40B4-BE49-F238E27FC236}">
                <a16:creationId xmlns:a16="http://schemas.microsoft.com/office/drawing/2014/main" id="{5F1524D2-538B-540A-3012-35DA7EBCC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196975"/>
            <a:ext cx="579596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 sz="3600">
                <a:solidFill>
                  <a:schemeClr val="bg1"/>
                </a:solidFill>
                <a:latin typeface="Zurich Cn BT" pitchFamily="34" charset="0"/>
              </a:rPr>
              <a:t>TEOLOGIA DA PROSPERIDADE</a:t>
            </a:r>
          </a:p>
          <a:p>
            <a:endParaRPr lang="pt-BR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18116" name="Text Box 4">
            <a:extLst>
              <a:ext uri="{FF2B5EF4-FFF2-40B4-BE49-F238E27FC236}">
                <a16:creationId xmlns:a16="http://schemas.microsoft.com/office/drawing/2014/main" id="{26513AA4-82D5-75A9-1F55-289E02C43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997200"/>
            <a:ext cx="489585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PRINCÍPIO MENTIROSO:</a:t>
            </a: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Ser Cristão é RECEBER BÊNÇÃOS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</a:t>
            </a: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buFontTx/>
              <a:buChar char="•"/>
            </a:pPr>
            <a:endParaRPr lang="pt-BR" altLang="pt-BR" sz="2800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28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EFE96AEE-5DAA-6455-8816-3DF340ECF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3068638"/>
            <a:ext cx="4464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</a:t>
            </a: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220163" name="Text Box 3">
            <a:extLst>
              <a:ext uri="{FF2B5EF4-FFF2-40B4-BE49-F238E27FC236}">
                <a16:creationId xmlns:a16="http://schemas.microsoft.com/office/drawing/2014/main" id="{18E87CA4-D2D3-284B-C115-CDD175F76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196975"/>
            <a:ext cx="579596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 sz="3600">
                <a:solidFill>
                  <a:schemeClr val="bg1"/>
                </a:solidFill>
                <a:latin typeface="Zurich Cn BT" pitchFamily="34" charset="0"/>
              </a:rPr>
              <a:t>TEOLOGIA DA PROSPERIDADE</a:t>
            </a:r>
          </a:p>
          <a:p>
            <a:endParaRPr lang="pt-BR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20164" name="Text Box 4">
            <a:extLst>
              <a:ext uri="{FF2B5EF4-FFF2-40B4-BE49-F238E27FC236}">
                <a16:creationId xmlns:a16="http://schemas.microsoft.com/office/drawing/2014/main" id="{2307050B-E8D9-54D9-7663-D492341F9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997200"/>
            <a:ext cx="489585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PRINCÍPIO VERDADEIRO:</a:t>
            </a: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“Mais bem aventurada coisa é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DAR do que RECEBER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.”</a:t>
            </a: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buFontTx/>
              <a:buChar char="•"/>
            </a:pPr>
            <a:endParaRPr lang="pt-BR" altLang="pt-BR" sz="2800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28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15DD3E35-A478-81D8-ACF6-405B58CC8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2997200"/>
            <a:ext cx="4464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</a:t>
            </a: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221187" name="Text Box 3">
            <a:extLst>
              <a:ext uri="{FF2B5EF4-FFF2-40B4-BE49-F238E27FC236}">
                <a16:creationId xmlns:a16="http://schemas.microsoft.com/office/drawing/2014/main" id="{724EA689-3F90-A723-485F-C0581F031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196975"/>
            <a:ext cx="579596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 sz="3600">
                <a:solidFill>
                  <a:schemeClr val="bg1"/>
                </a:solidFill>
                <a:latin typeface="Zurich Cn BT" pitchFamily="34" charset="0"/>
              </a:rPr>
              <a:t>A </a:t>
            </a:r>
            <a:r>
              <a:rPr lang="en-US" altLang="pt-BR" sz="3600">
                <a:solidFill>
                  <a:srgbClr val="FFFF00"/>
                </a:solidFill>
                <a:latin typeface="Zurich Cn BT" pitchFamily="34" charset="0"/>
              </a:rPr>
              <a:t>IGREJA PRIMITIVA</a:t>
            </a:r>
            <a:r>
              <a:rPr lang="en-US" altLang="pt-BR" sz="3600">
                <a:solidFill>
                  <a:schemeClr val="bg1"/>
                </a:solidFill>
                <a:latin typeface="Zurich Cn BT" pitchFamily="34" charset="0"/>
              </a:rPr>
              <a:t> TE ENSINOU…</a:t>
            </a:r>
          </a:p>
          <a:p>
            <a:endParaRPr lang="pt-BR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21188" name="Text Box 4">
            <a:extLst>
              <a:ext uri="{FF2B5EF4-FFF2-40B4-BE49-F238E27FC236}">
                <a16:creationId xmlns:a16="http://schemas.microsoft.com/office/drawing/2014/main" id="{375AAB95-0953-E323-C959-628818129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997200"/>
            <a:ext cx="4895850" cy="271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“Glorificar a Deus e deleitar-se nEle para Sempre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” (</a:t>
            </a:r>
            <a:r>
              <a:rPr lang="pt-BR" altLang="pt-BR" sz="2000" i="1">
                <a:solidFill>
                  <a:schemeClr val="bg1"/>
                </a:solidFill>
                <a:latin typeface="Zurich Cn BT" pitchFamily="34" charset="0"/>
              </a:rPr>
              <a:t>Se Meu Povo Orar, pp128)</a:t>
            </a: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buFontTx/>
              <a:buChar char="•"/>
            </a:pPr>
            <a:endParaRPr lang="pt-BR" altLang="pt-BR" sz="2800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28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F4CF78C9-3271-A690-8316-F13D33707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3068638"/>
            <a:ext cx="4464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</a:t>
            </a: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222211" name="Text Box 3">
            <a:extLst>
              <a:ext uri="{FF2B5EF4-FFF2-40B4-BE49-F238E27FC236}">
                <a16:creationId xmlns:a16="http://schemas.microsoft.com/office/drawing/2014/main" id="{CD174B62-C385-B538-45BB-CDC493196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196975"/>
            <a:ext cx="579596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 sz="3600">
                <a:solidFill>
                  <a:schemeClr val="bg1"/>
                </a:solidFill>
                <a:latin typeface="Zurich Cn BT" pitchFamily="34" charset="0"/>
              </a:rPr>
              <a:t>A </a:t>
            </a:r>
            <a:r>
              <a:rPr lang="en-US" altLang="pt-BR" sz="3600">
                <a:solidFill>
                  <a:srgbClr val="FFFF00"/>
                </a:solidFill>
                <a:latin typeface="Zurich Cn BT" pitchFamily="34" charset="0"/>
              </a:rPr>
              <a:t>IGREJA DA PROSPERIDADE</a:t>
            </a:r>
            <a:r>
              <a:rPr lang="en-US" altLang="pt-BR" sz="3600">
                <a:solidFill>
                  <a:schemeClr val="bg1"/>
                </a:solidFill>
                <a:latin typeface="Zurich Cn BT" pitchFamily="34" charset="0"/>
              </a:rPr>
              <a:t> TE ENSINOU…</a:t>
            </a:r>
          </a:p>
          <a:p>
            <a:endParaRPr lang="pt-BR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22212" name="Text Box 4">
            <a:extLst>
              <a:ext uri="{FF2B5EF4-FFF2-40B4-BE49-F238E27FC236}">
                <a16:creationId xmlns:a16="http://schemas.microsoft.com/office/drawing/2014/main" id="{853346F9-2228-1E97-EE5A-562E9D893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141663"/>
            <a:ext cx="5292725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“Procure a Deus, e Ele te dará uma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BOA GRATIFICAÇÃO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.” </a:t>
            </a:r>
            <a:r>
              <a:rPr lang="pt-BR" altLang="pt-BR" i="1">
                <a:solidFill>
                  <a:schemeClr val="bg1"/>
                </a:solidFill>
              </a:rPr>
              <a:t>(Se Meu Povo Orar, pp128)</a:t>
            </a: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buFontTx/>
              <a:buChar char="•"/>
            </a:pPr>
            <a:endParaRPr lang="pt-BR" altLang="pt-BR" sz="2800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28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E247A71F-423D-ADB2-E644-BE56319C1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2997200"/>
            <a:ext cx="4464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</a:t>
            </a: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224259" name="Text Box 3">
            <a:extLst>
              <a:ext uri="{FF2B5EF4-FFF2-40B4-BE49-F238E27FC236}">
                <a16:creationId xmlns:a16="http://schemas.microsoft.com/office/drawing/2014/main" id="{DFFFCF29-9B52-7883-1439-E97457606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196975"/>
            <a:ext cx="579596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 sz="3600">
                <a:solidFill>
                  <a:schemeClr val="bg1"/>
                </a:solidFill>
                <a:latin typeface="Zurich Cn BT" pitchFamily="34" charset="0"/>
              </a:rPr>
              <a:t>A </a:t>
            </a:r>
            <a:r>
              <a:rPr lang="en-US" altLang="pt-BR" sz="3600">
                <a:solidFill>
                  <a:srgbClr val="FFFF00"/>
                </a:solidFill>
                <a:latin typeface="Zurich Cn BT" pitchFamily="34" charset="0"/>
              </a:rPr>
              <a:t>IGREJA PRIMITIVA</a:t>
            </a:r>
            <a:r>
              <a:rPr lang="en-US" altLang="pt-BR" sz="3600">
                <a:solidFill>
                  <a:schemeClr val="bg1"/>
                </a:solidFill>
                <a:latin typeface="Zurich Cn BT" pitchFamily="34" charset="0"/>
              </a:rPr>
              <a:t> TE ENSINOU…</a:t>
            </a:r>
          </a:p>
          <a:p>
            <a:endParaRPr lang="pt-BR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24260" name="Text Box 4">
            <a:extLst>
              <a:ext uri="{FF2B5EF4-FFF2-40B4-BE49-F238E27FC236}">
                <a16:creationId xmlns:a16="http://schemas.microsoft.com/office/drawing/2014/main" id="{6F19FE3A-E9B1-0B29-84C4-7C5C77CBD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3644900"/>
            <a:ext cx="5041900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Procure a Deus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 pelo que Ele é.</a:t>
            </a:r>
            <a:endParaRPr lang="pt-BR" altLang="pt-BR" sz="2800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28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66A2A3F1-42E4-B6DA-6DFC-A98DF6861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3068638"/>
            <a:ext cx="4464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</a:t>
            </a: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225283" name="Text Box 3">
            <a:extLst>
              <a:ext uri="{FF2B5EF4-FFF2-40B4-BE49-F238E27FC236}">
                <a16:creationId xmlns:a16="http://schemas.microsoft.com/office/drawing/2014/main" id="{2C193D8C-C25A-83A0-1239-6A725F756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196975"/>
            <a:ext cx="579596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 sz="3600">
                <a:solidFill>
                  <a:schemeClr val="bg1"/>
                </a:solidFill>
                <a:latin typeface="Zurich Cn BT" pitchFamily="34" charset="0"/>
              </a:rPr>
              <a:t>A </a:t>
            </a:r>
            <a:r>
              <a:rPr lang="en-US" altLang="pt-BR" sz="3600">
                <a:solidFill>
                  <a:srgbClr val="FFFF00"/>
                </a:solidFill>
                <a:latin typeface="Zurich Cn BT" pitchFamily="34" charset="0"/>
              </a:rPr>
              <a:t>IGREJA DA PROSPERIDADE</a:t>
            </a:r>
            <a:r>
              <a:rPr lang="en-US" altLang="pt-BR" sz="3600">
                <a:solidFill>
                  <a:schemeClr val="bg1"/>
                </a:solidFill>
                <a:latin typeface="Zurich Cn BT" pitchFamily="34" charset="0"/>
              </a:rPr>
              <a:t> TE ENSINOU…</a:t>
            </a:r>
          </a:p>
          <a:p>
            <a:endParaRPr lang="pt-BR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25284" name="Text Box 4">
            <a:extLst>
              <a:ext uri="{FF2B5EF4-FFF2-40B4-BE49-F238E27FC236}">
                <a16:creationId xmlns:a16="http://schemas.microsoft.com/office/drawing/2014/main" id="{91BF3313-1C50-FF3F-5401-11F17ADAD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141663"/>
            <a:ext cx="5292725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Procure a Deus porque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 você merece melhorar de vida.</a:t>
            </a: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buFontTx/>
              <a:buChar char="•"/>
            </a:pPr>
            <a:endParaRPr lang="pt-BR" altLang="pt-BR" sz="2800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28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8FA816CD-39F5-04F2-234C-AC51C35B2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2997200"/>
            <a:ext cx="4464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</a:t>
            </a: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232451" name="Text Box 3">
            <a:extLst>
              <a:ext uri="{FF2B5EF4-FFF2-40B4-BE49-F238E27FC236}">
                <a16:creationId xmlns:a16="http://schemas.microsoft.com/office/drawing/2014/main" id="{A92EDCD7-BB01-164A-9A22-F52FC5885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196975"/>
            <a:ext cx="579596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 sz="3600">
                <a:solidFill>
                  <a:schemeClr val="bg1"/>
                </a:solidFill>
                <a:latin typeface="Zurich Cn BT" pitchFamily="34" charset="0"/>
              </a:rPr>
              <a:t>A </a:t>
            </a:r>
            <a:r>
              <a:rPr lang="en-US" altLang="pt-BR" sz="3600">
                <a:solidFill>
                  <a:srgbClr val="FFFF00"/>
                </a:solidFill>
                <a:latin typeface="Zurich Cn BT" pitchFamily="34" charset="0"/>
              </a:rPr>
              <a:t>IGREJA PRIMITIVA</a:t>
            </a:r>
            <a:r>
              <a:rPr lang="en-US" altLang="pt-BR" sz="3600">
                <a:solidFill>
                  <a:schemeClr val="bg1"/>
                </a:solidFill>
                <a:latin typeface="Zurich Cn BT" pitchFamily="34" charset="0"/>
              </a:rPr>
              <a:t> TE ENSINOU…</a:t>
            </a:r>
          </a:p>
          <a:p>
            <a:endParaRPr lang="pt-BR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32452" name="Text Box 4">
            <a:extLst>
              <a:ext uri="{FF2B5EF4-FFF2-40B4-BE49-F238E27FC236}">
                <a16:creationId xmlns:a16="http://schemas.microsoft.com/office/drawing/2014/main" id="{D81312F1-55F5-BFD2-507C-C625992EB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3644900"/>
            <a:ext cx="5041900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Vale à pena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estar na PRESENÇA DE DEUS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não importa quem pregará.</a:t>
            </a:r>
            <a:endParaRPr lang="pt-BR" altLang="pt-BR" sz="2800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28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0BDDD6AD-DD14-1481-D795-6B6E72372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3068638"/>
            <a:ext cx="4464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</a:t>
            </a: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167941" name="Text Box 5">
            <a:extLst>
              <a:ext uri="{FF2B5EF4-FFF2-40B4-BE49-F238E27FC236}">
                <a16:creationId xmlns:a16="http://schemas.microsoft.com/office/drawing/2014/main" id="{7106958B-FF08-2EEE-DC14-58E3A16D8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341438"/>
            <a:ext cx="5795962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4000">
                <a:solidFill>
                  <a:schemeClr val="bg1"/>
                </a:solidFill>
                <a:latin typeface="Zurich Cn BT" pitchFamily="34" charset="0"/>
              </a:rPr>
              <a:t>PENSAMENTO CORRENTE...</a:t>
            </a:r>
            <a:endParaRPr lang="en-US" altLang="pt-BR" sz="4000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67942" name="Text Box 6">
            <a:extLst>
              <a:ext uri="{FF2B5EF4-FFF2-40B4-BE49-F238E27FC236}">
                <a16:creationId xmlns:a16="http://schemas.microsoft.com/office/drawing/2014/main" id="{BAE93D34-E51E-85BB-FD02-2023442A4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988" y="3081338"/>
            <a:ext cx="5688012" cy="344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Por que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IGREJAS são COMÉRCIOS</a:t>
            </a:r>
          </a:p>
          <a:p>
            <a:pPr>
              <a:buFontTx/>
              <a:buAutoNum type="arabicPeriod"/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buFontTx/>
              <a:buAutoNum type="arabicPeriod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Por que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PASTORES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são comerciantes 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APREVEITADORES da FÉ ALHEIA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</a:t>
            </a:r>
          </a:p>
          <a:p>
            <a:pPr>
              <a:buFontTx/>
              <a:buChar char="•"/>
            </a:pPr>
            <a:endParaRPr lang="pt-BR" altLang="pt-BR" sz="2800"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903F8DD0-9488-AB18-91F9-5FCF561B5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3068638"/>
            <a:ext cx="4464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</a:t>
            </a: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231427" name="Text Box 3">
            <a:extLst>
              <a:ext uri="{FF2B5EF4-FFF2-40B4-BE49-F238E27FC236}">
                <a16:creationId xmlns:a16="http://schemas.microsoft.com/office/drawing/2014/main" id="{6563A068-1428-0DD1-E8BC-056F8A429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196975"/>
            <a:ext cx="579596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 sz="3600">
                <a:solidFill>
                  <a:schemeClr val="bg1"/>
                </a:solidFill>
                <a:latin typeface="Zurich Cn BT" pitchFamily="34" charset="0"/>
              </a:rPr>
              <a:t>A </a:t>
            </a:r>
            <a:r>
              <a:rPr lang="en-US" altLang="pt-BR" sz="3600">
                <a:solidFill>
                  <a:srgbClr val="FFFF00"/>
                </a:solidFill>
                <a:latin typeface="Zurich Cn BT" pitchFamily="34" charset="0"/>
              </a:rPr>
              <a:t>IGREJA DA PROSPERIDADE</a:t>
            </a:r>
            <a:r>
              <a:rPr lang="en-US" altLang="pt-BR" sz="3600">
                <a:solidFill>
                  <a:schemeClr val="bg1"/>
                </a:solidFill>
                <a:latin typeface="Zurich Cn BT" pitchFamily="34" charset="0"/>
              </a:rPr>
              <a:t> TE ENSINOU…</a:t>
            </a:r>
          </a:p>
          <a:p>
            <a:endParaRPr lang="pt-BR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31428" name="Text Box 4">
            <a:extLst>
              <a:ext uri="{FF2B5EF4-FFF2-40B4-BE49-F238E27FC236}">
                <a16:creationId xmlns:a16="http://schemas.microsoft.com/office/drawing/2014/main" id="{12FE91CD-2FCB-4925-6D84-982FF485E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141663"/>
            <a:ext cx="5292725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Se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 o pregador for bom, a música boa, o show for de boa qualidade e se você puder ganhar com isto, 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então vale à pena.</a:t>
            </a:r>
          </a:p>
          <a:p>
            <a:pPr>
              <a:buFontTx/>
              <a:buChar char="•"/>
            </a:pPr>
            <a:endParaRPr lang="pt-BR" altLang="pt-BR" sz="2800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28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412C1EA2-BD13-2961-9370-56648559F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2997200"/>
            <a:ext cx="4464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</a:t>
            </a: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227331" name="Text Box 3">
            <a:extLst>
              <a:ext uri="{FF2B5EF4-FFF2-40B4-BE49-F238E27FC236}">
                <a16:creationId xmlns:a16="http://schemas.microsoft.com/office/drawing/2014/main" id="{98AA4469-45C5-D55F-5342-3D468B29D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196975"/>
            <a:ext cx="579596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 sz="3600">
                <a:solidFill>
                  <a:schemeClr val="bg1"/>
                </a:solidFill>
                <a:latin typeface="Zurich Cn BT" pitchFamily="34" charset="0"/>
              </a:rPr>
              <a:t>A </a:t>
            </a:r>
            <a:r>
              <a:rPr lang="en-US" altLang="pt-BR" sz="3600">
                <a:solidFill>
                  <a:srgbClr val="FFFF00"/>
                </a:solidFill>
                <a:latin typeface="Zurich Cn BT" pitchFamily="34" charset="0"/>
              </a:rPr>
              <a:t>IGREJA PRIMITIVA</a:t>
            </a:r>
            <a:r>
              <a:rPr lang="en-US" altLang="pt-BR" sz="3600">
                <a:solidFill>
                  <a:schemeClr val="bg1"/>
                </a:solidFill>
                <a:latin typeface="Zurich Cn BT" pitchFamily="34" charset="0"/>
              </a:rPr>
              <a:t> TE ENSINOU…</a:t>
            </a:r>
          </a:p>
          <a:p>
            <a:endParaRPr lang="pt-BR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27332" name="Text Box 4">
            <a:extLst>
              <a:ext uri="{FF2B5EF4-FFF2-40B4-BE49-F238E27FC236}">
                <a16:creationId xmlns:a16="http://schemas.microsoft.com/office/drawing/2014/main" id="{C8D2CBAE-0B33-CCE4-2E1E-19F0F9BD8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3644900"/>
            <a:ext cx="50419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Deus pode USAR VOCÊ para alcançar outros.</a:t>
            </a:r>
            <a:endParaRPr lang="pt-BR" altLang="pt-BR" sz="2800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28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DFE61044-95D0-E0E3-4A7A-22D1BEAF5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3068638"/>
            <a:ext cx="4464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</a:t>
            </a: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226307" name="Text Box 3">
            <a:extLst>
              <a:ext uri="{FF2B5EF4-FFF2-40B4-BE49-F238E27FC236}">
                <a16:creationId xmlns:a16="http://schemas.microsoft.com/office/drawing/2014/main" id="{4F956238-4AE9-FB17-B678-B9BFC9F2C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196975"/>
            <a:ext cx="579596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 sz="3600">
                <a:solidFill>
                  <a:schemeClr val="bg1"/>
                </a:solidFill>
                <a:latin typeface="Zurich Cn BT" pitchFamily="34" charset="0"/>
              </a:rPr>
              <a:t>A </a:t>
            </a:r>
            <a:r>
              <a:rPr lang="en-US" altLang="pt-BR" sz="3600">
                <a:solidFill>
                  <a:srgbClr val="FFFF00"/>
                </a:solidFill>
                <a:latin typeface="Zurich Cn BT" pitchFamily="34" charset="0"/>
              </a:rPr>
              <a:t>IGREJA DA PROSPERIDADE</a:t>
            </a:r>
            <a:r>
              <a:rPr lang="en-US" altLang="pt-BR" sz="3600">
                <a:solidFill>
                  <a:schemeClr val="bg1"/>
                </a:solidFill>
                <a:latin typeface="Zurich Cn BT" pitchFamily="34" charset="0"/>
              </a:rPr>
              <a:t> TE ENSINOU…</a:t>
            </a:r>
          </a:p>
          <a:p>
            <a:endParaRPr lang="pt-BR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26308" name="Text Box 4">
            <a:extLst>
              <a:ext uri="{FF2B5EF4-FFF2-40B4-BE49-F238E27FC236}">
                <a16:creationId xmlns:a16="http://schemas.microsoft.com/office/drawing/2014/main" id="{55E91260-FE52-A924-48E8-142BD24CB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468688"/>
            <a:ext cx="5292725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Você pode USAR A DEUS para alcançar RIQUEZAS e SAÚDE.</a:t>
            </a: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buFontTx/>
              <a:buChar char="•"/>
            </a:pPr>
            <a:endParaRPr lang="pt-BR" altLang="pt-BR" sz="2800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28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5CF29FC5-1F02-F9CB-03F5-4FBC52C72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3068638"/>
            <a:ext cx="4464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</a:t>
            </a: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228355" name="Text Box 3">
            <a:extLst>
              <a:ext uri="{FF2B5EF4-FFF2-40B4-BE49-F238E27FC236}">
                <a16:creationId xmlns:a16="http://schemas.microsoft.com/office/drawing/2014/main" id="{D0AA411C-620A-8DDB-B00E-EB03293BA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196975"/>
            <a:ext cx="579596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 sz="3600">
                <a:solidFill>
                  <a:schemeClr val="bg1"/>
                </a:solidFill>
                <a:latin typeface="Zurich Cn BT" pitchFamily="34" charset="0"/>
              </a:rPr>
              <a:t>ESTAMOS NOS TRANSFORMANDO EM…</a:t>
            </a:r>
          </a:p>
          <a:p>
            <a:endParaRPr lang="pt-BR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28356" name="Text Box 4">
            <a:extLst>
              <a:ext uri="{FF2B5EF4-FFF2-40B4-BE49-F238E27FC236}">
                <a16:creationId xmlns:a16="http://schemas.microsoft.com/office/drawing/2014/main" id="{4CB6B237-ADAD-5022-3FEB-301DDB16C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3468688"/>
            <a:ext cx="62642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Um BANDO  de “Cristãos”EGOÍSTAS.</a:t>
            </a: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buFontTx/>
              <a:buChar char="•"/>
            </a:pPr>
            <a:endParaRPr lang="pt-BR" altLang="pt-BR" sz="2800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28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A15BA401-32EE-B64B-46DC-28CF1950E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7524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VOCÊ PRCURA A PROSPERIDADE?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3FCC25D8-4D39-3567-57EC-B0E840822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068638"/>
            <a:ext cx="4464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   </a:t>
            </a:r>
          </a:p>
        </p:txBody>
      </p:sp>
      <p:sp>
        <p:nvSpPr>
          <p:cNvPr id="185348" name="Text Box 4">
            <a:extLst>
              <a:ext uri="{FF2B5EF4-FFF2-40B4-BE49-F238E27FC236}">
                <a16:creationId xmlns:a16="http://schemas.microsoft.com/office/drawing/2014/main" id="{40AB1D3E-5C2E-FF4C-06A7-511869319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250" y="2274888"/>
            <a:ext cx="2298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>
                <a:solidFill>
                  <a:srgbClr val="FFFF00"/>
                </a:solidFill>
                <a:latin typeface="Zurich Cn BT" pitchFamily="34" charset="0"/>
              </a:rPr>
              <a:t>   1TIMÓTEO 6:7 a 10 </a:t>
            </a:r>
          </a:p>
        </p:txBody>
      </p:sp>
      <p:sp>
        <p:nvSpPr>
          <p:cNvPr id="185349" name="Text Box 5">
            <a:extLst>
              <a:ext uri="{FF2B5EF4-FFF2-40B4-BE49-F238E27FC236}">
                <a16:creationId xmlns:a16="http://schemas.microsoft.com/office/drawing/2014/main" id="{650F1876-EFF6-A3C9-9D5F-7917B49EA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924175"/>
            <a:ext cx="5472113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OS QUE QUEREM FICAR RICOS CAEM EM TENTAÇÃO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e cilada, e em muitas concupiscências insensatas e perniciosas, as quais afogam os homens na ruína e perdição...”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DE0CA28E-1F64-9542-BE73-21394DAF1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7524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VOCÊ PROCURA A PROSPERIDADE?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93623C28-BACE-0FB3-17F4-F555F4A0D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068638"/>
            <a:ext cx="4464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   </a:t>
            </a:r>
          </a:p>
        </p:txBody>
      </p:sp>
      <p:sp>
        <p:nvSpPr>
          <p:cNvPr id="186372" name="Text Box 4">
            <a:extLst>
              <a:ext uri="{FF2B5EF4-FFF2-40B4-BE49-F238E27FC236}">
                <a16:creationId xmlns:a16="http://schemas.microsoft.com/office/drawing/2014/main" id="{67848869-7C89-1E9C-98E5-5D361780B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250" y="2274888"/>
            <a:ext cx="2298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>
                <a:solidFill>
                  <a:srgbClr val="FFFF00"/>
                </a:solidFill>
                <a:latin typeface="Zurich Cn BT" pitchFamily="34" charset="0"/>
              </a:rPr>
              <a:t>   1TIMÓTEO 6:7 a 10 </a:t>
            </a:r>
          </a:p>
        </p:txBody>
      </p:sp>
      <p:sp>
        <p:nvSpPr>
          <p:cNvPr id="186373" name="Text Box 5">
            <a:extLst>
              <a:ext uri="{FF2B5EF4-FFF2-40B4-BE49-F238E27FC236}">
                <a16:creationId xmlns:a16="http://schemas.microsoft.com/office/drawing/2014/main" id="{74BA5983-000C-2EDC-A71E-F796BC2BD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924175"/>
            <a:ext cx="5472113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“Porque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O AMOR DO DINHEIRO É RAIZ DE TODOS OS MALES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; e alguns, nessa cobiça,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se desviaram da fé e a si mesmos se atormentaram com muitas dores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.”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C6870E9A-9317-4406-45D3-CCF2BC208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3068638"/>
            <a:ext cx="4464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</a:t>
            </a: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233475" name="Text Box 3">
            <a:extLst>
              <a:ext uri="{FF2B5EF4-FFF2-40B4-BE49-F238E27FC236}">
                <a16:creationId xmlns:a16="http://schemas.microsoft.com/office/drawing/2014/main" id="{295EB05A-96FC-0DD8-61ED-1BF389D2A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196975"/>
            <a:ext cx="579596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 sz="3600">
                <a:solidFill>
                  <a:schemeClr val="bg1"/>
                </a:solidFill>
                <a:latin typeface="Zurich Cn BT" pitchFamily="34" charset="0"/>
              </a:rPr>
              <a:t>PRINCÍPIOS DIVINOS PARA O DÍZIMO…</a:t>
            </a:r>
          </a:p>
          <a:p>
            <a:endParaRPr lang="pt-BR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5304FC71-EEE0-7910-F591-26CBE1708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3068638"/>
            <a:ext cx="4464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</a:t>
            </a: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217091" name="Text Box 3">
            <a:extLst>
              <a:ext uri="{FF2B5EF4-FFF2-40B4-BE49-F238E27FC236}">
                <a16:creationId xmlns:a16="http://schemas.microsoft.com/office/drawing/2014/main" id="{76D6CA84-6F2A-21BF-D97D-E3B1EB1F0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908050"/>
            <a:ext cx="579596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DEUS PRECISA DE DINHEIRO?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05D7DB9A-54C0-4EBF-2A3B-A245332B5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3068638"/>
            <a:ext cx="4464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</a:t>
            </a: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180228" name="Text Box 4">
            <a:extLst>
              <a:ext uri="{FF2B5EF4-FFF2-40B4-BE49-F238E27FC236}">
                <a16:creationId xmlns:a16="http://schemas.microsoft.com/office/drawing/2014/main" id="{DF45AB2E-60A4-6BA3-1EF2-5FA9F4B19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2439988"/>
            <a:ext cx="1212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chemeClr val="bg1"/>
                </a:solidFill>
              </a:rPr>
              <a:t>AGEU 2:8</a:t>
            </a:r>
          </a:p>
          <a:p>
            <a:endParaRPr lang="pt-BR" altLang="pt-BR">
              <a:solidFill>
                <a:schemeClr val="bg1"/>
              </a:solidFill>
            </a:endParaRPr>
          </a:p>
        </p:txBody>
      </p:sp>
      <p:sp>
        <p:nvSpPr>
          <p:cNvPr id="180229" name="Text Box 5">
            <a:extLst>
              <a:ext uri="{FF2B5EF4-FFF2-40B4-BE49-F238E27FC236}">
                <a16:creationId xmlns:a16="http://schemas.microsoft.com/office/drawing/2014/main" id="{9210EF5C-7302-039D-E675-F7BE8D9B1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63" y="3305175"/>
            <a:ext cx="4989512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”Minha é a prata, meu é o    ouro</a:t>
            </a: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, diz o SENHOR dos Exércitos.”</a:t>
            </a:r>
          </a:p>
          <a:p>
            <a:endParaRPr lang="pt-BR" altLang="pt-BR" sz="3600" i="1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600">
              <a:latin typeface="Zurich Cn BT" pitchFamily="34" charset="0"/>
            </a:endParaRPr>
          </a:p>
        </p:txBody>
      </p:sp>
      <p:sp>
        <p:nvSpPr>
          <p:cNvPr id="180230" name="Text Box 6">
            <a:extLst>
              <a:ext uri="{FF2B5EF4-FFF2-40B4-BE49-F238E27FC236}">
                <a16:creationId xmlns:a16="http://schemas.microsoft.com/office/drawing/2014/main" id="{B56C2247-5769-BD34-0CB9-421FB7686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908050"/>
            <a:ext cx="579596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DEUS PRECISA DE DINHEIRO?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391D87D7-9DFE-A0EE-7DC2-6A60AD400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492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3600">
                <a:solidFill>
                  <a:schemeClr val="bg1"/>
                </a:solidFill>
                <a:latin typeface="Zurich Cn BT" pitchFamily="34" charset="0"/>
              </a:rPr>
              <a:t>O QUE MAIS PERTENCE A DEUS?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B31BBA06-907F-AE10-74AA-0B4AD5056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3068638"/>
            <a:ext cx="44640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“ NO princípio CRIOU DEUS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OS CÉUS E A TERRA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.”</a:t>
            </a:r>
            <a:r>
              <a:rPr lang="pt-BR" altLang="pt-BR"/>
              <a:t> </a:t>
            </a: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176132" name="Text Box 3">
            <a:extLst>
              <a:ext uri="{FF2B5EF4-FFF2-40B4-BE49-F238E27FC236}">
                <a16:creationId xmlns:a16="http://schemas.microsoft.com/office/drawing/2014/main" id="{BD711D15-1650-A409-8FD8-138A4B5E7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2349500"/>
            <a:ext cx="367188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>
                <a:solidFill>
                  <a:srgbClr val="FFFF00"/>
                </a:solidFill>
                <a:latin typeface="Zurich LtCn BT" pitchFamily="34" charset="0"/>
              </a:rPr>
              <a:t>GÊNESIS1:1</a:t>
            </a:r>
            <a:endParaRPr lang="pt-BR" altLang="pt-BR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pt-BR" altLang="pt-BR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Text Box 3">
            <a:extLst>
              <a:ext uri="{FF2B5EF4-FFF2-40B4-BE49-F238E27FC236}">
                <a16:creationId xmlns:a16="http://schemas.microsoft.com/office/drawing/2014/main" id="{680F8DB1-A69B-82CB-96AD-A53C1CDC5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1268413"/>
            <a:ext cx="5795962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4000">
                <a:solidFill>
                  <a:schemeClr val="bg1"/>
                </a:solidFill>
                <a:latin typeface="Zurich Cn BT" pitchFamily="34" charset="0"/>
              </a:rPr>
              <a:t>CERTO OU ERRADO?</a:t>
            </a:r>
            <a:endParaRPr lang="en-US" altLang="pt-BR" sz="4000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CBBE04BB-0EB7-0191-B9A4-D27823D9C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492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O QUE MAIS PERTENCE A DEUS?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3D62B855-3546-2E01-D652-F5ED348A1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3068638"/>
            <a:ext cx="554513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 “Porque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MEU É TODO ANIMAL DA SELVA, E O GADO SOBRE MILHARES DE MONTANHAS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 Conheço todas as aves dos montes;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E MINHAS SÃO TODAS AS FERAS DO CAMPO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.”</a:t>
            </a:r>
          </a:p>
        </p:txBody>
      </p:sp>
      <p:sp>
        <p:nvSpPr>
          <p:cNvPr id="181252" name="Text Box 3">
            <a:extLst>
              <a:ext uri="{FF2B5EF4-FFF2-40B4-BE49-F238E27FC236}">
                <a16:creationId xmlns:a16="http://schemas.microsoft.com/office/drawing/2014/main" id="{4475B5A3-F18F-484D-9A54-8B44629B5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2349500"/>
            <a:ext cx="35274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b="1">
                <a:solidFill>
                  <a:srgbClr val="FFFF00"/>
                </a:solidFill>
                <a:latin typeface="Zurich LtCn BT" pitchFamily="34" charset="0"/>
              </a:rPr>
              <a:t>SALMO</a:t>
            </a:r>
            <a:r>
              <a:rPr lang="pt-BR" altLang="pt-BR">
                <a:solidFill>
                  <a:srgbClr val="FFFF00"/>
                </a:solidFill>
              </a:rPr>
              <a:t> 50:10,11</a:t>
            </a:r>
          </a:p>
          <a:p>
            <a:pPr>
              <a:spcBef>
                <a:spcPct val="50000"/>
              </a:spcBef>
            </a:pPr>
            <a:endParaRPr lang="pt-BR" altLang="pt-BR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2E5DCDCA-995C-4EA5-2694-3E981C1F4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492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O QUE MAIS PERTENCE A DEUS?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8D4E3E5E-8088-BE61-1ECA-4153E4442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068638"/>
            <a:ext cx="4968875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   “DO SENHOR é a terra e a sua plenitude, o mundo e </a:t>
            </a: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AQUELES QUE NELE HABITAM</a:t>
            </a: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.”</a:t>
            </a:r>
            <a:r>
              <a:rPr lang="pt-BR" altLang="pt-BR"/>
              <a:t> </a:t>
            </a: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168964" name="Text Box 3">
            <a:extLst>
              <a:ext uri="{FF2B5EF4-FFF2-40B4-BE49-F238E27FC236}">
                <a16:creationId xmlns:a16="http://schemas.microsoft.com/office/drawing/2014/main" id="{B32A7C1C-D3B3-B5E2-E1FB-42190BA09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2349500"/>
            <a:ext cx="35274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>
                <a:solidFill>
                  <a:srgbClr val="FFFF00"/>
                </a:solidFill>
                <a:latin typeface="Zurich LtCn BT" pitchFamily="34" charset="0"/>
              </a:rPr>
              <a:t>SALMO 24:1</a:t>
            </a:r>
            <a:endParaRPr lang="pt-BR" altLang="pt-BR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pt-BR" altLang="pt-BR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2A20ED0E-C505-2125-EC66-70D87C3B0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492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O QUE MAIS PERTENCE A DEUS?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235FBCD-ED7F-D1C7-C24F-DE1380D78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3068638"/>
            <a:ext cx="6443662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 “Sabendo que não foi mediante coisas corruptíveis, como prata ou ouro, que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VOCÊS FORAM RESGATADOS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da vossa maneira de viver, mas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PELO PRECIOSO SANGUE DE CRISTO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.”</a:t>
            </a:r>
          </a:p>
        </p:txBody>
      </p:sp>
      <p:sp>
        <p:nvSpPr>
          <p:cNvPr id="169988" name="Text Box 3">
            <a:extLst>
              <a:ext uri="{FF2B5EF4-FFF2-40B4-BE49-F238E27FC236}">
                <a16:creationId xmlns:a16="http://schemas.microsoft.com/office/drawing/2014/main" id="{7A59286B-F235-EFBE-56B4-4288DD35C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234950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                              </a:t>
            </a:r>
            <a:r>
              <a:rPr lang="pt-BR" altLang="pt-BR">
                <a:solidFill>
                  <a:srgbClr val="FFFF00"/>
                </a:solidFill>
                <a:latin typeface="Zurich LtCn BT" pitchFamily="34" charset="0"/>
              </a:rPr>
              <a:t>1 PEDRO 1:18  e 19</a:t>
            </a: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9830ABE1-CB07-79AC-9501-00F375AB8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492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POR QUE RAZÃO POSSUI DEUS DIREITO SOBRE NÓS?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FD8251AB-B09F-6481-FA02-DE538FE7B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141663"/>
            <a:ext cx="5257800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(    ) Porque é o Criador</a:t>
            </a: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(    ) Porque é o Mantenedor </a:t>
            </a: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(    ) Porque é o Redentor</a:t>
            </a: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(    ) Porque é Interesseiro</a:t>
            </a: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71012" name="Text Box 3">
            <a:extLst>
              <a:ext uri="{FF2B5EF4-FFF2-40B4-BE49-F238E27FC236}">
                <a16:creationId xmlns:a16="http://schemas.microsoft.com/office/drawing/2014/main" id="{68A24A9D-7FE7-DA5F-F876-4678B0533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2349500"/>
            <a:ext cx="367188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GÊNESIS 1:1; SALMOS 24:1;</a:t>
            </a:r>
            <a:r>
              <a:rPr lang="pt-BR" altLang="pt-BR"/>
              <a:t> </a:t>
            </a:r>
            <a:r>
              <a:rPr lang="pt-BR" altLang="pt-BR">
                <a:solidFill>
                  <a:schemeClr val="bg1"/>
                </a:solidFill>
              </a:rPr>
              <a:t>50:10,11</a:t>
            </a:r>
          </a:p>
          <a:p>
            <a:pPr>
              <a:spcBef>
                <a:spcPct val="50000"/>
              </a:spcBef>
            </a:pPr>
            <a:endParaRPr lang="pt-BR" altLang="pt-BR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4C0D4CBC-F239-FBFB-D9A5-685916A8B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492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POR QUE RAZÃO POSSUI DEUS DIREITO SOBRE NÓS?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7D4F4131-C42F-C70D-2B4C-4C56FDFA5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141663"/>
            <a:ext cx="5257800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(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V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) Porque é o Criador</a:t>
            </a: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(    ) Porque é o Mantenedor </a:t>
            </a: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(    ) Porque é o Redentor</a:t>
            </a: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(    ) Porque é Interesseiro</a:t>
            </a: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72036" name="Text Box 3">
            <a:extLst>
              <a:ext uri="{FF2B5EF4-FFF2-40B4-BE49-F238E27FC236}">
                <a16:creationId xmlns:a16="http://schemas.microsoft.com/office/drawing/2014/main" id="{82F0FF32-4B89-98C6-0151-2BBB00827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2349500"/>
            <a:ext cx="35274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GÊNESIS1:1; Salmos 24:1;</a:t>
            </a:r>
            <a:r>
              <a:rPr lang="pt-BR" altLang="pt-BR"/>
              <a:t> </a:t>
            </a:r>
            <a:r>
              <a:rPr lang="pt-BR" altLang="pt-BR">
                <a:solidFill>
                  <a:schemeClr val="bg1"/>
                </a:solidFill>
              </a:rPr>
              <a:t>50:10,11</a:t>
            </a:r>
          </a:p>
          <a:p>
            <a:pPr>
              <a:spcBef>
                <a:spcPct val="50000"/>
              </a:spcBef>
            </a:pPr>
            <a:endParaRPr lang="pt-BR" altLang="pt-BR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4D8F98C6-250A-21BB-2B53-B695C8072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492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POR QUE RAZÃO POSSUI DEUS DIREITO SOBRE NÓS?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86F314C-B994-FD2F-DD3A-AD63C3433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141663"/>
            <a:ext cx="5257800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(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V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) Porque é o Criador</a:t>
            </a: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(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V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) Porque é o Mantenedor </a:t>
            </a: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(    ) Porque é o Redentor</a:t>
            </a: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(    ) Porque é Interesseiro</a:t>
            </a: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73060" name="Text Box 3">
            <a:extLst>
              <a:ext uri="{FF2B5EF4-FFF2-40B4-BE49-F238E27FC236}">
                <a16:creationId xmlns:a16="http://schemas.microsoft.com/office/drawing/2014/main" id="{1498F9FE-5285-38BF-8000-2AFB13199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2349500"/>
            <a:ext cx="35274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GÊSESIS 1:1; Salmos 24:1;</a:t>
            </a:r>
            <a:r>
              <a:rPr lang="pt-BR" altLang="pt-BR"/>
              <a:t> </a:t>
            </a:r>
            <a:r>
              <a:rPr lang="pt-BR" altLang="pt-BR">
                <a:solidFill>
                  <a:schemeClr val="bg1"/>
                </a:solidFill>
              </a:rPr>
              <a:t>50:10,11</a:t>
            </a:r>
          </a:p>
          <a:p>
            <a:pPr>
              <a:spcBef>
                <a:spcPct val="50000"/>
              </a:spcBef>
            </a:pPr>
            <a:endParaRPr lang="pt-BR" altLang="pt-BR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AA58F7FC-FA27-EB09-7C10-1E2E0E6B8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492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POR QUE RAZÃO POSSUI DEUS DIREITO SOBRE NÓS?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186C0134-7666-6378-E19A-3907A6DBC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141663"/>
            <a:ext cx="5257800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(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V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) Porque é o Criador</a:t>
            </a: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(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V 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) Porque é o Mantenedor </a:t>
            </a: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(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V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) Porque é o Redentor</a:t>
            </a: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(    ) Porque é Interesseiro</a:t>
            </a: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74084" name="Text Box 3">
            <a:extLst>
              <a:ext uri="{FF2B5EF4-FFF2-40B4-BE49-F238E27FC236}">
                <a16:creationId xmlns:a16="http://schemas.microsoft.com/office/drawing/2014/main" id="{5EFB6CD0-B076-B3E7-D109-E42124CC7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2349500"/>
            <a:ext cx="359886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GÊNESIS 1:1; SALMOS 24:1;</a:t>
            </a:r>
            <a:r>
              <a:rPr lang="pt-BR" altLang="pt-BR"/>
              <a:t> </a:t>
            </a:r>
            <a:r>
              <a:rPr lang="pt-BR" altLang="pt-BR">
                <a:solidFill>
                  <a:schemeClr val="bg1"/>
                </a:solidFill>
              </a:rPr>
              <a:t>50:10,11</a:t>
            </a:r>
          </a:p>
          <a:p>
            <a:pPr>
              <a:spcBef>
                <a:spcPct val="50000"/>
              </a:spcBef>
            </a:pPr>
            <a:endParaRPr lang="pt-BR" altLang="pt-BR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CFE141EE-3C0E-0244-3629-D2D2DEF4A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492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POR QUE RAZÃO POSSUI DEUS DIREITO SOBRE NÓS?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F76A256-13C0-A3A9-48B3-6A5F67C26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141663"/>
            <a:ext cx="5257800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(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V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) Porque é o Criador</a:t>
            </a: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(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V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) Porque é o Mantenedor </a:t>
            </a: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(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V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) Porque é o Redentor</a:t>
            </a: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( </a:t>
            </a:r>
            <a:r>
              <a:rPr lang="pt-BR" altLang="pt-BR" sz="3200" i="1">
                <a:solidFill>
                  <a:srgbClr val="FF0000"/>
                </a:solidFill>
                <a:latin typeface="Zurich Cn BT" pitchFamily="34" charset="0"/>
              </a:rPr>
              <a:t>F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) Porque é Interesseiro</a:t>
            </a: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75108" name="Text Box 3">
            <a:extLst>
              <a:ext uri="{FF2B5EF4-FFF2-40B4-BE49-F238E27FC236}">
                <a16:creationId xmlns:a16="http://schemas.microsoft.com/office/drawing/2014/main" id="{062E9368-44B9-82D3-C1A8-874C2A4F8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2349500"/>
            <a:ext cx="359886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GÊNESIS 1:1; SALMOS 24:1;</a:t>
            </a:r>
            <a:r>
              <a:rPr lang="pt-BR" altLang="pt-BR"/>
              <a:t> </a:t>
            </a:r>
            <a:r>
              <a:rPr lang="pt-BR" altLang="pt-BR">
                <a:solidFill>
                  <a:schemeClr val="bg1"/>
                </a:solidFill>
              </a:rPr>
              <a:t>50:10,11</a:t>
            </a:r>
          </a:p>
          <a:p>
            <a:pPr>
              <a:spcBef>
                <a:spcPct val="50000"/>
              </a:spcBef>
            </a:pPr>
            <a:endParaRPr lang="pt-BR" altLang="pt-BR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35E6AC0B-346C-F4C1-CCC0-7EC888529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7524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O QUE MAIS DEUS DEU POR NÓS?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B02DE026-187C-CB31-4DF3-054606E34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7524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O QUE MAIS DEUS DEU POR NÓS?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11F438E8-453A-1CC8-8E8D-36ABAB8A5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3068638"/>
            <a:ext cx="6011863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 “Porque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DEUS AMOU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o mundo de tal maneira que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DEU O SEU FILHO UNIGÊNITO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para que todo aquele que nele crê não pereça, mas tenha a vida eterna.”</a:t>
            </a:r>
            <a:r>
              <a:rPr lang="pt-BR" altLang="pt-BR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244" name="Text Box 3">
            <a:extLst>
              <a:ext uri="{FF2B5EF4-FFF2-40B4-BE49-F238E27FC236}">
                <a16:creationId xmlns:a16="http://schemas.microsoft.com/office/drawing/2014/main" id="{B92BB5A2-6189-EF83-FD45-D0114604C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3163" y="2349500"/>
            <a:ext cx="1152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rgbClr val="FFFF00"/>
                </a:solidFill>
                <a:latin typeface="Zurich LtCn BT" pitchFamily="34" charset="0"/>
              </a:rPr>
              <a:t>JOÃO 3:16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2">
            <a:extLst>
              <a:ext uri="{FF2B5EF4-FFF2-40B4-BE49-F238E27FC236}">
                <a16:creationId xmlns:a16="http://schemas.microsoft.com/office/drawing/2014/main" id="{D2135B78-AE24-DEF4-8098-9110E03BE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1268413"/>
            <a:ext cx="5795962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4000">
                <a:solidFill>
                  <a:schemeClr val="bg1"/>
                </a:solidFill>
                <a:latin typeface="Zurich Cn BT" pitchFamily="34" charset="0"/>
              </a:rPr>
              <a:t>CERTO OU ERRADO?</a:t>
            </a:r>
            <a:endParaRPr lang="en-US" altLang="pt-BR" sz="4000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95587" name="Text Box 3">
            <a:extLst>
              <a:ext uri="{FF2B5EF4-FFF2-40B4-BE49-F238E27FC236}">
                <a16:creationId xmlns:a16="http://schemas.microsoft.com/office/drawing/2014/main" id="{98A2DE22-9326-B5F9-081D-E62EFFB89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924175"/>
            <a:ext cx="615632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CERTO</a:t>
            </a:r>
          </a:p>
          <a:p>
            <a:pPr>
              <a:buFontTx/>
              <a:buChar char="•"/>
            </a:pPr>
            <a:endParaRPr lang="pt-BR" altLang="pt-BR" sz="3200">
              <a:solidFill>
                <a:schemeClr val="bg1"/>
              </a:solidFill>
              <a:latin typeface="Zurich Cn BT" pitchFamily="34" charset="0"/>
            </a:endParaRPr>
          </a:p>
          <a:p>
            <a:pPr>
              <a:buFontTx/>
              <a:buChar char="•"/>
            </a:pPr>
            <a:endParaRPr lang="pt-BR" altLang="pt-BR" sz="3200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2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F564C886-6522-57CF-8711-6F1F444F5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7524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O QUE NÃO PODEMOS ESQUECER?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148622F0-4738-7523-FB97-DCD50A102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7524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O QUE NÃO PODEMOS ESQUECER?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35523" name="Text Box 3">
            <a:extLst>
              <a:ext uri="{FF2B5EF4-FFF2-40B4-BE49-F238E27FC236}">
                <a16:creationId xmlns:a16="http://schemas.microsoft.com/office/drawing/2014/main" id="{ABAF3C36-6199-4257-82C6-7935D90BE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997200"/>
            <a:ext cx="5761038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“Porque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, ONDE ESTÁ O VOSSO TESOURO, AÍ ESTARÁ TAMBÉM O VOSSO CORAÇÃO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”</a:t>
            </a:r>
          </a:p>
        </p:txBody>
      </p:sp>
      <p:sp>
        <p:nvSpPr>
          <p:cNvPr id="235524" name="Text Box 4">
            <a:extLst>
              <a:ext uri="{FF2B5EF4-FFF2-40B4-BE49-F238E27FC236}">
                <a16:creationId xmlns:a16="http://schemas.microsoft.com/office/drawing/2014/main" id="{0D33CE6E-A4FD-17E2-C826-BB8DCC8B3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1338" y="2384425"/>
            <a:ext cx="166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>
                <a:solidFill>
                  <a:srgbClr val="FFFF00"/>
                </a:solidFill>
                <a:latin typeface="Zurich Cn BT" pitchFamily="34" charset="0"/>
              </a:rPr>
              <a:t>MATEUS 12:34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4E528FE7-4FA2-8901-CF0C-EAF0DC005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7524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O QUE NÃO PODEMOS ESQUECER?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D1EAA6DE-53B6-9FF7-A27E-CB80C9536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3068638"/>
            <a:ext cx="4824413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  “ E digas no teu coração: A minha força, e a fortaleza da minha mão, me adquiriu estas riquezas... </a:t>
            </a:r>
          </a:p>
        </p:txBody>
      </p:sp>
      <p:sp>
        <p:nvSpPr>
          <p:cNvPr id="22532" name="Text Box 3">
            <a:extLst>
              <a:ext uri="{FF2B5EF4-FFF2-40B4-BE49-F238E27FC236}">
                <a16:creationId xmlns:a16="http://schemas.microsoft.com/office/drawing/2014/main" id="{F72A5710-65B1-5F80-E170-1BB91A05B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2349500"/>
            <a:ext cx="266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rgbClr val="FFFF00"/>
                </a:solidFill>
                <a:latin typeface="Zurich LtCn BT" pitchFamily="34" charset="0"/>
              </a:rPr>
              <a:t>DEUTERONÔMIO  8:17,18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A593C147-2DC5-1A45-53D4-117DAFA5B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7524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O QUE NÃO PODEMOS ESQUECER?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C0974966-F71A-543D-DC31-AC9D4A7A5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3068638"/>
            <a:ext cx="4824413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  ...</a:t>
            </a: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antes te lembrarás do SENHOR, porque é Ele que te dá sabedoria e forças para adquirires riquezas</a:t>
            </a: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”  </a:t>
            </a:r>
          </a:p>
        </p:txBody>
      </p:sp>
      <p:sp>
        <p:nvSpPr>
          <p:cNvPr id="153604" name="Text Box 3">
            <a:extLst>
              <a:ext uri="{FF2B5EF4-FFF2-40B4-BE49-F238E27FC236}">
                <a16:creationId xmlns:a16="http://schemas.microsoft.com/office/drawing/2014/main" id="{9A6E2BE6-AD95-6936-BFB8-AF50990B8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2349500"/>
            <a:ext cx="266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DEUTERONÔMIO  8:17,18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9C038C75-1AB8-9A76-074A-648BD3E9A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49275"/>
            <a:ext cx="525621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SE DEUS NÃO PRECISA DE DINHEIRO, ENTÃO PORQUE DAR OFERTA E DEVOLVER O DÍZIMO?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92165" name="Text Box 5">
            <a:extLst>
              <a:ext uri="{FF2B5EF4-FFF2-40B4-BE49-F238E27FC236}">
                <a16:creationId xmlns:a16="http://schemas.microsoft.com/office/drawing/2014/main" id="{40313AE3-1602-FC47-D541-AD5E919AF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086100"/>
            <a:ext cx="5508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pt-BR" sz="36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9F231A0A-54F8-1072-1A8E-9E42E4C87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49275"/>
            <a:ext cx="525621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SE DEUS NÃO PRECISA DE DINHEIRO, ENTÃO PORQUE DAR OFERTA E DEVOLVER O DÍZIMO?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92515" name="Text Box 3">
            <a:extLst>
              <a:ext uri="{FF2B5EF4-FFF2-40B4-BE49-F238E27FC236}">
                <a16:creationId xmlns:a16="http://schemas.microsoft.com/office/drawing/2014/main" id="{302D58B1-4ED9-17C4-2B80-BA72C65FF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486150"/>
            <a:ext cx="5400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pt-BR" sz="40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92516" name="Text Box 4">
            <a:extLst>
              <a:ext uri="{FF2B5EF4-FFF2-40B4-BE49-F238E27FC236}">
                <a16:creationId xmlns:a16="http://schemas.microsoft.com/office/drawing/2014/main" id="{14B0A327-01F9-0190-101B-DEB0355F2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3357563"/>
            <a:ext cx="5400675" cy="350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O que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DEUS QUER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:</a:t>
            </a: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A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Oferta 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ou o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Doador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?</a:t>
            </a: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O que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DEUS AMA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:</a:t>
            </a: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O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Dízimo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ou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Você?</a:t>
            </a: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4AE1EC1B-E64F-6718-C7CF-8DFE5667B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492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QUE RECONHECIMENTO A PESSOA DEMONSTRA AO OFERTAR A DEUS?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AEFB6BA4-978B-4E0C-322C-C3FBF4B41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492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QUE RECONHECIMENTO A PESSOA DEMONSTRA AO OFERTAR A DEUS?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0956F68A-1092-6002-F42B-61E66AFA1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3141663"/>
            <a:ext cx="56896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   “Agora, pois, ó DEUS nosso, graças te damos, e louvamos o nome da Tua glória. Porque quem sou eu, e quem é o meu povo, para que pudéssemos OFERECER VOLUNTARIAMENTE coisas semelhantes? </a:t>
            </a:r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PORQUE TUDO VEM DE TI, E DO QUE É TEU TO DAMOS</a:t>
            </a: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.”</a:t>
            </a:r>
          </a:p>
        </p:txBody>
      </p:sp>
      <p:sp>
        <p:nvSpPr>
          <p:cNvPr id="98308" name="Text Box 3">
            <a:extLst>
              <a:ext uri="{FF2B5EF4-FFF2-40B4-BE49-F238E27FC236}">
                <a16:creationId xmlns:a16="http://schemas.microsoft.com/office/drawing/2014/main" id="{893EA3FE-B2C8-5A09-A9DF-0DDBB89F7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638" y="2349500"/>
            <a:ext cx="230505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1 CRÔNICAS 29:13 e 14 </a:t>
            </a:r>
            <a:endParaRPr lang="pt-BR" altLang="pt-BR">
              <a:solidFill>
                <a:srgbClr val="FFFF00"/>
              </a:solidFill>
              <a:latin typeface="Zurich LtCn BT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3DC9C7B0-C7A1-ACE6-A143-BB9A6981B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49275"/>
            <a:ext cx="52562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800">
                <a:solidFill>
                  <a:schemeClr val="bg1"/>
                </a:solidFill>
                <a:latin typeface="Zurich Cn BT" pitchFamily="34" charset="0"/>
              </a:rPr>
              <a:t>QUE PERCENTUAL DE NOSSAS RENDAS DEUS RESERVOU PARA QUE LHE DEVOLVÊSSEMOS COMO ATO DE ADORAÇÃO?</a:t>
            </a:r>
            <a:endParaRPr lang="en-US" altLang="pt-BR" sz="28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435A909E-7DFB-307B-F75A-13EB92D12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49275"/>
            <a:ext cx="52562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800">
                <a:solidFill>
                  <a:schemeClr val="bg1"/>
                </a:solidFill>
                <a:latin typeface="Zurich Cn BT" pitchFamily="34" charset="0"/>
              </a:rPr>
              <a:t>QUE PERCENTUAL DE NOSSAS RENDAS DEUS RESERVOU PARA QUE LHE DEVOLVÊSSEMOS COMO ATO DE ADORAÇÃO?</a:t>
            </a:r>
            <a:endParaRPr lang="en-US" altLang="pt-BR" sz="28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9541474A-E160-B2DC-30CE-4A1EDD60E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2349500"/>
            <a:ext cx="19431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LEVÍTICO 27:30</a:t>
            </a:r>
          </a:p>
          <a:p>
            <a:pPr>
              <a:spcBef>
                <a:spcPct val="50000"/>
              </a:spcBef>
            </a:pPr>
            <a:endParaRPr lang="pt-BR" altLang="pt-BR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207C1C58-8ED4-5530-E1A7-E0552F715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141663"/>
            <a:ext cx="5545137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  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“Também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TODOS OS DÍZIMOS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do campo, da semente do campo, do fruto das árvores,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SÃO DO SENHOR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;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SANTOS SÃO AO SENHOR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.”</a:t>
            </a:r>
            <a:r>
              <a:rPr lang="pt-BR" altLang="pt-BR" sz="3200">
                <a:latin typeface="Zurich Cn BT" pitchFamily="34" charset="0"/>
              </a:rPr>
              <a:t> </a:t>
            </a: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ext Box 2">
            <a:extLst>
              <a:ext uri="{FF2B5EF4-FFF2-40B4-BE49-F238E27FC236}">
                <a16:creationId xmlns:a16="http://schemas.microsoft.com/office/drawing/2014/main" id="{FF6D32F0-0C70-0D0F-3D4D-11C0C93C3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1268413"/>
            <a:ext cx="5795962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4000">
                <a:solidFill>
                  <a:schemeClr val="bg1"/>
                </a:solidFill>
                <a:latin typeface="Zurich Cn BT" pitchFamily="34" charset="0"/>
              </a:rPr>
              <a:t>CERTO OU ERRADO?</a:t>
            </a:r>
            <a:endParaRPr lang="en-US" altLang="pt-BR" sz="4000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96611" name="Text Box 3">
            <a:extLst>
              <a:ext uri="{FF2B5EF4-FFF2-40B4-BE49-F238E27FC236}">
                <a16:creationId xmlns:a16="http://schemas.microsoft.com/office/drawing/2014/main" id="{CE58FFA5-8AC1-878F-1CED-D6071C173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924175"/>
            <a:ext cx="615632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CERTO</a:t>
            </a:r>
          </a:p>
          <a:p>
            <a:pPr>
              <a:buFontTx/>
              <a:buChar char="•"/>
            </a:pP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  <a:p>
            <a:pPr>
              <a:buFontTx/>
              <a:buChar char="•"/>
            </a:pP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  <a:p>
            <a:pPr>
              <a:buFontTx/>
              <a:buChar char="•"/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E ERRADO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AEBF8977-515C-73AE-9B46-C74AC3C43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49275"/>
            <a:ext cx="52562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800">
                <a:solidFill>
                  <a:schemeClr val="bg1"/>
                </a:solidFill>
                <a:latin typeface="Zurich Cn BT" pitchFamily="34" charset="0"/>
              </a:rPr>
              <a:t>DEUS PEDE MAIS TEMPO QUE DINHEIRO</a:t>
            </a:r>
            <a:endParaRPr lang="en-US" altLang="pt-BR" sz="28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8150658D-03C1-B521-1F92-80415A144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613" y="3141663"/>
            <a:ext cx="5005387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SÁBADO – 1/7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DÍZIMO – 1/10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CEF2723D-6E18-A981-2389-A3FBF0D11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836613"/>
            <a:ext cx="554355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QUE IMPORTÂNCIA A BÍBLIA DÁ AOS DÍZIMOS E OFERTAS, COMO ELEMENTOS DE ADORAÇÃO?</a:t>
            </a:r>
            <a:endParaRPr lang="en-US" altLang="pt-BR" sz="32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Text Box 3">
            <a:extLst>
              <a:ext uri="{FF2B5EF4-FFF2-40B4-BE49-F238E27FC236}">
                <a16:creationId xmlns:a16="http://schemas.microsoft.com/office/drawing/2014/main" id="{A2F449D8-3745-A113-2C0A-BD015AF79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2349500"/>
            <a:ext cx="20161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FFFF00"/>
                </a:solidFill>
                <a:latin typeface="Zurich LtCn BT" pitchFamily="34" charset="0"/>
              </a:rPr>
              <a:t>MALAQUIAS 3:8</a:t>
            </a:r>
          </a:p>
          <a:p>
            <a:pPr>
              <a:spcBef>
                <a:spcPct val="50000"/>
              </a:spcBef>
            </a:pPr>
            <a:endParaRPr lang="pt-BR" altLang="pt-BR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B4DB3B26-5223-44F8-B9C9-BA1DE85E9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3141663"/>
            <a:ext cx="6084887" cy="423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 “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Roubará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o homem a DEUS? Todavia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vós me ROUBAIS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e dizeis: Em que te roubamos?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NOS DÍZIMOS E NAS OFERTAS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</a:t>
            </a: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AEE13E7-5B57-20BC-2D15-C489277C8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866775"/>
            <a:ext cx="554355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QUE IMPORTÂNCIA A BÍBLIA DÁ AOS DÍZIMOS E OFERTAS, COMO ELEMENTOS DE ADORAÇÃO?</a:t>
            </a:r>
            <a:endParaRPr lang="en-US" altLang="pt-BR" sz="32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0C58E971-A1E7-490D-BF79-C6BE2FBD2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836613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QUAL É O DESTINO DOS DÍZIMOS?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9D28877D-1694-F443-98A5-C108BE4E8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836613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QUAL É O DESTINO DOS DÍZIMOS NO AT?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53251" name="Text Box 3">
            <a:extLst>
              <a:ext uri="{FF2B5EF4-FFF2-40B4-BE49-F238E27FC236}">
                <a16:creationId xmlns:a16="http://schemas.microsoft.com/office/drawing/2014/main" id="{5AB596DE-A5DA-02FA-C1FD-860E4AF22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2349500"/>
            <a:ext cx="3095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rgbClr val="FFFF00"/>
                </a:solidFill>
                <a:latin typeface="Zurich LtCn BT" pitchFamily="34" charset="0"/>
              </a:rPr>
              <a:t>                           NÚMEROS 18:21</a:t>
            </a: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 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FF45AD7D-390B-0DD7-4F2E-8393C32C2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3141663"/>
            <a:ext cx="608488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 “E eis que aos filhos de Levi tenho dado todos os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DÍZIMOS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em Israel por herança, pelo ministério que executam,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O MINISTÉRIO DA TENDA DA CONGREGAÇÃO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.” </a:t>
            </a: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00893B5B-F252-4926-ECBE-DBF61298A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836613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QUAL É O DESTINO DOS DÍZIMOS NT?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55299" name="Text Box 3">
            <a:extLst>
              <a:ext uri="{FF2B5EF4-FFF2-40B4-BE49-F238E27FC236}">
                <a16:creationId xmlns:a16="http://schemas.microsoft.com/office/drawing/2014/main" id="{1343BC3F-6E08-0BB5-BDA1-6C399C51F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2349500"/>
            <a:ext cx="3095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rgbClr val="FFFF00"/>
                </a:solidFill>
                <a:latin typeface="Zurich LtCn BT" pitchFamily="34" charset="0"/>
              </a:rPr>
              <a:t>                         1CORÍNTIOS 9:14</a:t>
            </a:r>
            <a:endParaRPr lang="pt-BR" altLang="pt-BR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0C0F4CC-61E5-3B5D-0F18-E549D7AB1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3141663"/>
            <a:ext cx="6084887" cy="423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 “Assim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ORDENOU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também o SENHOR aos que anunciam o evangelho,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QUE VIVAM DO EVANGELHO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</a:t>
            </a:r>
            <a:r>
              <a:rPr lang="pt-BR" altLang="pt-BR"/>
              <a:t> </a:t>
            </a: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7B376BD9-8781-23EB-A1A5-F8807CD08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836613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QUAL É O DESTINO DOS DÍZIMOS?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57347" name="Text Box 3">
            <a:extLst>
              <a:ext uri="{FF2B5EF4-FFF2-40B4-BE49-F238E27FC236}">
                <a16:creationId xmlns:a16="http://schemas.microsoft.com/office/drawing/2014/main" id="{9D21D4CF-1F9A-B211-39BB-2180F0EB7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2349500"/>
            <a:ext cx="3095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rgbClr val="FFFF00"/>
                </a:solidFill>
                <a:latin typeface="Zurich LtCn BT" pitchFamily="34" charset="0"/>
              </a:rPr>
              <a:t>                         MALAQUIAS  3:10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DCF7D750-ED18-7783-013E-994E78920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3644900"/>
            <a:ext cx="6084887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 “Trazei TODOS OS DÍZIMOS À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 CASA DO TESOURO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para que haja mantimento na minha casa...”</a:t>
            </a: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EC03A47C-8DFD-16F3-EB4B-3BCE0AD45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07975"/>
            <a:ext cx="525621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QUAIS SÃO OS CRITÉRIOS QUE A BÍBLIA APRESENTA PARA A SEPARAÇÃO DAS OFERTAS, EM NOSSA ADORAÇÃO?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98A7C300-420A-F01E-1593-4BDDC9236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60350"/>
            <a:ext cx="5256212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QUAIS SÃO OS CRITÉRIOS QUE A BÍBLIA APRESENTA PARA A SEPARAÇÃO DAS OFERTAS, EM NOSSA ADORAÇÃO?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790BBBB-45F0-B68A-97D1-0CDABD629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3141663"/>
            <a:ext cx="5616575" cy="691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A oferta deve ser individual      e voluntária. </a:t>
            </a:r>
          </a:p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   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“Cada um, conforme ao dom da sua mão, conforme a bênção do SENHOR teu Deus, que lhe tiver dado.”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</a:t>
            </a: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08548" name="Text Box 4">
            <a:extLst>
              <a:ext uri="{FF2B5EF4-FFF2-40B4-BE49-F238E27FC236}">
                <a16:creationId xmlns:a16="http://schemas.microsoft.com/office/drawing/2014/main" id="{10EAAD56-1A94-D281-498A-E55525F4B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2297113"/>
            <a:ext cx="3095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i="1">
                <a:solidFill>
                  <a:schemeClr val="bg1"/>
                </a:solidFill>
              </a:rPr>
              <a:t>DEUTERONÔMIO 16:17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A2B48C55-1EE9-A540-9759-466E02D4E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07975"/>
            <a:ext cx="525621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QUAIS SÃO OS CRITÉRIOS QUE A BÍBLIA APRESENTA PARA A SEPARAÇÃO DAS OFERTAS, EM NOSSA ADORAÇÃO?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200391F9-20DC-91BA-9CB5-6AB127990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3141663"/>
            <a:ext cx="5616575" cy="762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A oferta deve ser planejada. </a:t>
            </a:r>
            <a:r>
              <a:rPr lang="pt-BR" altLang="pt-BR" sz="3000" i="1">
                <a:solidFill>
                  <a:schemeClr val="bg1"/>
                </a:solidFill>
                <a:latin typeface="Zurich Cn BT" pitchFamily="34" charset="0"/>
              </a:rPr>
              <a:t>No primeiro dia da semana cada um de vós ponha de parte o que puder ajuntar, conforme a sua prosperidade, para que não se façam as coletas quando eu chegar. </a:t>
            </a:r>
          </a:p>
          <a:p>
            <a:pPr>
              <a:spcBef>
                <a:spcPct val="50000"/>
              </a:spcBef>
            </a:pPr>
            <a:endParaRPr lang="pt-BR" altLang="pt-BR" sz="30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 sz="30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12644" name="Text Box 4">
            <a:extLst>
              <a:ext uri="{FF2B5EF4-FFF2-40B4-BE49-F238E27FC236}">
                <a16:creationId xmlns:a16="http://schemas.microsoft.com/office/drawing/2014/main" id="{D12B675A-418F-304A-1025-8CE69D995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9200" y="2368550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i="1">
                <a:solidFill>
                  <a:schemeClr val="bg1"/>
                </a:solidFill>
              </a:rPr>
              <a:t>1CORÍNTIOS 16:2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97824F56-A41B-E043-A93F-AFC948214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3068638"/>
            <a:ext cx="4464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</a:t>
            </a: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177155" name="Text Box 3">
            <a:extLst>
              <a:ext uri="{FF2B5EF4-FFF2-40B4-BE49-F238E27FC236}">
                <a16:creationId xmlns:a16="http://schemas.microsoft.com/office/drawing/2014/main" id="{5C1C1716-2600-2C6A-EC61-48F307471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196975"/>
            <a:ext cx="5795962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4000">
                <a:solidFill>
                  <a:schemeClr val="bg1"/>
                </a:solidFill>
                <a:latin typeface="Zurich Cn BT" pitchFamily="34" charset="0"/>
              </a:rPr>
              <a:t>COMO PODE SER CERTO E ERRADO?</a:t>
            </a:r>
            <a:endParaRPr lang="en-US" altLang="pt-BR" sz="4000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40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77156" name="Text Box 4">
            <a:extLst>
              <a:ext uri="{FF2B5EF4-FFF2-40B4-BE49-F238E27FC236}">
                <a16:creationId xmlns:a16="http://schemas.microsoft.com/office/drawing/2014/main" id="{146FB57B-1A7A-2E73-7193-4B4AC8D5C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276600"/>
            <a:ext cx="61563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CERTO</a:t>
            </a:r>
          </a:p>
          <a:p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  <a:p>
            <a:pPr>
              <a:buFontTx/>
              <a:buAutoNum type="alphaLcPeriod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Algumas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igrejas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são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comércio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declarado.</a:t>
            </a:r>
          </a:p>
          <a:p>
            <a:pPr>
              <a:buFontTx/>
              <a:buAutoNum type="alphaLcPeriod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Alguns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pastores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são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comerciantes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declarados.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125DD69C-3D1D-7A21-BCE5-035012497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07975"/>
            <a:ext cx="525621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QUAIS SÃO OS CRITÉRIOS QUE A BÍBLIA APRESENTA PARA A SEPARAÇÃO DAS OFERTAS, EM NOSSA ADORAÇÃO?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9C6332FB-2C64-8129-8753-24D917EE7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3141663"/>
            <a:ext cx="5616575" cy="788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A oferta deve ser planejada. 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</a:t>
            </a: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Portanto, tive por coisa necessária exortar estes irmãos, para que primeiro fossem ter convosco, </a:t>
            </a:r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e preparassem de antemão a vossa bênção, já antes anunciada, para que esteja pronta como bênção, e não como avareza.”</a:t>
            </a: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pt-BR" altLang="pt-BR" sz="28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 sz="30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16740" name="Text Box 4">
            <a:extLst>
              <a:ext uri="{FF2B5EF4-FFF2-40B4-BE49-F238E27FC236}">
                <a16:creationId xmlns:a16="http://schemas.microsoft.com/office/drawing/2014/main" id="{6459298B-E4F5-7AB0-7B5D-20FFDC8FD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0038" y="2439988"/>
            <a:ext cx="202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i="1">
                <a:solidFill>
                  <a:schemeClr val="bg1"/>
                </a:solidFill>
              </a:rPr>
              <a:t>2CORÍNTIOS  9:5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7912D107-F257-05FE-5AEA-C0AADEA0D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549275"/>
            <a:ext cx="52562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COMO A IGREJA ADVENTISTA DO SÉTIMO DIA AS DISTRIBUI?</a:t>
            </a:r>
            <a:endParaRPr lang="en-US" altLang="pt-BR" sz="32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C9426532-CAA2-47A6-1845-46E53CF50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549275"/>
            <a:ext cx="52562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COMO A IGREJA ADVENTISTA DO SÉTIMO DIA AS DISTRIBUI?</a:t>
            </a:r>
            <a:endParaRPr lang="en-US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32099" name="Text Box 3">
            <a:extLst>
              <a:ext uri="{FF2B5EF4-FFF2-40B4-BE49-F238E27FC236}">
                <a16:creationId xmlns:a16="http://schemas.microsoft.com/office/drawing/2014/main" id="{3A029BF4-E603-0B0A-7799-E9643CF72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2349500"/>
            <a:ext cx="143986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ÊXODO 36:3</a:t>
            </a:r>
          </a:p>
          <a:p>
            <a:pPr>
              <a:spcBef>
                <a:spcPct val="50000"/>
              </a:spcBef>
            </a:pPr>
            <a:endParaRPr lang="pt-BR" altLang="pt-BR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BCD4F1AF-9C91-FE5C-F843-F0172B172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3141663"/>
            <a:ext cx="6192838" cy="685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000" i="1">
                <a:solidFill>
                  <a:srgbClr val="FFFF00"/>
                </a:solidFill>
                <a:latin typeface="Zurich Cn BT" pitchFamily="34" charset="0"/>
              </a:rPr>
              <a:t>As ofertas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3000" i="1">
                <a:solidFill>
                  <a:srgbClr val="FFFF00"/>
                </a:solidFill>
                <a:latin typeface="Zurich Cn BT" pitchFamily="34" charset="0"/>
              </a:rPr>
              <a:t>para construção e manutenção de templos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3000" i="1">
                <a:solidFill>
                  <a:srgbClr val="FFFF00"/>
                </a:solidFill>
                <a:latin typeface="Zurich Cn BT" pitchFamily="34" charset="0"/>
              </a:rPr>
              <a:t>apoio à pregação do evangelho em regiões pobres, consideradas campos missionários</a:t>
            </a:r>
            <a:r>
              <a:rPr lang="pt-BR" altLang="pt-BR" sz="3000" i="1">
                <a:solidFill>
                  <a:schemeClr val="bg1"/>
                </a:solidFill>
                <a:latin typeface="Zurich Cn BT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pt-BR" altLang="pt-BR" sz="30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 sz="30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DAD43A1C-A730-A777-C160-606DDAB8C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476250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HÁ PROMESSAS DE DEUS, MAS ESTE NÃO DEVE SER O QUE NOS MOVE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73731" name="Text Box 3">
            <a:extLst>
              <a:ext uri="{FF2B5EF4-FFF2-40B4-BE49-F238E27FC236}">
                <a16:creationId xmlns:a16="http://schemas.microsoft.com/office/drawing/2014/main" id="{1B8222A0-11D5-AE28-0463-21D5186B3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2349500"/>
            <a:ext cx="2376487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FFFF00"/>
                </a:solidFill>
                <a:latin typeface="Zurich LtCn BT" pitchFamily="34" charset="0"/>
              </a:rPr>
              <a:t>MALAQUIAS 3:10 e 12</a:t>
            </a:r>
          </a:p>
          <a:p>
            <a:pPr>
              <a:spcBef>
                <a:spcPct val="50000"/>
              </a:spcBef>
            </a:pPr>
            <a:endParaRPr lang="pt-BR" altLang="pt-BR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DB9FC21B-FD81-0596-51EE-350CF22DE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3141663"/>
            <a:ext cx="5832475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   E por causa de vós </a:t>
            </a:r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repreenderei o devorador</a:t>
            </a: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, e ele não destruirá os frutos da vossa terra; e a vossa vide no campo não será estéril, diz o SENHOR dos Exércitos. E todas as nações vos CHAMARÃO BEM-AVENTURADOS; porque vós sereis uma terra deleitosa, diz o SENHOR dos Exércitos.”</a:t>
            </a:r>
          </a:p>
          <a:p>
            <a:pPr>
              <a:spcBef>
                <a:spcPct val="50000"/>
              </a:spcBef>
            </a:pPr>
            <a:endParaRPr lang="pt-BR" altLang="pt-BR" sz="28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5654ADE6-E737-1242-6B3F-E1F3C9DFF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476250"/>
            <a:ext cx="52562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3200">
                <a:solidFill>
                  <a:schemeClr val="bg1"/>
                </a:solidFill>
                <a:latin typeface="Zurich Cn BT" pitchFamily="34" charset="0"/>
              </a:rPr>
              <a:t>O QUE DEUS QUER REALMENTE DE NÓS?</a:t>
            </a:r>
          </a:p>
        </p:txBody>
      </p:sp>
      <p:sp>
        <p:nvSpPr>
          <p:cNvPr id="135171" name="Text Box 3">
            <a:extLst>
              <a:ext uri="{FF2B5EF4-FFF2-40B4-BE49-F238E27FC236}">
                <a16:creationId xmlns:a16="http://schemas.microsoft.com/office/drawing/2014/main" id="{2AAAEA16-F4B1-0547-4F1D-E0B0F12AF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349500"/>
            <a:ext cx="1728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2 CORÍNTIOS 8:5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B540354C-6945-C5F7-0EC8-A615B439F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3141663"/>
            <a:ext cx="5832475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 “E não somente fizeram como nós esperávamos, mas também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DERAM-SE A SI MESMOS PRIMEIRO AO SENHOR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”</a:t>
            </a: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927E53F7-742E-BB6A-30EE-34B72653F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3068638"/>
            <a:ext cx="4464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</a:t>
            </a: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199683" name="Text Box 3">
            <a:extLst>
              <a:ext uri="{FF2B5EF4-FFF2-40B4-BE49-F238E27FC236}">
                <a16:creationId xmlns:a16="http://schemas.microsoft.com/office/drawing/2014/main" id="{9028F2C3-92C4-5AFE-1411-607C53252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196975"/>
            <a:ext cx="5795962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4000">
                <a:solidFill>
                  <a:schemeClr val="bg1"/>
                </a:solidFill>
                <a:latin typeface="Zurich Cn BT" pitchFamily="34" charset="0"/>
              </a:rPr>
              <a:t>COMO PODE SER CERTO E ERRADO?</a:t>
            </a:r>
            <a:endParaRPr lang="en-US" altLang="pt-BR" sz="4000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40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99684" name="Text Box 4">
            <a:extLst>
              <a:ext uri="{FF2B5EF4-FFF2-40B4-BE49-F238E27FC236}">
                <a16:creationId xmlns:a16="http://schemas.microsoft.com/office/drawing/2014/main" id="{12DEB44F-7D17-9F26-2D58-1DC886A14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276600"/>
            <a:ext cx="61563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ERRADO</a:t>
            </a:r>
          </a:p>
          <a:p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  <a:p>
            <a:pPr>
              <a:buFontTx/>
              <a:buAutoNum type="alphaLcPeriod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Muitas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igrejas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são ENTIDADES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SÉRIAS</a:t>
            </a:r>
          </a:p>
          <a:p>
            <a:pPr>
              <a:buFontTx/>
              <a:buAutoNum type="alphaLcPeriod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Muitos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pastore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s são MISSIONÁRIOS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DEDICADOS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87CCF85B-D025-66E0-360B-ED23F0079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476250"/>
            <a:ext cx="52562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4000">
                <a:solidFill>
                  <a:schemeClr val="bg1"/>
                </a:solidFill>
                <a:latin typeface="Zurich Cn BT" pitchFamily="34" charset="0"/>
              </a:rPr>
              <a:t>SE EXISTE O RISCO DO COMÉRCIO, PRA QUE UMA IGREJA?</a:t>
            </a:r>
            <a:endParaRPr lang="en-US" altLang="pt-BR" sz="40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65443644-CA22-CC98-8114-592A85DD8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997200"/>
            <a:ext cx="5832475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......................................</a:t>
            </a: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Pra que uma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FAMÍLIA?</a:t>
            </a:r>
          </a:p>
          <a:p>
            <a:pPr>
              <a:buFontTx/>
              <a:buChar char="•"/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Pessoas vulneráveis</a:t>
            </a:r>
          </a:p>
          <a:p>
            <a:pPr>
              <a:buFontTx/>
              <a:buChar char="•"/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Muito próximas</a:t>
            </a:r>
          </a:p>
          <a:p>
            <a:pPr>
              <a:buFontTx/>
              <a:buChar char="•"/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Sem PRIVACIDADE</a:t>
            </a:r>
          </a:p>
          <a:p>
            <a:pPr>
              <a:buFontTx/>
              <a:buChar char="•"/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Tipos de amor abrangentes</a:t>
            </a:r>
          </a:p>
          <a:p>
            <a:pPr>
              <a:buFontTx/>
              <a:buChar char="•"/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Amor desinteressado</a:t>
            </a:r>
          </a:p>
          <a:p>
            <a:pPr>
              <a:buFontTx/>
              <a:buChar char="•"/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Aprendemos com os outros</a:t>
            </a: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1986</Words>
  <Application>Microsoft Office PowerPoint</Application>
  <PresentationFormat>Apresentação na tela (4:3)</PresentationFormat>
  <Paragraphs>286</Paragraphs>
  <Slides>75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75</vt:i4>
      </vt:variant>
    </vt:vector>
  </HeadingPairs>
  <TitlesOfParts>
    <vt:vector size="79" baseType="lpstr">
      <vt:lpstr>Arial</vt:lpstr>
      <vt:lpstr>Zurich Cn BT</vt:lpstr>
      <vt:lpstr>Zurich LtCn BT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NOVO TEMPO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vasjan.leno</dc:creator>
  <cp:lastModifiedBy>Pr. Marcelo Augusto de Carvalho</cp:lastModifiedBy>
  <cp:revision>21</cp:revision>
  <dcterms:created xsi:type="dcterms:W3CDTF">2008-04-16T19:29:46Z</dcterms:created>
  <dcterms:modified xsi:type="dcterms:W3CDTF">2026-05-28T06:13:12Z</dcterms:modified>
</cp:coreProperties>
</file>