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1" r:id="rId3"/>
    <p:sldId id="302" r:id="rId4"/>
    <p:sldId id="259" r:id="rId5"/>
    <p:sldId id="309" r:id="rId6"/>
    <p:sldId id="303" r:id="rId7"/>
    <p:sldId id="304" r:id="rId8"/>
    <p:sldId id="305" r:id="rId9"/>
    <p:sldId id="306" r:id="rId10"/>
    <p:sldId id="308" r:id="rId11"/>
    <p:sldId id="300" r:id="rId12"/>
    <p:sldId id="264" r:id="rId13"/>
    <p:sldId id="323" r:id="rId14"/>
    <p:sldId id="310" r:id="rId15"/>
    <p:sldId id="326" r:id="rId16"/>
    <p:sldId id="324" r:id="rId17"/>
    <p:sldId id="332" r:id="rId18"/>
    <p:sldId id="335" r:id="rId19"/>
    <p:sldId id="334" r:id="rId20"/>
    <p:sldId id="337" r:id="rId21"/>
    <p:sldId id="336" r:id="rId22"/>
    <p:sldId id="338" r:id="rId23"/>
    <p:sldId id="325" r:id="rId24"/>
    <p:sldId id="340" r:id="rId25"/>
    <p:sldId id="341" r:id="rId26"/>
    <p:sldId id="342" r:id="rId27"/>
    <p:sldId id="343" r:id="rId28"/>
    <p:sldId id="344" r:id="rId29"/>
    <p:sldId id="331" r:id="rId30"/>
    <p:sldId id="346" r:id="rId31"/>
    <p:sldId id="347" r:id="rId32"/>
    <p:sldId id="348" r:id="rId33"/>
    <p:sldId id="311" r:id="rId34"/>
    <p:sldId id="345" r:id="rId35"/>
    <p:sldId id="316" r:id="rId36"/>
    <p:sldId id="317" r:id="rId37"/>
    <p:sldId id="314" r:id="rId38"/>
    <p:sldId id="318" r:id="rId39"/>
    <p:sldId id="319" r:id="rId40"/>
    <p:sldId id="320" r:id="rId41"/>
    <p:sldId id="322" r:id="rId42"/>
    <p:sldId id="313" r:id="rId43"/>
    <p:sldId id="261" r:id="rId44"/>
    <p:sldId id="307" r:id="rId45"/>
    <p:sldId id="349" r:id="rId46"/>
    <p:sldId id="350" r:id="rId47"/>
    <p:sldId id="351" r:id="rId48"/>
    <p:sldId id="352" r:id="rId49"/>
    <p:sldId id="354" r:id="rId50"/>
    <p:sldId id="353" r:id="rId51"/>
    <p:sldId id="257" r:id="rId5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65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604B6B-4F75-B243-4528-793A81F24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81FECC9-9A44-4BB7-909A-0198F74BFB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814DE53-CB11-7D25-A1CC-0F65A33BC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30ABFBB-654B-DB42-BE37-0CBEF2760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EA133BE-9BDC-4F0B-AFBE-563211C35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B7960F-D025-4DB8-86F8-6456D9612CC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51327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B53FE4-5921-C505-4A37-AD9CE01BC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9602C77-83A5-6D9E-D669-3C4BD2EB87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AAA3FE9-9660-F67A-4829-8120800C3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40740E-06D5-5109-C7EB-A57BC6463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CBE2A14-9A33-3552-7864-D279ED572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3D919-73D3-4AD3-A636-50258745FA6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22676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3BD4D96-0D12-8CF4-91C4-6CABDA63AE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4309CF6-3764-1EF9-FFF3-98F9CD71AF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8FDB2A1-285C-C196-F4C4-56BEBC6FB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CFF2E4-408A-D4D6-93E1-D60DA8D43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F14C62-DA91-B826-95CA-E0FDF166A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A8C07-C01B-4F40-9511-EA9217F5CAE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69282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49B5B6-5551-2577-56C7-9F6F38677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D15D2A3-9A18-5BA3-3E78-8F997FA56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BC5F45B-5D0C-3219-C7D5-97D61FB4D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CE9E8D3-E75C-2C20-0D1E-4E16E50A8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48DB384-9CBA-BB9F-D612-5EEFC4866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33BB7-DB6A-44F6-BB62-3906A877F30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33956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8A5998-AE57-50E4-3DC6-EB86B32AD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44A5820-1DDD-9B2D-A9B2-6A8EDCFA9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DAAE604-ECD7-FA14-4545-B969A198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93C7A17-C9BA-81DF-9202-89CD3A504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172A56F-AAAC-CBE3-F743-6D6D470F1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5EA60-79DA-4409-A197-FCDA1642FB1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993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2A5840-1376-9E9B-280A-9C93D0BDB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40804DE-7BA9-AA27-43FB-C2525399D0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DFFD795-1AD6-142A-1940-9FC4046F63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CAE8D28-FBB6-7085-FEB3-AAC370FE8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2467E0A-3779-A1B6-D898-36AD10FDC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491B116-FB39-435D-F6A9-BC012F618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D5996-872F-404B-B74D-016E7C0303F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03021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51F09C-2466-6E07-678D-C94FCB08B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5614386-23A9-2FAC-F69D-FE137CF3D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2404B66-33B9-D0A1-6FBB-B4FBB3F72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67DE151-F18F-03F6-8A36-0CC4269270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B575388-524D-CB55-E6BE-7526CAFCA3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4364E84-EC7F-E87E-F2F8-224EA499B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C7181F5-2120-955C-CAEB-3DF222524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569035A-A2CC-3A0F-22C9-D2690E9EA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26334-3EDF-4A2B-9B62-6659D8C715B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98395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C60E56-5826-7C48-C1AD-3D6DF9AAC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A77B611-0238-CBF6-F357-A36476125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B0B14EB-89B4-DD1D-8DAE-B680EAD68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EA83998-EC66-4ADB-A08C-3E8D9A163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E0305-F1E5-4105-A579-6015B455F27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53859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7C89C22-BF04-F592-2443-3D812D537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7F630AF-5C46-E99B-428E-2AD8ABC2C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75E4382-C623-BA38-B421-E512486D1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91732-505F-4271-B138-FE7D9B34AFD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41946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4F36AC-0EDD-FFC5-1711-D005CFB0B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52369F-C2B5-72AC-7FC8-5A45327EF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2C28F79-34DA-0997-7463-F1218D398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996BC97-F203-3A9D-3EB4-DA4F8B420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B55B348-B1C4-6FF0-A70F-50E570F8E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545A9FA-D3DF-E564-7DF4-149C965FB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F2D3D2-F368-4550-8DBF-A4997877CBD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43248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D391D2-6E8F-CF7D-9F07-D02061B3D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D293A14-0570-982A-1575-0F64DC3FE0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F896118-38C9-D4DA-5863-FE09C60928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BDFDA54-4294-5771-6B72-68FEE0195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A9BE7AD-28FC-106F-7E70-5993BC6AD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FFD408C-9807-C46F-9997-333832CAA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8E8149-D3DA-4A81-B89A-2F3A88D7DC2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59745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32FBC79-28D8-E1C3-FA18-EED42B626C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5EAF7CE-A4C1-8589-CF33-6AA26A0FA1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07B6241-27DC-12D5-569A-D957E6FBDE6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E51A3FB-CB64-39A7-B6FA-FA8420F9451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AD2133A-E34A-C7D2-DA94-397447805E3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A146A99-50D6-4C23-8286-8E7CC066E10B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2C8819E0-27D9-E7D7-4B1D-2AE730BC7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404813"/>
            <a:ext cx="55800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INCLUIA O EVANGELHO, ALGO MAIS?</a:t>
            </a:r>
            <a:endParaRPr lang="en-US" altLang="pt-BR" sz="3600">
              <a:solidFill>
                <a:srgbClr val="FFFF00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4C484B8F-D776-9596-5D85-BE72AC37D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3402013"/>
            <a:ext cx="28797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SIM (  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NÃO (  )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F949BC09-4BCA-A6F6-53AD-DF2C9C148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3357563"/>
            <a:ext cx="2195512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8800">
                <a:solidFill>
                  <a:schemeClr val="bg1"/>
                </a:solidFill>
                <a:latin typeface="Zurich Cn BT" pitchFamily="34" charset="0"/>
              </a:rPr>
              <a:t>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A6624F35-0DE7-6DC0-6AF8-2A8C2AF51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333375"/>
            <a:ext cx="5256212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AO QUESTIONAREM SE JESUS ERA O MESSIAS VERDADEIRO, QUE PROVA APRESENTOU?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>
            <a:extLst>
              <a:ext uri="{FF2B5EF4-FFF2-40B4-BE49-F238E27FC236}">
                <a16:creationId xmlns:a16="http://schemas.microsoft.com/office/drawing/2014/main" id="{4A6CD33C-7F57-47E1-25A7-41D791F32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2349500"/>
            <a:ext cx="19446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>
                <a:solidFill>
                  <a:srgbClr val="FFFF00"/>
                </a:solidFill>
                <a:latin typeface="Zurich LtCn BT" pitchFamily="34" charset="0"/>
              </a:rPr>
              <a:t>João 7:17;</a:t>
            </a:r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 1Tim 3:15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2161E700-A52D-E99F-F3DD-D53589F43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3187700"/>
            <a:ext cx="6011863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  “Se alguém quiser fazer a vontade dele, pela mesma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doutrina 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conhecerá se ela é de Deus, ou se eu falo de mim mesmo.” 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F68D027D-850B-110D-4E8A-3B4D4DF81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188913"/>
            <a:ext cx="5256213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AO QUESTIONAREM SE JESUS ERA O MESSIAS VERDADEIRO, QUE PROVA APRESENTOU?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3ED8B971-EA87-4226-2467-8A7A1AAF3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404813"/>
            <a:ext cx="55800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INCLUIA O EVANGELHO ALGO MAIS, ALÉM DO CORDEIRO?</a:t>
            </a:r>
            <a:endParaRPr lang="en-US" altLang="pt-BR" sz="3600">
              <a:solidFill>
                <a:srgbClr val="FFFF00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1C95CA79-1934-156B-FE9C-26DB141CE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3402013"/>
            <a:ext cx="28797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SIM (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X 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NÃO (  )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9CF08D92-F9DE-B858-4E4D-33665C7B5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5013325"/>
            <a:ext cx="4535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  A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doutrina 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de Deus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F5A52C50-4788-20EC-3293-5E7A11CC5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3716338"/>
            <a:ext cx="6011862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 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Conjunto de Princípios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que servem de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base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a um sistema religioso, político, científico, etc.(Dicionário Aurélio)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75A252BE-5177-C86D-64C4-B94223F58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981075"/>
            <a:ext cx="52562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QUE É DOUTRINA?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8342881E-1F0C-68ED-9D48-6F7A3B891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3716338"/>
            <a:ext cx="6011862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 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Conjunto de Princípios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que servem de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base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AO EVANGELHO E SUA PREGAÇÃO.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15A901F6-20BD-9A99-8366-3E28A5850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981075"/>
            <a:ext cx="52562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DOUTRINA DE DEUS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D0D1EE32-1CDE-DB61-504C-99A0A543E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122238"/>
            <a:ext cx="5256213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 sz="3200">
                <a:solidFill>
                  <a:schemeClr val="bg1"/>
                </a:solidFill>
                <a:latin typeface="Zurich Cn BT" pitchFamily="34" charset="0"/>
              </a:rPr>
              <a:t>QUANDO TEVE INÍCIO A IGREJA VERDADEIRA, A IGREJA DE JESUS?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216B3009-266F-437F-2190-9E37693E8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3500438"/>
            <a:ext cx="60833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Com Jesus?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pPr>
              <a:spcBef>
                <a:spcPct val="50000"/>
              </a:spcBef>
            </a:pPr>
            <a:endParaRPr lang="pt-BR" altLang="pt-BR">
              <a:solidFill>
                <a:schemeClr val="bg1"/>
              </a:solidFill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973985F6-B816-E787-3339-4246BBEA0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122238"/>
            <a:ext cx="5256213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 sz="3200">
                <a:solidFill>
                  <a:schemeClr val="bg1"/>
                </a:solidFill>
                <a:latin typeface="Zurich Cn BT" pitchFamily="34" charset="0"/>
              </a:rPr>
              <a:t>QUANDO TEVE INÍCIO A IGREJA VERDADEIRA, A IGREJA DE JESUS?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284C6ECD-715B-20C3-1362-BC8605E5F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3500438"/>
            <a:ext cx="6083300" cy="24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Com Jesus?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No Édem?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pPr>
              <a:spcBef>
                <a:spcPct val="50000"/>
              </a:spcBef>
            </a:pPr>
            <a:endParaRPr lang="pt-BR" altLang="pt-BR">
              <a:solidFill>
                <a:schemeClr val="bg1"/>
              </a:solidFill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6C823758-6B70-914E-D930-FF68FB328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122238"/>
            <a:ext cx="5256213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 sz="3200">
                <a:solidFill>
                  <a:schemeClr val="bg1"/>
                </a:solidFill>
                <a:latin typeface="Zurich Cn BT" pitchFamily="34" charset="0"/>
              </a:rPr>
              <a:t>QUANDO TEVE INÍCIO A IGREJA VERDADEIRA, A IGREJA DE JESUS?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5974C981-E406-BABE-28B6-A76EC8E32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3429000"/>
            <a:ext cx="6083300" cy="294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    “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Naquele dia, quando soprava o vento suave da tarde, o homem e a sua mulher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ouviram a voz do Senhor Deus que estava passeando pelo jardim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...”</a:t>
            </a:r>
          </a:p>
          <a:p>
            <a:pPr>
              <a:spcBef>
                <a:spcPct val="50000"/>
              </a:spcBef>
            </a:pPr>
            <a:endParaRPr lang="pt-BR" altLang="pt-BR">
              <a:solidFill>
                <a:schemeClr val="bg1"/>
              </a:solidFill>
            </a:endParaRPr>
          </a:p>
        </p:txBody>
      </p:sp>
      <p:sp>
        <p:nvSpPr>
          <p:cNvPr id="126979" name="Text Box 3">
            <a:extLst>
              <a:ext uri="{FF2B5EF4-FFF2-40B4-BE49-F238E27FC236}">
                <a16:creationId xmlns:a16="http://schemas.microsoft.com/office/drawing/2014/main" id="{2EE0CB53-86EE-CF6C-29C0-17ADFAD02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2349500"/>
            <a:ext cx="41402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>
                <a:solidFill>
                  <a:srgbClr val="FFFF00"/>
                </a:solidFill>
                <a:latin typeface="Zurich Cn BT" pitchFamily="34" charset="0"/>
              </a:rPr>
              <a:t>GENESIS 3:8</a:t>
            </a:r>
          </a:p>
          <a:p>
            <a:pPr>
              <a:spcBef>
                <a:spcPct val="50000"/>
              </a:spcBef>
            </a:pPr>
            <a:endParaRPr lang="pt-BR" altLang="pt-BR">
              <a:solidFill>
                <a:srgbClr val="FFFF00"/>
              </a:solidFill>
              <a:latin typeface="Zurich Cn BT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35F0E0B8-B3FB-8520-DEDA-E81992B6D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122238"/>
            <a:ext cx="52562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 sz="3200">
                <a:solidFill>
                  <a:schemeClr val="bg1"/>
                </a:solidFill>
                <a:latin typeface="Zurich Cn BT" pitchFamily="34" charset="0"/>
              </a:rPr>
              <a:t>SURGE A IGREJA PRIMITIVA DO ÉDEM…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A1DC5CEE-E617-3451-5502-1B194407A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1125538"/>
            <a:ext cx="52562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PRECISO DE UMA IGREJA?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97D1A633-EBE8-496A-8609-1C65AB19E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3500438"/>
            <a:ext cx="6083300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400" i="1">
                <a:solidFill>
                  <a:schemeClr val="bg1"/>
                </a:solidFill>
                <a:latin typeface="Zurich Cn BT" pitchFamily="34" charset="0"/>
              </a:rPr>
              <a:t>Aqui está Deus falando com a serpente:</a:t>
            </a:r>
          </a:p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“Porei inimizade entre ti e a mulher, entre a tua descendência e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o seu descendente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...”</a:t>
            </a:r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pPr>
              <a:spcBef>
                <a:spcPct val="50000"/>
              </a:spcBef>
            </a:pPr>
            <a:endParaRPr lang="pt-BR" altLang="pt-BR">
              <a:solidFill>
                <a:schemeClr val="bg1"/>
              </a:solidFill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7237ED9A-1498-AF61-F632-55ABB1F3B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122238"/>
            <a:ext cx="5256213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 sz="3200">
                <a:solidFill>
                  <a:schemeClr val="bg1"/>
                </a:solidFill>
                <a:latin typeface="Zurich Cn BT" pitchFamily="34" charset="0"/>
              </a:rPr>
              <a:t>QUANDO TEVE INÍCIO A IGREJA VERDADEIRA, A IGREJA DE JESUS?</a:t>
            </a:r>
          </a:p>
        </p:txBody>
      </p:sp>
      <p:sp>
        <p:nvSpPr>
          <p:cNvPr id="130052" name="Text Box 3">
            <a:extLst>
              <a:ext uri="{FF2B5EF4-FFF2-40B4-BE49-F238E27FC236}">
                <a16:creationId xmlns:a16="http://schemas.microsoft.com/office/drawing/2014/main" id="{B79AC78A-A56C-CBCC-61DF-D88CEE56C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2349500"/>
            <a:ext cx="41402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>
                <a:solidFill>
                  <a:srgbClr val="FFFF00"/>
                </a:solidFill>
                <a:latin typeface="Zurich Cn BT" pitchFamily="34" charset="0"/>
              </a:rPr>
              <a:t>GENESIS 3:15</a:t>
            </a:r>
          </a:p>
          <a:p>
            <a:pPr>
              <a:spcBef>
                <a:spcPct val="50000"/>
              </a:spcBef>
            </a:pPr>
            <a:endParaRPr lang="pt-BR" altLang="pt-BR">
              <a:solidFill>
                <a:srgbClr val="FFFF00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EEA2DC90-389C-909F-3A66-AB6B995CB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3500438"/>
            <a:ext cx="6083300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Em Gênesis, Jesus é apresentado como “O DESCENDENTE” da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mulher – Eva – A Igreja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pPr>
              <a:spcBef>
                <a:spcPct val="50000"/>
              </a:spcBef>
            </a:pPr>
            <a:endParaRPr lang="pt-BR" altLang="pt-BR">
              <a:solidFill>
                <a:schemeClr val="bg1"/>
              </a:solidFill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C2644B61-BBB2-6705-A75C-228A50ED4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122238"/>
            <a:ext cx="5256213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 sz="3200">
                <a:solidFill>
                  <a:schemeClr val="bg1"/>
                </a:solidFill>
                <a:latin typeface="Zurich Cn BT" pitchFamily="34" charset="0"/>
              </a:rPr>
              <a:t>QUANDO TEVE INÍCIO A IGREJA VERDADEIRA, A IGREJA DE JESUS?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A11EA2BC-7647-3149-0A8D-DF9E6CD7D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3429000"/>
            <a:ext cx="467995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Se Jesus é o descendente da mulher, ou seja, da igreja, a igreja não iniciou com Ele, mas continuou e se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ESTABELECEU nEle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.</a:t>
            </a:r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pPr>
              <a:spcBef>
                <a:spcPct val="50000"/>
              </a:spcBef>
            </a:pPr>
            <a:endParaRPr lang="pt-BR" altLang="pt-BR">
              <a:solidFill>
                <a:schemeClr val="bg1"/>
              </a:solidFill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A3EF87CD-A7B1-F468-7148-03A61DD9F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122238"/>
            <a:ext cx="5256213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 sz="3200">
                <a:solidFill>
                  <a:schemeClr val="bg1"/>
                </a:solidFill>
                <a:latin typeface="Zurich Cn BT" pitchFamily="34" charset="0"/>
              </a:rPr>
              <a:t>QUANDO TEVE INÍCIO A IGREJA VERDADEIRA, A IGREJA DE JESUS?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A0D312B5-2BBA-BB5D-DA52-DA0CABEA6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2963" y="3141663"/>
            <a:ext cx="5761037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Salvação pela Graça </a:t>
            </a:r>
            <a:endParaRPr lang="pt-BR" altLang="pt-BR" sz="3200" i="1">
              <a:solidFill>
                <a:schemeClr val="bg1"/>
              </a:solidFill>
              <a:latin typeface="Zurich Cn BT" pitchFamily="34" charset="0"/>
            </a:endParaRPr>
          </a:p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“Fez o SENHOR Deus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vestimenta de peles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para Adão e sua mulher e os vestiu.”</a:t>
            </a:r>
          </a:p>
          <a:p>
            <a:pPr>
              <a:spcBef>
                <a:spcPct val="50000"/>
              </a:spcBef>
            </a:pPr>
            <a:endParaRPr lang="pt-BR" altLang="pt-BR" sz="32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13667" name="Text Box 3">
            <a:extLst>
              <a:ext uri="{FF2B5EF4-FFF2-40B4-BE49-F238E27FC236}">
                <a16:creationId xmlns:a16="http://schemas.microsoft.com/office/drawing/2014/main" id="{74237405-3F67-2F09-FD73-B23689DC5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2349500"/>
            <a:ext cx="41402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>
                <a:solidFill>
                  <a:srgbClr val="FFFF00"/>
                </a:solidFill>
                <a:latin typeface="Zurich Cn BT" pitchFamily="34" charset="0"/>
              </a:rPr>
              <a:t>GENESIS 3:21</a:t>
            </a:r>
          </a:p>
          <a:p>
            <a:pPr>
              <a:spcBef>
                <a:spcPct val="50000"/>
              </a:spcBef>
            </a:pPr>
            <a:endParaRPr lang="pt-BR" altLang="pt-BR">
              <a:solidFill>
                <a:srgbClr val="FFFF00"/>
              </a:solidFill>
              <a:latin typeface="Zurich Cn BT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B2C48D26-35A7-6EF6-989F-6AFF81F6A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122238"/>
            <a:ext cx="5256213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 sz="3200">
                <a:solidFill>
                  <a:schemeClr val="bg1"/>
                </a:solidFill>
                <a:latin typeface="Zurich Cn BT" pitchFamily="34" charset="0"/>
              </a:rPr>
              <a:t>QUE DOUTRINAS DEUS ESTABELECEU PARA O CASAL NA IGREJA PRIMITIVA DO ÉDEM?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86FE5CB3-75C1-887C-763D-B7630DF63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2997200"/>
            <a:ext cx="5761038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 2.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  <a:cs typeface="Times New Roman" panose="02020603050405020304" pitchFamily="18" charset="0"/>
              </a:rPr>
              <a:t>A Volta de Jesus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  <a:cs typeface="Times New Roman" panose="02020603050405020304" pitchFamily="18" charset="0"/>
              </a:rPr>
              <a:t> – O JUÍZO</a:t>
            </a:r>
          </a:p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  <a:cs typeface="Times New Roman" panose="02020603050405020304" pitchFamily="18" charset="0"/>
              </a:rPr>
              <a:t>“Porei inimizade entre ti e a mulher, entre a tua descendência e o seu descendente.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  <a:cs typeface="Times New Roman" panose="02020603050405020304" pitchFamily="18" charset="0"/>
              </a:rPr>
              <a:t>Este te ferirá a cabeça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  <a:cs typeface="Times New Roman" panose="02020603050405020304" pitchFamily="18" charset="0"/>
              </a:rPr>
              <a:t>, e tu lhe ferirás o calcanhar.”</a:t>
            </a:r>
          </a:p>
        </p:txBody>
      </p:sp>
      <p:sp>
        <p:nvSpPr>
          <p:cNvPr id="133123" name="Text Box 3">
            <a:extLst>
              <a:ext uri="{FF2B5EF4-FFF2-40B4-BE49-F238E27FC236}">
                <a16:creationId xmlns:a16="http://schemas.microsoft.com/office/drawing/2014/main" id="{EAAAF92A-E1A1-781B-AAB6-D8606CF7B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2349500"/>
            <a:ext cx="41402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>
                <a:solidFill>
                  <a:srgbClr val="FFFF00"/>
                </a:solidFill>
                <a:latin typeface="Zurich Cn BT" pitchFamily="34" charset="0"/>
              </a:rPr>
              <a:t>GENESIS 3:15</a:t>
            </a:r>
          </a:p>
          <a:p>
            <a:pPr>
              <a:spcBef>
                <a:spcPct val="50000"/>
              </a:spcBef>
            </a:pPr>
            <a:endParaRPr lang="pt-BR" altLang="pt-BR">
              <a:solidFill>
                <a:srgbClr val="FFFF00"/>
              </a:solidFill>
              <a:latin typeface="Zurich Cn BT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149714E2-DAD3-AE1B-3EDF-D16E749E1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122238"/>
            <a:ext cx="5256213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 sz="3200">
                <a:solidFill>
                  <a:schemeClr val="bg1"/>
                </a:solidFill>
                <a:latin typeface="Zurich Cn BT" pitchFamily="34" charset="0"/>
              </a:rPr>
              <a:t>QUE DOUTRINAS DEUS ESTABELECEU PARA O CASAL NA IGREJA PRIMITIVA DO ÉDEM?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2F9A5CFD-0972-5EBC-9517-6D09BC5DB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3357563"/>
            <a:ext cx="5761038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 3.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  <a:cs typeface="Times New Roman" panose="02020603050405020304" pitchFamily="18" charset="0"/>
              </a:rPr>
              <a:t>Mortalidade da Alma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“Mas da árvore do conhecimento do bem e do mal não comerás; porque, no dia em que dela comeres,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certamente morrerás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.”</a:t>
            </a:r>
          </a:p>
        </p:txBody>
      </p:sp>
      <p:sp>
        <p:nvSpPr>
          <p:cNvPr id="134147" name="Text Box 3">
            <a:extLst>
              <a:ext uri="{FF2B5EF4-FFF2-40B4-BE49-F238E27FC236}">
                <a16:creationId xmlns:a16="http://schemas.microsoft.com/office/drawing/2014/main" id="{B7954174-B30A-2A1D-E735-E752F6F5A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2349500"/>
            <a:ext cx="41402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>
                <a:solidFill>
                  <a:srgbClr val="FFFF00"/>
                </a:solidFill>
                <a:latin typeface="Zurich Cn BT" pitchFamily="34" charset="0"/>
              </a:rPr>
              <a:t>GENESIS 2:17</a:t>
            </a:r>
          </a:p>
          <a:p>
            <a:pPr>
              <a:spcBef>
                <a:spcPct val="50000"/>
              </a:spcBef>
            </a:pPr>
            <a:endParaRPr lang="pt-BR" altLang="pt-BR">
              <a:solidFill>
                <a:srgbClr val="FFFF00"/>
              </a:solidFill>
              <a:latin typeface="Zurich Cn BT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93539E97-0E45-AA61-5364-D7F1805EA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122238"/>
            <a:ext cx="5256213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 sz="3200">
                <a:solidFill>
                  <a:schemeClr val="bg1"/>
                </a:solidFill>
                <a:latin typeface="Zurich Cn BT" pitchFamily="34" charset="0"/>
              </a:rPr>
              <a:t>QUE DOUTRINAS DEUS ESTABELECEU PARA O CASAL NA IGREJA PRIMITIVA DO ÉDEM?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22463C9E-D81C-433D-22C1-DB64CB1A6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3068638"/>
            <a:ext cx="5761038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 4. Sábado</a:t>
            </a:r>
          </a:p>
          <a:p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“</a:t>
            </a:r>
            <a:r>
              <a:rPr lang="pt-BR" altLang="pt-BR" sz="2800" b="1" i="1">
                <a:solidFill>
                  <a:schemeClr val="bg1"/>
                </a:solidFill>
                <a:latin typeface="Zurich Cn BT" pitchFamily="34" charset="0"/>
              </a:rPr>
              <a:t>“</a:t>
            </a: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E, havendo Deus terminado no dia sétimo a </a:t>
            </a:r>
          </a:p>
          <a:p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sua obra, que fizera, descansou nesse dia de toda a sua obra que tinha feito.</a:t>
            </a:r>
          </a:p>
          <a:p>
            <a:r>
              <a:rPr lang="pt-BR" altLang="pt-BR" sz="2800" i="1">
                <a:solidFill>
                  <a:srgbClr val="FFFF00"/>
                </a:solidFill>
                <a:latin typeface="Zurich Cn BT" pitchFamily="34" charset="0"/>
              </a:rPr>
              <a:t>E abençoou Deus o dia sétimo e o santificou</a:t>
            </a: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; porque nele descansou de </a:t>
            </a:r>
          </a:p>
          <a:p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toda a obra que, </a:t>
            </a:r>
            <a:r>
              <a:rPr lang="pt-BR" altLang="pt-BR" sz="2800" i="1">
                <a:solidFill>
                  <a:srgbClr val="FFFF00"/>
                </a:solidFill>
                <a:latin typeface="Zurich Cn BT" pitchFamily="34" charset="0"/>
              </a:rPr>
              <a:t>como Criador, fizera</a:t>
            </a:r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.”</a:t>
            </a:r>
          </a:p>
        </p:txBody>
      </p:sp>
      <p:sp>
        <p:nvSpPr>
          <p:cNvPr id="135171" name="Text Box 3">
            <a:extLst>
              <a:ext uri="{FF2B5EF4-FFF2-40B4-BE49-F238E27FC236}">
                <a16:creationId xmlns:a16="http://schemas.microsoft.com/office/drawing/2014/main" id="{06EE6534-A83D-9F68-2C12-9679D16C6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2349500"/>
            <a:ext cx="41402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>
                <a:solidFill>
                  <a:srgbClr val="FFFF00"/>
                </a:solidFill>
                <a:latin typeface="Zurich Cn BT" pitchFamily="34" charset="0"/>
              </a:rPr>
              <a:t>GENESIS 2:2 e 3</a:t>
            </a:r>
          </a:p>
          <a:p>
            <a:pPr>
              <a:spcBef>
                <a:spcPct val="50000"/>
              </a:spcBef>
            </a:pPr>
            <a:endParaRPr lang="pt-BR" altLang="pt-BR">
              <a:solidFill>
                <a:srgbClr val="FFFF00"/>
              </a:solidFill>
              <a:latin typeface="Zurich Cn BT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E74300DB-94BA-CCB9-96BD-1514E8B23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122238"/>
            <a:ext cx="5256213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 sz="3200">
                <a:solidFill>
                  <a:schemeClr val="bg1"/>
                </a:solidFill>
                <a:latin typeface="Zurich Cn BT" pitchFamily="34" charset="0"/>
              </a:rPr>
              <a:t>QUE DOUTRINAS DEUS ESTABELECEU PARA O CASAL NA IGREJA PRIMITIVA DO ÉDEM?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CA710CE3-1AC0-440B-F0A4-057CDC948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3068638"/>
            <a:ext cx="5761038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pt-BR" altLang="pt-BR" sz="28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36195" name="Text Box 3">
            <a:extLst>
              <a:ext uri="{FF2B5EF4-FFF2-40B4-BE49-F238E27FC236}">
                <a16:creationId xmlns:a16="http://schemas.microsoft.com/office/drawing/2014/main" id="{7B6BA9F8-5BF7-A57F-0DF3-A7FB70A05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2349500"/>
            <a:ext cx="41402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>
                <a:solidFill>
                  <a:srgbClr val="FFFF00"/>
                </a:solidFill>
                <a:latin typeface="Zurich Cn BT" pitchFamily="34" charset="0"/>
              </a:rPr>
              <a:t>GENESIS 3:15</a:t>
            </a:r>
          </a:p>
          <a:p>
            <a:pPr>
              <a:spcBef>
                <a:spcPct val="50000"/>
              </a:spcBef>
            </a:pPr>
            <a:endParaRPr lang="pt-BR" altLang="pt-BR">
              <a:solidFill>
                <a:srgbClr val="FFFF00"/>
              </a:solidFill>
              <a:latin typeface="Zurich Cn BT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36F72B5A-DBA6-9FB1-F609-3DE4FDCC9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122238"/>
            <a:ext cx="5256213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 sz="3200">
                <a:solidFill>
                  <a:schemeClr val="bg1"/>
                </a:solidFill>
                <a:latin typeface="Zurich Cn BT" pitchFamily="34" charset="0"/>
              </a:rPr>
              <a:t>QUE DOUTRINAS DEUS ESTABELECEU PARA O CASAL NA IGREJA PRIMITIVA DO ÉDEM?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EB7CE50A-3D3B-B86F-261B-EC06918EF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2963" y="3141663"/>
            <a:ext cx="5761037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5. Espírito de Profecia</a:t>
            </a:r>
            <a:endParaRPr lang="pt-BR" altLang="pt-BR" sz="3200" i="1">
              <a:solidFill>
                <a:srgbClr val="FFFF00"/>
              </a:solidFill>
              <a:latin typeface="Zurich Cn BT" pitchFamily="34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  <a:cs typeface="Times New Roman" panose="02020603050405020304" pitchFamily="18" charset="0"/>
              </a:rPr>
              <a:t>“Porei inimizade entre ti e a mulher, entre a tua descendência e o seu descendente.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  <a:cs typeface="Times New Roman" panose="02020603050405020304" pitchFamily="18" charset="0"/>
              </a:rPr>
              <a:t>Este te ferirá a cabeça, e tu lhe ferirás o calcanhar.”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37E683B9-DDBC-5362-2E69-A2E6FBD02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3068638"/>
            <a:ext cx="5761038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pt-BR" altLang="pt-BR" sz="28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37219" name="Text Box 3">
            <a:extLst>
              <a:ext uri="{FF2B5EF4-FFF2-40B4-BE49-F238E27FC236}">
                <a16:creationId xmlns:a16="http://schemas.microsoft.com/office/drawing/2014/main" id="{048E7334-6781-9B59-EB89-8C2B6FAEB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2349500"/>
            <a:ext cx="41402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>
                <a:solidFill>
                  <a:srgbClr val="FFFF00"/>
                </a:solidFill>
                <a:latin typeface="Zurich Cn BT" pitchFamily="34" charset="0"/>
              </a:rPr>
              <a:t>GENESIS 1:29</a:t>
            </a:r>
          </a:p>
          <a:p>
            <a:pPr>
              <a:spcBef>
                <a:spcPct val="50000"/>
              </a:spcBef>
            </a:pPr>
            <a:endParaRPr lang="pt-BR" altLang="pt-BR">
              <a:solidFill>
                <a:srgbClr val="FFFF00"/>
              </a:solidFill>
              <a:latin typeface="Zurich Cn BT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3C3C5DA8-FD49-C971-64C4-36051BC8A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122238"/>
            <a:ext cx="5256213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 sz="3200">
                <a:solidFill>
                  <a:schemeClr val="bg1"/>
                </a:solidFill>
                <a:latin typeface="Zurich Cn BT" pitchFamily="34" charset="0"/>
              </a:rPr>
              <a:t>QUE DOUTRINAS DEUS ESTABELECEU PARA O CASAL NA IGREJA PRIMITIVA DO ÉDEM?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709A6949-B4F1-5868-416C-713678324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2963" y="3141663"/>
            <a:ext cx="5761037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>
                <a:solidFill>
                  <a:srgbClr val="FFFF00"/>
                </a:solidFill>
                <a:latin typeface="Zurich Cn BT" pitchFamily="34" charset="0"/>
              </a:rPr>
              <a:t>6. Alimentação</a:t>
            </a:r>
          </a:p>
          <a:p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“E disse Deus ainda: Eis que vos tenho dado todas as ervas que dão semente e se acham na superfície de toda a terra e </a:t>
            </a:r>
          </a:p>
          <a:p>
            <a:r>
              <a:rPr lang="pt-BR" altLang="pt-BR" sz="2800" i="1">
                <a:solidFill>
                  <a:schemeClr val="bg1"/>
                </a:solidFill>
                <a:latin typeface="Zurich Cn BT" pitchFamily="34" charset="0"/>
              </a:rPr>
              <a:t>todas as árvores em que há fruto que dê semente; </a:t>
            </a:r>
            <a:r>
              <a:rPr lang="pt-BR" altLang="pt-BR" sz="2800" i="1">
                <a:solidFill>
                  <a:srgbClr val="FFFF00"/>
                </a:solidFill>
                <a:latin typeface="Zurich Cn BT" pitchFamily="34" charset="0"/>
              </a:rPr>
              <a:t>isso vos será para </a:t>
            </a:r>
          </a:p>
          <a:p>
            <a:r>
              <a:rPr lang="pt-BR" altLang="pt-BR" sz="2800" i="1">
                <a:solidFill>
                  <a:srgbClr val="FFFF00"/>
                </a:solidFill>
                <a:latin typeface="Zurich Cn BT" pitchFamily="34" charset="0"/>
              </a:rPr>
              <a:t>mantimento.”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1D0D72CF-2021-1D40-8E60-D01C48559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284538"/>
            <a:ext cx="5040313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800" i="1">
                <a:solidFill>
                  <a:srgbClr val="FFFF00"/>
                </a:solidFill>
                <a:latin typeface="Zurich Cn BT" pitchFamily="34" charset="0"/>
              </a:rPr>
              <a:t>Outras mais...</a:t>
            </a:r>
          </a:p>
          <a:p>
            <a:pPr>
              <a:spcBef>
                <a:spcPct val="50000"/>
              </a:spcBef>
            </a:pPr>
            <a:r>
              <a:rPr lang="pt-BR" altLang="pt-BR" sz="2800" i="1">
                <a:solidFill>
                  <a:srgbClr val="FFFF00"/>
                </a:solidFill>
                <a:latin typeface="Zurich Cn BT" pitchFamily="34" charset="0"/>
              </a:rPr>
              <a:t>AS DOUTRINAS SÃO OS PILARES DA IGREJA DE JESUS</a:t>
            </a:r>
          </a:p>
        </p:txBody>
      </p:sp>
      <p:sp>
        <p:nvSpPr>
          <p:cNvPr id="119811" name="Text Box 3">
            <a:extLst>
              <a:ext uri="{FF2B5EF4-FFF2-40B4-BE49-F238E27FC236}">
                <a16:creationId xmlns:a16="http://schemas.microsoft.com/office/drawing/2014/main" id="{DA5D35EB-3C70-C621-E174-712E83680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2349500"/>
            <a:ext cx="41402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>
                <a:solidFill>
                  <a:srgbClr val="FFFF00"/>
                </a:solidFill>
                <a:latin typeface="Zurich Cn BT" pitchFamily="34" charset="0"/>
              </a:rPr>
              <a:t>GENESIS 3:8</a:t>
            </a:r>
          </a:p>
          <a:p>
            <a:pPr>
              <a:spcBef>
                <a:spcPct val="50000"/>
              </a:spcBef>
            </a:pPr>
            <a:endParaRPr lang="pt-BR" altLang="pt-BR">
              <a:solidFill>
                <a:srgbClr val="FFFF00"/>
              </a:solidFill>
              <a:latin typeface="Zurich Cn BT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016BB8A5-2D8B-5A51-973C-D3C6AFEBA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122238"/>
            <a:ext cx="5256213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 sz="3200">
                <a:solidFill>
                  <a:schemeClr val="bg1"/>
                </a:solidFill>
                <a:latin typeface="Zurich Cn BT" pitchFamily="34" charset="0"/>
              </a:rPr>
              <a:t>QUE DOUTRINAS DEUS ESTABELECEU PARA O CASAL NA IGREJA PRIMITIVA DO ÉDEM?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D44119A4-2B22-F01A-1FC0-22E65A08D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1125538"/>
            <a:ext cx="52562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PRECISO DE UMA IGREJA?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3882C2E8-2C8A-D961-07CD-76AD8FE3D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3187700"/>
            <a:ext cx="6011863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  “E não deixemos de nos congregar, como é o costume de alguns, antes, quanto mais vemos que o dia se aproxima” </a:t>
            </a:r>
          </a:p>
        </p:txBody>
      </p:sp>
      <p:sp>
        <p:nvSpPr>
          <p:cNvPr id="89092" name="Text Box 3">
            <a:extLst>
              <a:ext uri="{FF2B5EF4-FFF2-40B4-BE49-F238E27FC236}">
                <a16:creationId xmlns:a16="http://schemas.microsoft.com/office/drawing/2014/main" id="{F6EC6509-97EE-334B-5699-96CDFFC24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2349500"/>
            <a:ext cx="19446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b="1">
                <a:solidFill>
                  <a:srgbClr val="FFFF00"/>
                </a:solidFill>
                <a:latin typeface="Zurich LtCn BT" pitchFamily="34" charset="0"/>
              </a:rPr>
              <a:t>HEBREUS 10:25</a:t>
            </a:r>
            <a:endParaRPr lang="pt-BR" altLang="pt-BR" b="1">
              <a:solidFill>
                <a:schemeClr val="bg1"/>
              </a:solidFill>
              <a:latin typeface="Zurich LtCn BT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F95AF38E-D082-8630-C1B3-E454DC79C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122238"/>
            <a:ext cx="5256213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 sz="3200">
                <a:solidFill>
                  <a:schemeClr val="bg1"/>
                </a:solidFill>
                <a:latin typeface="Zurich Cn BT" pitchFamily="34" charset="0"/>
              </a:rPr>
              <a:t>ESTAS DOUTRINS FORAM SEGUIDAS PELO POVO DE DEUS ATÉ JESUS?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4DE70776-85D2-72DA-6DAC-B201156AB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122238"/>
            <a:ext cx="5256213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 sz="3200">
                <a:solidFill>
                  <a:schemeClr val="bg1"/>
                </a:solidFill>
                <a:latin typeface="Zurich Cn BT" pitchFamily="34" charset="0"/>
              </a:rPr>
              <a:t>ESTAS DOUTRINS FORAM SEGUIDAS PELO POVO DE DEUS ATÉ JESUS?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898FF059-5C72-A7B2-7A43-DE6FF9A85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3108325"/>
            <a:ext cx="4537075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                   SIM</a:t>
            </a:r>
          </a:p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Adão, Noé, Abraão, Jacó,                  Moisés...</a:t>
            </a:r>
          </a:p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Todos seguiram o que Deus havia ensinado</a:t>
            </a:r>
          </a:p>
          <a:p>
            <a:pPr>
              <a:spcBef>
                <a:spcPct val="50000"/>
              </a:spcBef>
            </a:pPr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93F997DC-C78D-F06E-BA14-6AC3A9A92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2562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 sz="3200">
                <a:solidFill>
                  <a:schemeClr val="bg1"/>
                </a:solidFill>
                <a:latin typeface="Zurich Cn BT" pitchFamily="34" charset="0"/>
              </a:rPr>
              <a:t>SEGUIU </a:t>
            </a:r>
            <a:r>
              <a:rPr lang="en-US" altLang="pt-BR" sz="3200">
                <a:solidFill>
                  <a:srgbClr val="FFFF00"/>
                </a:solidFill>
                <a:latin typeface="Zurich Cn BT" pitchFamily="34" charset="0"/>
              </a:rPr>
              <a:t>JESUS</a:t>
            </a:r>
            <a:r>
              <a:rPr lang="en-US" altLang="pt-BR" sz="3200">
                <a:solidFill>
                  <a:schemeClr val="bg1"/>
                </a:solidFill>
                <a:latin typeface="Zurich Cn BT" pitchFamily="34" charset="0"/>
              </a:rPr>
              <a:t> ESTAS DOUTRINAS?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5963F1BB-3CF1-CE8E-134B-AADE0D4B2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2997200"/>
            <a:ext cx="4895850" cy="545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                   SIM</a:t>
            </a:r>
          </a:p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“Se alguém quiser fazer a vontade dele, pela mesma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doutrina 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conhecerá se ela é de Deus, ou se eu falo de mim mesmo.” </a:t>
            </a:r>
          </a:p>
          <a:p>
            <a:pPr>
              <a:spcBef>
                <a:spcPct val="50000"/>
              </a:spcBef>
            </a:pPr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  <a:p>
            <a:pPr>
              <a:spcBef>
                <a:spcPct val="50000"/>
              </a:spcBef>
            </a:pPr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  <a:p>
            <a:pPr>
              <a:spcBef>
                <a:spcPct val="50000"/>
              </a:spcBef>
            </a:pPr>
            <a:endParaRPr lang="pt-BR" altLang="pt-BR" sz="3200" i="1">
              <a:solidFill>
                <a:srgbClr val="FFFF00"/>
              </a:solidFill>
              <a:latin typeface="Zurich Cn BT" pitchFamily="34" charset="0"/>
            </a:endParaRPr>
          </a:p>
        </p:txBody>
      </p:sp>
      <p:sp>
        <p:nvSpPr>
          <p:cNvPr id="141316" name="Text Box 3">
            <a:extLst>
              <a:ext uri="{FF2B5EF4-FFF2-40B4-BE49-F238E27FC236}">
                <a16:creationId xmlns:a16="http://schemas.microsoft.com/office/drawing/2014/main" id="{62F4EBBD-FB21-9C59-0DFD-B7444D69E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2349500"/>
            <a:ext cx="41402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>
                <a:solidFill>
                  <a:srgbClr val="FFFF00"/>
                </a:solidFill>
                <a:latin typeface="Zurich Cn BT" pitchFamily="34" charset="0"/>
              </a:rPr>
              <a:t>JOÃO 7:17</a:t>
            </a:r>
          </a:p>
          <a:p>
            <a:pPr>
              <a:spcBef>
                <a:spcPct val="50000"/>
              </a:spcBef>
            </a:pPr>
            <a:endParaRPr lang="pt-BR" altLang="pt-BR">
              <a:solidFill>
                <a:srgbClr val="FFFF00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2971C338-7E66-7A7F-CD68-6E1DD4430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549275"/>
            <a:ext cx="52562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 sz="3200">
                <a:solidFill>
                  <a:schemeClr val="bg1"/>
                </a:solidFill>
                <a:latin typeface="Zurich Cn BT" pitchFamily="34" charset="0"/>
              </a:rPr>
              <a:t>O TEMPO DO FIM E A IGREJA DE DEUS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211E747E-4DE6-8573-8D70-C748544CF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2350" y="3429000"/>
            <a:ext cx="55816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Que doutrinas deve ter A Igreja hoje?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3">
            <a:extLst>
              <a:ext uri="{FF2B5EF4-FFF2-40B4-BE49-F238E27FC236}">
                <a16:creationId xmlns:a16="http://schemas.microsoft.com/office/drawing/2014/main" id="{401117EF-37FE-856C-05DE-98E585801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2349500"/>
            <a:ext cx="19446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>
                <a:solidFill>
                  <a:srgbClr val="FFFF00"/>
                </a:solidFill>
                <a:latin typeface="Zurich LtCn BT" pitchFamily="34" charset="0"/>
              </a:rPr>
              <a:t>APOCALIPSE 12:17</a:t>
            </a:r>
            <a:endParaRPr lang="pt-BR" altLang="pt-BR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2AD4FEE8-F9F7-78FC-3AF9-EAE7C213B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5263" y="3573463"/>
            <a:ext cx="64087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  “E o DRAGÃO irou-se contra a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mulher,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e foi fazer guerra...”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B6EB4456-199B-1F0F-C8DE-59DADC643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549275"/>
            <a:ext cx="525621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 sz="3200">
                <a:solidFill>
                  <a:schemeClr val="bg1"/>
                </a:solidFill>
                <a:latin typeface="Zurich Cn BT" pitchFamily="34" charset="0"/>
              </a:rPr>
              <a:t>NA BÍBLIA, A IGREJA É REPRESENTADA PELA “MULHER”. ASSIM SENDO…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3">
            <a:extLst>
              <a:ext uri="{FF2B5EF4-FFF2-40B4-BE49-F238E27FC236}">
                <a16:creationId xmlns:a16="http://schemas.microsoft.com/office/drawing/2014/main" id="{56C5FDE3-30BB-2D14-DA5C-9F926B24F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2349500"/>
            <a:ext cx="19446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>
                <a:solidFill>
                  <a:srgbClr val="FFFF00"/>
                </a:solidFill>
                <a:latin typeface="Zurich LtCn BT" pitchFamily="34" charset="0"/>
              </a:rPr>
              <a:t>APOCALIPSE 12:17</a:t>
            </a:r>
            <a:endParaRPr lang="pt-BR" altLang="pt-BR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9D68CFC4-A74B-D629-4B45-4DB3E4044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3500438"/>
            <a:ext cx="3708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DRAGÃO - ....Satanás</a:t>
            </a:r>
          </a:p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MULHER- .... Igreja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DA48817E-8C91-9EAE-F792-A238E169A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549275"/>
            <a:ext cx="525621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 sz="3200">
                <a:solidFill>
                  <a:schemeClr val="bg1"/>
                </a:solidFill>
                <a:latin typeface="Zurich Cn BT" pitchFamily="34" charset="0"/>
              </a:rPr>
              <a:t>NA BÍBLIA, A IGREJA É REPRESENTADA PELA “MULHER”. ASSIM SENDO…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3">
            <a:extLst>
              <a:ext uri="{FF2B5EF4-FFF2-40B4-BE49-F238E27FC236}">
                <a16:creationId xmlns:a16="http://schemas.microsoft.com/office/drawing/2014/main" id="{92769F1C-28E9-358F-7500-AA3D22A46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2349500"/>
            <a:ext cx="19446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>
                <a:solidFill>
                  <a:srgbClr val="FFFF00"/>
                </a:solidFill>
                <a:latin typeface="Zurich LtCn BT" pitchFamily="34" charset="0"/>
              </a:rPr>
              <a:t>APOCALIPSE 12:17</a:t>
            </a:r>
            <a:endParaRPr lang="pt-BR" altLang="pt-BR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4FAA5E48-71CE-A6E9-B865-7B18386D1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5263" y="3573463"/>
            <a:ext cx="6408737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  “E o DRAGÃO (Satanás)  irou-se contra a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mulher (Igreja),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e foi fazer guerra...”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70632B9F-F048-B7C6-D5C5-6DA518829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908050"/>
            <a:ext cx="52562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pt-BR" sz="3200">
                <a:solidFill>
                  <a:schemeClr val="bg1"/>
                </a:solidFill>
                <a:latin typeface="Zurich Cn BT" pitchFamily="34" charset="0"/>
              </a:rPr>
              <a:t>OU SEJA…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A45F17AC-D677-3F38-6248-8454B5178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476250"/>
            <a:ext cx="5256213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APOCALIPSE REVELA QUE DEUS TEM O REMANESCENTE DE SUA IGREJA HOJE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D3383146-720F-2CDC-45DF-B4A3D1C77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5263" y="3789363"/>
            <a:ext cx="6408737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  “E o DRAGÃO (Satanás) irou-se contra a mulher (Igreja), e foi fazer guerra ao </a:t>
            </a:r>
            <a:r>
              <a:rPr lang="pt-BR" altLang="pt-BR" sz="3200" i="1">
                <a:solidFill>
                  <a:srgbClr val="FF0066"/>
                </a:solidFill>
                <a:latin typeface="Zurich Cn BT" pitchFamily="34" charset="0"/>
              </a:rPr>
              <a:t>remanescente da sua semente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...”</a:t>
            </a:r>
          </a:p>
        </p:txBody>
      </p:sp>
      <p:sp>
        <p:nvSpPr>
          <p:cNvPr id="101380" name="Text Box 3">
            <a:extLst>
              <a:ext uri="{FF2B5EF4-FFF2-40B4-BE49-F238E27FC236}">
                <a16:creationId xmlns:a16="http://schemas.microsoft.com/office/drawing/2014/main" id="{186CFBC5-CD47-391E-0F76-D92184F2A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2349500"/>
            <a:ext cx="19446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>
                <a:solidFill>
                  <a:srgbClr val="FFFF00"/>
                </a:solidFill>
                <a:latin typeface="Zurich LtCn BT" pitchFamily="34" charset="0"/>
              </a:rPr>
              <a:t>APOCALIPSE 12:17</a:t>
            </a:r>
            <a:endParaRPr lang="pt-BR" altLang="pt-BR">
              <a:solidFill>
                <a:schemeClr val="bg1"/>
              </a:solidFill>
              <a:latin typeface="Zurich LtCn BT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863CF1D2-9726-9A3A-A521-5D6063187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476250"/>
            <a:ext cx="5256213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APOCALIPSE REVELA QUE DEUS TEM O REMANESCENTE DE SUA IGREJA HOJE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9A18BFD4-29D5-E469-F222-B40625025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3789363"/>
            <a:ext cx="52927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Remanescente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= Restante,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o que sobrou</a:t>
            </a:r>
          </a:p>
        </p:txBody>
      </p:sp>
      <p:sp>
        <p:nvSpPr>
          <p:cNvPr id="105476" name="Text Box 3">
            <a:extLst>
              <a:ext uri="{FF2B5EF4-FFF2-40B4-BE49-F238E27FC236}">
                <a16:creationId xmlns:a16="http://schemas.microsoft.com/office/drawing/2014/main" id="{0129DD69-B428-7BC5-7A42-02251F814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2349500"/>
            <a:ext cx="19446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>
                <a:solidFill>
                  <a:srgbClr val="FFFF00"/>
                </a:solidFill>
                <a:latin typeface="Zurich LtCn BT" pitchFamily="34" charset="0"/>
              </a:rPr>
              <a:t>APOCALIPSE 12:17</a:t>
            </a:r>
            <a:endParaRPr lang="pt-BR" altLang="pt-BR">
              <a:solidFill>
                <a:schemeClr val="bg1"/>
              </a:solidFill>
              <a:latin typeface="Zurich LtCn BT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218FEF92-5FF4-A225-7CDE-FB13DC3FB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476250"/>
            <a:ext cx="5256213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APOCALIPSE REVELA QUE DEUS TEM O REMANESCENTE DE SUA IGREJA HOJE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71993709-248F-7B63-4BD8-8A7C9F7A6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4292600"/>
            <a:ext cx="64087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  Semente = Descendência</a:t>
            </a:r>
          </a:p>
        </p:txBody>
      </p:sp>
      <p:sp>
        <p:nvSpPr>
          <p:cNvPr id="106500" name="Text Box 3">
            <a:extLst>
              <a:ext uri="{FF2B5EF4-FFF2-40B4-BE49-F238E27FC236}">
                <a16:creationId xmlns:a16="http://schemas.microsoft.com/office/drawing/2014/main" id="{F7AD8E50-B01C-135F-7E31-20F349E7D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2349500"/>
            <a:ext cx="19446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>
                <a:solidFill>
                  <a:srgbClr val="FFFF00"/>
                </a:solidFill>
                <a:latin typeface="Zurich LtCn BT" pitchFamily="34" charset="0"/>
              </a:rPr>
              <a:t>APOCALIPSE 12:17</a:t>
            </a:r>
            <a:endParaRPr lang="pt-BR" altLang="pt-BR">
              <a:solidFill>
                <a:schemeClr val="bg1"/>
              </a:solidFill>
              <a:latin typeface="Zurich LtCn BT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19C5E07A-2EAA-9162-49CA-5FD073DC3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1125538"/>
            <a:ext cx="52562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PRECISO DE UMA IGREJA?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B300D47A-F21E-205C-E40E-C65B625EB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3644900"/>
            <a:ext cx="6011862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  “Porque, onde estiverem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dois ou três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reunidos em meu nome, ali estou no meio deles.” </a:t>
            </a:r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FE18E691-37BD-D333-502A-EF999D1AF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2278063"/>
            <a:ext cx="1449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b="1">
                <a:solidFill>
                  <a:schemeClr val="bg1"/>
                </a:solidFill>
                <a:latin typeface="Zurich Cn BT" pitchFamily="34" charset="0"/>
              </a:rPr>
              <a:t>Mateus 18:20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BA429B5D-5A70-480F-86BF-C528086D0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476250"/>
            <a:ext cx="5256213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APOCALIPSE REVELA QUE DEUS TEM O REMANESCENTE DE SUA IGREJA HOJE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3481D40D-2369-0E44-DBD0-987050E0B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5263" y="3789363"/>
            <a:ext cx="6408737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  “E o DRAGÃO (Satanás) irou-se contra a mulher (Igreja), e foi fazer guerra ao </a:t>
            </a:r>
            <a:r>
              <a:rPr lang="pt-BR" altLang="pt-BR" sz="3200" i="1">
                <a:solidFill>
                  <a:srgbClr val="FF0066"/>
                </a:solidFill>
                <a:latin typeface="Zurich Cn BT" pitchFamily="34" charset="0"/>
              </a:rPr>
              <a:t>remanescente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(o que sobrou)</a:t>
            </a:r>
            <a:r>
              <a:rPr lang="pt-BR" altLang="pt-BR" sz="3200" i="1">
                <a:solidFill>
                  <a:srgbClr val="FF0066"/>
                </a:solidFill>
                <a:latin typeface="Zurich Cn BT" pitchFamily="34" charset="0"/>
              </a:rPr>
              <a:t> da sua semente 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(da descendência da igreja)...”</a:t>
            </a:r>
          </a:p>
        </p:txBody>
      </p:sp>
      <p:sp>
        <p:nvSpPr>
          <p:cNvPr id="107524" name="Text Box 3">
            <a:extLst>
              <a:ext uri="{FF2B5EF4-FFF2-40B4-BE49-F238E27FC236}">
                <a16:creationId xmlns:a16="http://schemas.microsoft.com/office/drawing/2014/main" id="{7BA667D6-4FA5-4140-99E0-F261DB795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2349500"/>
            <a:ext cx="19446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>
                <a:solidFill>
                  <a:srgbClr val="FFFF00"/>
                </a:solidFill>
                <a:latin typeface="Zurich LtCn BT" pitchFamily="34" charset="0"/>
              </a:rPr>
              <a:t>APOCALIPSE 12:17</a:t>
            </a:r>
            <a:endParaRPr lang="pt-BR" altLang="pt-BR">
              <a:solidFill>
                <a:schemeClr val="bg1"/>
              </a:solidFill>
              <a:latin typeface="Zurich LtCn BT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694B70DE-319F-D90A-38FF-6C98EA7C5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476250"/>
            <a:ext cx="52562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QUEM SÃO OS RESTANTES DA DESCENDÊNCIA DA IGREJA?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8B17716A-5265-C98C-223C-65969D313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3068638"/>
            <a:ext cx="6408737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  “E o DRAGÃO irou-se contra a mulher, e foi fazer guerra ao </a:t>
            </a:r>
            <a:r>
              <a:rPr lang="pt-BR" altLang="pt-BR" sz="3200" i="1">
                <a:solidFill>
                  <a:srgbClr val="FF0066"/>
                </a:solidFill>
                <a:latin typeface="Zurich Cn BT" pitchFamily="34" charset="0"/>
              </a:rPr>
              <a:t>remanescente da sua semente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,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OS QUE GUARDAM OS MANDAMENTOS DE DEUS, E TÊM O TESTEMUNHO DE JESUS CRISTO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. </a:t>
            </a:r>
          </a:p>
        </p:txBody>
      </p:sp>
      <p:sp>
        <p:nvSpPr>
          <p:cNvPr id="100356" name="Text Box 3">
            <a:extLst>
              <a:ext uri="{FF2B5EF4-FFF2-40B4-BE49-F238E27FC236}">
                <a16:creationId xmlns:a16="http://schemas.microsoft.com/office/drawing/2014/main" id="{C1839EEF-EB68-E248-3706-6423496C4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2349500"/>
            <a:ext cx="19446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>
                <a:solidFill>
                  <a:srgbClr val="FFFF00"/>
                </a:solidFill>
                <a:latin typeface="Zurich LtCn BT" pitchFamily="34" charset="0"/>
              </a:rPr>
              <a:t>APOCALIPSE 12:17</a:t>
            </a:r>
            <a:endParaRPr lang="pt-BR" altLang="pt-BR">
              <a:solidFill>
                <a:schemeClr val="bg1"/>
              </a:solidFill>
              <a:latin typeface="Zurich LtCn BT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2AE131B9-57A1-ED69-06B5-0F87A4F7E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536575"/>
            <a:ext cx="52562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QUEM SÃO OS RESTANTES DA DESCENDÊNCIA DA IGREJA?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01292EE0-25C2-89D6-792F-356D158A2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752475"/>
            <a:ext cx="52562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O QUE É O TESTEMUNHO DE JESUS?</a:t>
            </a:r>
            <a:endParaRPr lang="en-US" altLang="pt-BR" sz="32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C77E8931-7306-D96A-AA08-B761F88EC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3094038"/>
            <a:ext cx="6084887" cy="350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000" i="1">
                <a:solidFill>
                  <a:schemeClr val="bg1"/>
                </a:solidFill>
                <a:latin typeface="Zurich Cn BT" pitchFamily="34" charset="0"/>
              </a:rPr>
              <a:t>   “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E eu lancei-me a seus pés para o adorar; mas ele disse-me: Olha não faças tal; sou teu conservo, e de teus irmãos, que têm o testemunho de Jesus. Adora a Deus; PORQUE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 O TESTEMUNHO DE JESUS É O ESPÍRITO DE PROFECIA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.”</a:t>
            </a:r>
            <a:r>
              <a:rPr lang="pt-BR" altLang="pt-BR" sz="3000" i="1">
                <a:solidFill>
                  <a:schemeClr val="bg1"/>
                </a:solidFill>
                <a:latin typeface="Zurich Cn BT" pitchFamily="34" charset="0"/>
              </a:rPr>
              <a:t> </a:t>
            </a:r>
          </a:p>
        </p:txBody>
      </p:sp>
      <p:sp>
        <p:nvSpPr>
          <p:cNvPr id="8199" name="Text Box 3">
            <a:extLst>
              <a:ext uri="{FF2B5EF4-FFF2-40B4-BE49-F238E27FC236}">
                <a16:creationId xmlns:a16="http://schemas.microsoft.com/office/drawing/2014/main" id="{A0C26C10-B152-54A7-AFBE-B77AFF42D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2349500"/>
            <a:ext cx="2016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APOCALIPSE 19:10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2C375F07-B482-FE85-ECFF-4DFA21216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752475"/>
            <a:ext cx="525621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A IGREJA DEVE CONTINUAR PREGANDO O EVANGELHO HOJE!</a:t>
            </a:r>
            <a:endParaRPr lang="en-US" altLang="pt-BR" sz="32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DC687247-7389-9680-F4C6-C15C9808D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3094038"/>
            <a:ext cx="6084887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000" i="1">
                <a:solidFill>
                  <a:schemeClr val="bg1"/>
                </a:solidFill>
                <a:latin typeface="Zurich Cn BT" pitchFamily="34" charset="0"/>
              </a:rPr>
              <a:t>   “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Vi outro anjo voando pelo meio do céu, tendo um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evangelho eterno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para pregar </a:t>
            </a:r>
            <a:r>
              <a:rPr lang="pt-BR" altLang="pt-BR" sz="3000" i="1">
                <a:solidFill>
                  <a:schemeClr val="bg1"/>
                </a:solidFill>
                <a:latin typeface="Zurich Cn BT" pitchFamily="34" charset="0"/>
              </a:rPr>
              <a:t> aos que se assentam sobre a terra, e </a:t>
            </a:r>
            <a:r>
              <a:rPr lang="pt-BR" altLang="pt-BR" sz="3000" i="1">
                <a:solidFill>
                  <a:srgbClr val="FFFF00"/>
                </a:solidFill>
                <a:latin typeface="Zurich Cn BT" pitchFamily="34" charset="0"/>
              </a:rPr>
              <a:t>a cada nação, e tribo, e língua, e povo</a:t>
            </a:r>
            <a:r>
              <a:rPr lang="pt-BR" altLang="pt-BR" sz="3000" i="1">
                <a:solidFill>
                  <a:schemeClr val="bg1"/>
                </a:solidFill>
                <a:latin typeface="Zurich Cn BT" pitchFamily="34" charset="0"/>
              </a:rPr>
              <a:t>...”</a:t>
            </a:r>
          </a:p>
        </p:txBody>
      </p:sp>
      <p:sp>
        <p:nvSpPr>
          <p:cNvPr id="94214" name="Text Box 3">
            <a:extLst>
              <a:ext uri="{FF2B5EF4-FFF2-40B4-BE49-F238E27FC236}">
                <a16:creationId xmlns:a16="http://schemas.microsoft.com/office/drawing/2014/main" id="{611BD0EE-97D1-BEA7-D778-3B6C7C632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2349500"/>
            <a:ext cx="2016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APOCALIPSE 14:6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B0484844-9F2B-85C5-7A77-C45DBA311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752475"/>
            <a:ext cx="525621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A IGREJA DEVE CONTINUAR PREGANDO O EVANGELHO HOJE!</a:t>
            </a:r>
            <a:endParaRPr lang="en-US" altLang="pt-BR" sz="32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7CF0599A-D141-7FE4-09DF-3C201E7E6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3094038"/>
            <a:ext cx="6084887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000" i="1">
                <a:solidFill>
                  <a:schemeClr val="bg1"/>
                </a:solidFill>
                <a:latin typeface="Zurich Cn BT" pitchFamily="34" charset="0"/>
              </a:rPr>
              <a:t>   “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... dizendo, em grande voz: Temei a Deus e dai-lhe glória,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pois é chegada a hora do seu juízo; e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...”</a:t>
            </a:r>
            <a:endParaRPr lang="pt-BR" altLang="pt-BR" sz="30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42340" name="Text Box 3">
            <a:extLst>
              <a:ext uri="{FF2B5EF4-FFF2-40B4-BE49-F238E27FC236}">
                <a16:creationId xmlns:a16="http://schemas.microsoft.com/office/drawing/2014/main" id="{D3881067-2838-D9BB-ED0A-99F207ED1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2349500"/>
            <a:ext cx="2016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APOCALIPSE 14:7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9D72C4A2-6CE5-C255-9393-45B38C3E1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752475"/>
            <a:ext cx="525621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A IGREJA DEVE CONTINUAR PREGANDO O EVANGELHO HOJE!</a:t>
            </a:r>
            <a:endParaRPr lang="en-US" altLang="pt-BR" sz="32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18A61B40-1839-F1A6-0EFA-185A0D0F3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3094038"/>
            <a:ext cx="6084887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000" i="1">
                <a:solidFill>
                  <a:schemeClr val="bg1"/>
                </a:solidFill>
                <a:latin typeface="Zurich Cn BT" pitchFamily="34" charset="0"/>
              </a:rPr>
              <a:t>   “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... e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adorai aquele que fez 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o céu, e a Terra, e o mar, e as fontes das águas.”</a:t>
            </a:r>
            <a:endParaRPr lang="pt-BR" altLang="pt-BR" sz="30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43364" name="Text Box 3">
            <a:extLst>
              <a:ext uri="{FF2B5EF4-FFF2-40B4-BE49-F238E27FC236}">
                <a16:creationId xmlns:a16="http://schemas.microsoft.com/office/drawing/2014/main" id="{60E3753F-F862-6802-0ECB-2CF3EA7CA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2349500"/>
            <a:ext cx="2016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APOCALIPSE 14:7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4E9B6F19-E1CA-2DC6-26C0-CB4D4C831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752475"/>
            <a:ext cx="52562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VOCÊ SE LEMBRA DA PROFECIA DAS 2300 TARDES E MANHÃS?</a:t>
            </a:r>
            <a:endParaRPr lang="en-US" altLang="pt-BR" sz="32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1E5C51DF-BCED-C4BF-87E9-01CEAFA92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3094038"/>
            <a:ext cx="6084887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000" i="1">
                <a:solidFill>
                  <a:schemeClr val="bg1"/>
                </a:solidFill>
                <a:latin typeface="Zurich Cn BT" pitchFamily="34" charset="0"/>
              </a:rPr>
              <a:t>    “Até duas mil e trezentas tardes e manhãs e o santuário será purificado...”</a:t>
            </a:r>
          </a:p>
          <a:p>
            <a:pPr>
              <a:spcBef>
                <a:spcPct val="50000"/>
              </a:spcBef>
            </a:pPr>
            <a:r>
              <a:rPr lang="pt-BR" altLang="pt-BR" sz="3000" i="1">
                <a:solidFill>
                  <a:schemeClr val="bg1"/>
                </a:solidFill>
                <a:latin typeface="Zurich Cn BT" pitchFamily="34" charset="0"/>
              </a:rPr>
              <a:t>Deus havia predito que em 1844 Jesus sairia do Lugar Santo do Céu e entraria no lugar Santíssimo, iniciando assim o </a:t>
            </a:r>
            <a:r>
              <a:rPr lang="pt-BR" altLang="pt-BR" sz="3000" i="1">
                <a:solidFill>
                  <a:srgbClr val="FFFF00"/>
                </a:solidFill>
                <a:latin typeface="Zurich Cn BT" pitchFamily="34" charset="0"/>
              </a:rPr>
              <a:t>JUÍZO</a:t>
            </a:r>
            <a:r>
              <a:rPr lang="pt-BR" altLang="pt-BR" sz="3000" i="1">
                <a:solidFill>
                  <a:schemeClr val="bg1"/>
                </a:solidFill>
                <a:latin typeface="Zurich Cn BT" pitchFamily="34" charset="0"/>
              </a:rPr>
              <a:t> de investigação.</a:t>
            </a:r>
          </a:p>
          <a:p>
            <a:pPr>
              <a:spcBef>
                <a:spcPct val="50000"/>
              </a:spcBef>
            </a:pPr>
            <a:endParaRPr lang="pt-BR" altLang="pt-BR" sz="30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44388" name="Text Box 3">
            <a:extLst>
              <a:ext uri="{FF2B5EF4-FFF2-40B4-BE49-F238E27FC236}">
                <a16:creationId xmlns:a16="http://schemas.microsoft.com/office/drawing/2014/main" id="{664553D8-557B-EBC2-35BD-8BFF25DA1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2349500"/>
            <a:ext cx="2016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APOCALIPSE 14:7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4A09185F-7056-48E6-55FC-7B4045DFF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752475"/>
            <a:ext cx="52562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QUE SURGIU EM 1844?</a:t>
            </a:r>
            <a:endParaRPr lang="en-US" altLang="pt-BR" sz="32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87AE9068-FF78-FE78-08AC-D18AAED7D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3429000"/>
            <a:ext cx="6084888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000" i="1">
                <a:solidFill>
                  <a:schemeClr val="bg1"/>
                </a:solidFill>
                <a:latin typeface="Zurich Cn BT" pitchFamily="34" charset="0"/>
              </a:rPr>
              <a:t>A igreja Adventista surgiu com este nome a partir de 1844, pregando a </a:t>
            </a:r>
            <a:r>
              <a:rPr lang="pt-BR" altLang="pt-BR" sz="3000" i="1">
                <a:solidFill>
                  <a:srgbClr val="FFFF00"/>
                </a:solidFill>
                <a:latin typeface="Zurich Cn BT" pitchFamily="34" charset="0"/>
              </a:rPr>
              <a:t>DOUTRINA DA IGREJA VERDADEIRA</a:t>
            </a:r>
            <a:r>
              <a:rPr lang="pt-BR" altLang="pt-BR" sz="3000" i="1">
                <a:solidFill>
                  <a:schemeClr val="bg1"/>
                </a:solidFill>
                <a:latin typeface="Zurich Cn BT" pitchFamily="34" charset="0"/>
              </a:rPr>
              <a:t> que existe desde o Édem.</a:t>
            </a:r>
          </a:p>
          <a:p>
            <a:pPr>
              <a:spcBef>
                <a:spcPct val="50000"/>
              </a:spcBef>
            </a:pPr>
            <a:endParaRPr lang="pt-BR" altLang="pt-BR" sz="3000" i="1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145412" name="Text Box 3">
            <a:extLst>
              <a:ext uri="{FF2B5EF4-FFF2-40B4-BE49-F238E27FC236}">
                <a16:creationId xmlns:a16="http://schemas.microsoft.com/office/drawing/2014/main" id="{DC169AC9-8E39-831E-9BEF-42042182B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2349500"/>
            <a:ext cx="2016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APOCALIPSE 14:7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1AE6FE49-3F97-E6EB-FD9E-BE9AA1198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752475"/>
            <a:ext cx="52562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QUE SURGIU EM 1844?</a:t>
            </a:r>
            <a:endParaRPr lang="en-US" altLang="pt-BR" sz="32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A25D7B90-1767-E47F-4F70-2DE3E2EC8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3429000"/>
            <a:ext cx="6084888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000" i="1">
                <a:solidFill>
                  <a:schemeClr val="bg1"/>
                </a:solidFill>
                <a:latin typeface="Zurich Cn BT" pitchFamily="34" charset="0"/>
              </a:rPr>
              <a:t>Pregando, entre outras coisas: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pt-BR" altLang="pt-BR" sz="3000" i="1">
                <a:solidFill>
                  <a:srgbClr val="FFFF00"/>
                </a:solidFill>
                <a:latin typeface="Zurich Cn BT" pitchFamily="34" charset="0"/>
              </a:rPr>
              <a:t>Deus como o Criador – Sábado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pt-BR" altLang="pt-BR" sz="3000" i="1">
                <a:solidFill>
                  <a:srgbClr val="FFFF00"/>
                </a:solidFill>
                <a:latin typeface="Zurich Cn BT" pitchFamily="34" charset="0"/>
              </a:rPr>
              <a:t>Mortalidade da Alma – Alma é mortal</a:t>
            </a:r>
          </a:p>
          <a:p>
            <a:pPr>
              <a:spcBef>
                <a:spcPct val="50000"/>
              </a:spcBef>
            </a:pPr>
            <a:endParaRPr lang="pt-BR" altLang="pt-BR" sz="3000" i="1">
              <a:solidFill>
                <a:srgbClr val="FFFF00"/>
              </a:solidFill>
              <a:latin typeface="Zurich Cn BT" pitchFamily="34" charset="0"/>
            </a:endParaRPr>
          </a:p>
        </p:txBody>
      </p:sp>
      <p:sp>
        <p:nvSpPr>
          <p:cNvPr id="147460" name="Text Box 3">
            <a:extLst>
              <a:ext uri="{FF2B5EF4-FFF2-40B4-BE49-F238E27FC236}">
                <a16:creationId xmlns:a16="http://schemas.microsoft.com/office/drawing/2014/main" id="{AE5EE4AF-5577-B039-05B0-B4CCA4821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2349500"/>
            <a:ext cx="2016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>
                <a:solidFill>
                  <a:schemeClr val="bg1"/>
                </a:solidFill>
                <a:latin typeface="Zurich LtCn BT" pitchFamily="34" charset="0"/>
              </a:rPr>
              <a:t>APOCALIPSE 14:7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DA7B5A22-CF13-7512-F150-16ADEB4F5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1125538"/>
            <a:ext cx="52562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PRECISO DE UMA IGREJA?</a:t>
            </a:r>
            <a:endParaRPr lang="en-US" altLang="pt-BR" sz="36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38EF8F63-A445-C43D-BDF8-3056EA27A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3644900"/>
            <a:ext cx="6011862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A palavra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IGREJA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 vem do grego</a:t>
            </a:r>
          </a:p>
          <a:p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EKLESIA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, que quer dizer </a:t>
            </a:r>
            <a:r>
              <a:rPr lang="pt-BR" altLang="pt-BR" sz="3200" i="1">
                <a:solidFill>
                  <a:srgbClr val="FFFF00"/>
                </a:solidFill>
                <a:latin typeface="Zurich Cn BT" pitchFamily="34" charset="0"/>
              </a:rPr>
              <a:t>CONGREGAÇÃO</a:t>
            </a: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D6B001EC-3B43-B701-1ED7-D5FF201B8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752475"/>
            <a:ext cx="52562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>
                <a:solidFill>
                  <a:schemeClr val="bg1"/>
                </a:solidFill>
                <a:latin typeface="Zurich Cn BT" pitchFamily="34" charset="0"/>
              </a:rPr>
              <a:t>QUE MAIS SURGIU POR VOLTA DE 1850?</a:t>
            </a:r>
            <a:endParaRPr lang="en-US" altLang="pt-BR" sz="3200">
              <a:solidFill>
                <a:schemeClr val="bg1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F86E1040-6E89-758B-6355-E83790EEC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3429000"/>
            <a:ext cx="60848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pt-BR" sz="3000" i="1">
              <a:solidFill>
                <a:srgbClr val="FFFF00"/>
              </a:solidFill>
              <a:latin typeface="Zurich Cn BT" pitchFamily="34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7C847D24-7A4E-B72B-0E85-FEF7602D7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3429000"/>
            <a:ext cx="6084888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pt-BR" altLang="pt-BR" sz="3000" i="1">
                <a:solidFill>
                  <a:srgbClr val="FFFF00"/>
                </a:solidFill>
                <a:latin typeface="Zurich Cn BT" pitchFamily="34" charset="0"/>
              </a:rPr>
              <a:t>DARWINISMO – Deus não é criador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pt-BR" altLang="pt-BR" sz="3000" i="1">
                <a:solidFill>
                  <a:srgbClr val="FFFF00"/>
                </a:solidFill>
                <a:latin typeface="Zurich Cn BT" pitchFamily="34" charset="0"/>
              </a:rPr>
              <a:t>ESPIRITISMO – A alma é imortal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90D06813-6EF3-3417-D128-98622A50F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188913"/>
            <a:ext cx="5580063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DEUS SEMPRE TEVE SEU POVO, SEU </a:t>
            </a:r>
            <a:r>
              <a:rPr lang="pt-BR" altLang="pt-BR" sz="3600">
                <a:solidFill>
                  <a:srgbClr val="FFFF00"/>
                </a:solidFill>
                <a:latin typeface="Zurich Cn BT" pitchFamily="34" charset="0"/>
              </a:rPr>
              <a:t>REMANESCENTE,</a:t>
            </a: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 OS GUARDADORES DO SEU </a:t>
            </a:r>
            <a:r>
              <a:rPr lang="pt-BR" altLang="pt-BR" sz="3600">
                <a:solidFill>
                  <a:srgbClr val="FFFF00"/>
                </a:solidFill>
                <a:latin typeface="Zurich Cn BT" pitchFamily="34" charset="0"/>
              </a:rPr>
              <a:t>EVANGELHO</a:t>
            </a:r>
            <a:endParaRPr lang="en-US" altLang="pt-BR" sz="3600">
              <a:solidFill>
                <a:srgbClr val="FFFF00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C9D159C2-36B1-C724-6DE1-0E3AC4AC9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3068638"/>
            <a:ext cx="2879725" cy="350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Adão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Sete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Noé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Abraão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Jacó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07EE9460-AFF6-D7AD-547F-6C935E0EA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3402013"/>
            <a:ext cx="4392612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Moisés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Jesus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Igreja Cristã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E hoje?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D77E6386-A573-996D-B03B-5CC4FE4C7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188913"/>
            <a:ext cx="5580063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DEUS SEMPRE TEVE SEU POVO, SEU </a:t>
            </a:r>
            <a:r>
              <a:rPr lang="pt-BR" altLang="pt-BR" sz="3600">
                <a:solidFill>
                  <a:srgbClr val="FFFF00"/>
                </a:solidFill>
                <a:latin typeface="Zurich Cn BT" pitchFamily="34" charset="0"/>
              </a:rPr>
              <a:t>REMANESCENTE,</a:t>
            </a:r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 OS GUARDADORES DO SEU </a:t>
            </a:r>
            <a:r>
              <a:rPr lang="pt-BR" altLang="pt-BR" sz="3600">
                <a:solidFill>
                  <a:srgbClr val="FFFF00"/>
                </a:solidFill>
                <a:latin typeface="Zurich Cn BT" pitchFamily="34" charset="0"/>
              </a:rPr>
              <a:t>EVANGELHO</a:t>
            </a:r>
            <a:endParaRPr lang="en-US" altLang="pt-BR" sz="3600">
              <a:solidFill>
                <a:srgbClr val="FFFF00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E1F2AB3B-D355-A0DD-F163-FB81202A5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3357563"/>
            <a:ext cx="48244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No AT, o cordeiro que SERIA MORTO.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No NT, cordeiro que MORREU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47C1EF9A-6B02-5067-4A26-A6F0685D1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692150"/>
            <a:ext cx="55800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QUAL ERA O EVANGELHO?</a:t>
            </a:r>
            <a:endParaRPr lang="en-US" altLang="pt-BR" sz="3600">
              <a:solidFill>
                <a:srgbClr val="FFFF00"/>
              </a:solidFill>
              <a:latin typeface="Zurich Cn BT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8F8F72E0-DD76-A8E6-2A88-5B04EEF05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404813"/>
            <a:ext cx="55800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600">
                <a:solidFill>
                  <a:schemeClr val="bg1"/>
                </a:solidFill>
                <a:latin typeface="Zurich Cn BT" pitchFamily="34" charset="0"/>
              </a:rPr>
              <a:t>INCLUIA O EVANGELHO, ALGO MAIS?</a:t>
            </a:r>
            <a:endParaRPr lang="en-US" altLang="pt-BR" sz="3600">
              <a:solidFill>
                <a:srgbClr val="FFFF00"/>
              </a:solidFill>
              <a:latin typeface="Zurich Cn BT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73846548-0AF4-2A15-4817-E78B6AA95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3402013"/>
            <a:ext cx="28797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SIM (  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sz="3200" i="1">
                <a:solidFill>
                  <a:schemeClr val="bg1"/>
                </a:solidFill>
                <a:latin typeface="Zurich Cn BT" pitchFamily="34" charset="0"/>
              </a:rPr>
              <a:t>NÃO (  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1513</Words>
  <Application>Microsoft Office PowerPoint</Application>
  <PresentationFormat>Apresentação na tela (4:3)</PresentationFormat>
  <Paragraphs>160</Paragraphs>
  <Slides>51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51</vt:i4>
      </vt:variant>
    </vt:vector>
  </HeadingPairs>
  <TitlesOfParts>
    <vt:vector size="56" baseType="lpstr">
      <vt:lpstr>Arial</vt:lpstr>
      <vt:lpstr>Zurich Cn BT</vt:lpstr>
      <vt:lpstr>Zurich LtCn BT</vt:lpstr>
      <vt:lpstr>Times New Roman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NOVO TEMPO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vasjan.leno</dc:creator>
  <cp:lastModifiedBy>Pr. Marcelo Augusto de Carvalho</cp:lastModifiedBy>
  <cp:revision>9</cp:revision>
  <dcterms:created xsi:type="dcterms:W3CDTF">2008-04-17T17:02:45Z</dcterms:created>
  <dcterms:modified xsi:type="dcterms:W3CDTF">2026-05-28T06:13:35Z</dcterms:modified>
</cp:coreProperties>
</file>