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76" r:id="rId3"/>
    <p:sldId id="303" r:id="rId4"/>
    <p:sldId id="259" r:id="rId5"/>
    <p:sldId id="262" r:id="rId6"/>
    <p:sldId id="261" r:id="rId7"/>
    <p:sldId id="287" r:id="rId8"/>
    <p:sldId id="283" r:id="rId9"/>
    <p:sldId id="288" r:id="rId10"/>
    <p:sldId id="289" r:id="rId11"/>
    <p:sldId id="263" r:id="rId12"/>
    <p:sldId id="290" r:id="rId13"/>
    <p:sldId id="291" r:id="rId14"/>
    <p:sldId id="292" r:id="rId15"/>
    <p:sldId id="293" r:id="rId16"/>
    <p:sldId id="294" r:id="rId17"/>
    <p:sldId id="295" r:id="rId18"/>
    <p:sldId id="296" r:id="rId19"/>
    <p:sldId id="297" r:id="rId20"/>
    <p:sldId id="301" r:id="rId21"/>
    <p:sldId id="302" r:id="rId22"/>
    <p:sldId id="299" r:id="rId23"/>
    <p:sldId id="300"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6" autoAdjust="0"/>
    <p:restoredTop sz="79520" autoAdjust="0"/>
  </p:normalViewPr>
  <p:slideViewPr>
    <p:cSldViewPr snapToGrid="0">
      <p:cViewPr varScale="1">
        <p:scale>
          <a:sx n="58" d="100"/>
          <a:sy n="58" d="100"/>
        </p:scale>
        <p:origin x="1236" y="72"/>
      </p:cViewPr>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829F9-02C2-4D9E-9D55-FCD1B3454B5B}" type="datetimeFigureOut">
              <a:rPr lang="pt-BR" smtClean="0"/>
              <a:t>26/08/2018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5CD4A-B3C2-4928-A242-20DC94C621BC}" type="slidenum">
              <a:rPr lang="pt-BR" smtClean="0"/>
              <a:t>‹nº›</a:t>
            </a:fld>
            <a:endParaRPr lang="pt-BR"/>
          </a:p>
        </p:txBody>
      </p:sp>
    </p:spTree>
    <p:extLst>
      <p:ext uri="{BB962C8B-B14F-4D97-AF65-F5344CB8AC3E}">
        <p14:creationId xmlns:p14="http://schemas.microsoft.com/office/powerpoint/2010/main" val="29749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03) </a:t>
            </a:r>
            <a:r>
              <a:rPr lang="pt-BR" sz="1200" kern="1200" dirty="0">
                <a:solidFill>
                  <a:schemeClr val="tx1"/>
                </a:solidFill>
                <a:effectLst/>
                <a:latin typeface="+mn-lt"/>
                <a:ea typeface="+mn-ea"/>
                <a:cs typeface="+mn-cs"/>
              </a:rPr>
              <a:t>Você já se perguntou alguma vez, porque o ser humano tem medo da morte? </a:t>
            </a:r>
          </a:p>
          <a:p>
            <a:r>
              <a:rPr lang="pt-BR" sz="1200" kern="1200" dirty="0">
                <a:solidFill>
                  <a:schemeClr val="tx1"/>
                </a:solidFill>
                <a:effectLst/>
                <a:latin typeface="+mn-lt"/>
                <a:ea typeface="+mn-ea"/>
                <a:cs typeface="+mn-cs"/>
              </a:rPr>
              <a:t>         Deus criou o homem para viver não para morrer. A morte é um intruso na experiência humana. Depois do pecado cada ser humano, desde Adão passa pela angústia da morte.</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a:t>
            </a:fld>
            <a:endParaRPr lang="pt-BR"/>
          </a:p>
        </p:txBody>
      </p:sp>
    </p:spTree>
    <p:extLst>
      <p:ext uri="{BB962C8B-B14F-4D97-AF65-F5344CB8AC3E}">
        <p14:creationId xmlns:p14="http://schemas.microsoft.com/office/powerpoint/2010/main" val="333126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12) Como consequência do pecado a morte passou a todos os homens. A morte é a triste realidade de todos nós. Por todas as eras, a morte atormenta a vida humana na terra; trazendo sofrimento, angustia, tristeza e dor.</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No entanto podemos escolher o bem e a vida. O mesmo convite feito ao povo de Israel no passado, é estendido a nós hoje: “</a:t>
            </a:r>
            <a:r>
              <a:rPr lang="pt-PT" sz="1200" i="1" kern="1200" dirty="0">
                <a:solidFill>
                  <a:schemeClr val="tx1"/>
                </a:solidFill>
                <a:effectLst/>
                <a:latin typeface="+mn-lt"/>
                <a:ea typeface="+mn-ea"/>
                <a:cs typeface="+mn-cs"/>
              </a:rPr>
              <a:t>Vê que proponho, hoje, a vida e o bem, a morte e o mal” (</a:t>
            </a:r>
            <a:r>
              <a:rPr lang="pt-PT" sz="1200" i="1" kern="1200" dirty="0" err="1">
                <a:solidFill>
                  <a:schemeClr val="tx1"/>
                </a:solidFill>
                <a:effectLst/>
                <a:latin typeface="+mn-lt"/>
                <a:ea typeface="+mn-ea"/>
                <a:cs typeface="+mn-cs"/>
              </a:rPr>
              <a:t>Deuteronômio</a:t>
            </a:r>
            <a:r>
              <a:rPr lang="pt-PT" sz="1200" i="1" kern="1200" dirty="0">
                <a:solidFill>
                  <a:schemeClr val="tx1"/>
                </a:solidFill>
                <a:effectLst/>
                <a:latin typeface="+mn-lt"/>
                <a:ea typeface="+mn-ea"/>
                <a:cs typeface="+mn-cs"/>
              </a:rPr>
              <a:t> 30:15).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12</a:t>
            </a:fld>
            <a:endParaRPr lang="pt-BR"/>
          </a:p>
        </p:txBody>
      </p:sp>
    </p:spTree>
    <p:extLst>
      <p:ext uri="{BB962C8B-B14F-4D97-AF65-F5344CB8AC3E}">
        <p14:creationId xmlns:p14="http://schemas.microsoft.com/office/powerpoint/2010/main" val="263031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13) A morte não é o final para o povo de Deus, podemos escolher o dom gratuito de Deus, receber o seu perdão ser uma nova criatura e o grande milagre final, que é a ressurreição. Porém “Os que, não alcançaram o perdão, mediante o arrependimento e a fé, devem receber a pena da transgressão: o salário do pecado".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ELLEN WHITE, </a:t>
            </a:r>
            <a:r>
              <a:rPr lang="pt-PT" sz="1200" kern="1200" dirty="0">
                <a:solidFill>
                  <a:schemeClr val="tx1"/>
                </a:solidFill>
                <a:effectLst/>
                <a:latin typeface="+mn-lt"/>
                <a:ea typeface="+mn-ea"/>
                <a:cs typeface="+mn-cs"/>
              </a:rPr>
              <a:t>O Grande Conflito, p. 544.</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13</a:t>
            </a:fld>
            <a:endParaRPr lang="pt-BR"/>
          </a:p>
        </p:txBody>
      </p:sp>
    </p:spTree>
    <p:extLst>
      <p:ext uri="{BB962C8B-B14F-4D97-AF65-F5344CB8AC3E}">
        <p14:creationId xmlns:p14="http://schemas.microsoft.com/office/powerpoint/2010/main" val="181186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A MORTE VENCIDA</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14) </a:t>
            </a:r>
            <a:r>
              <a:rPr lang="pt-PT" sz="1200" b="1" i="1" kern="1200" dirty="0">
                <a:solidFill>
                  <a:schemeClr val="tx1"/>
                </a:solidFill>
                <a:effectLst/>
                <a:latin typeface="+mn-lt"/>
                <a:ea typeface="+mn-ea"/>
                <a:cs typeface="+mn-cs"/>
              </a:rPr>
              <a:t>Disse-lhe Jesus: eu sou a ressurreição e a vida. Quem crê em mim, ainda que morra, viverá; e todo o que vive e crê em mim não morrerá, eternamente. Crês isto?</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(João 11:25-26).</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8300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15) </a:t>
            </a:r>
            <a:r>
              <a:rPr lang="pt-PT" sz="1200" b="1" i="1" kern="1200" dirty="0">
                <a:solidFill>
                  <a:schemeClr val="tx1"/>
                </a:solidFill>
                <a:effectLst/>
                <a:latin typeface="+mn-lt"/>
                <a:ea typeface="+mn-ea"/>
                <a:cs typeface="+mn-cs"/>
              </a:rPr>
              <a:t>E, quando este corpo corruptível se revestir de incorruptibilidade, e o que é mortal se revestir de imortalidade, então, se cumprirá a palavra que está escrita: tragada foi a morte pela vitória.</a:t>
            </a:r>
            <a:r>
              <a:rPr lang="pt-PT" sz="1200" i="1" kern="1200" dirty="0">
                <a:solidFill>
                  <a:schemeClr val="tx1"/>
                </a:solidFill>
                <a:effectLst/>
                <a:latin typeface="+mn-lt"/>
                <a:ea typeface="+mn-ea"/>
                <a:cs typeface="+mn-cs"/>
              </a:rPr>
              <a:t> (1Corintios 15:54).</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6508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16) A morte não é o final de tudo, Cristo veio para vencer a morte. Em seu poder ele disse “Eu sou a Ressurreição”. Jesus mostrou que é mais poderoso do que a morte. Mesmo Lázaro com quatros dias que havia sido sepultado, já em estado de decomposição foi restaurado novamente. Esse foi um dos maiores milagres realizados por Jesus. A morte foi vencida por Aquele que É a ressurreição e a vida.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ALBERT TIM, Sermões Doutrinários, p. 119.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16</a:t>
            </a:fld>
            <a:endParaRPr lang="pt-BR"/>
          </a:p>
        </p:txBody>
      </p:sp>
    </p:spTree>
    <p:extLst>
      <p:ext uri="{BB962C8B-B14F-4D97-AF65-F5344CB8AC3E}">
        <p14:creationId xmlns:p14="http://schemas.microsoft.com/office/powerpoint/2010/main" val="1867547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17) A morte será o último inimigo a ser vencido, pois quando Jesus voltar nas nuvens do céu com poder e grande glória, acontecerá o maior espetáculo de todos os tempos, pois “os preciosos mortos, desde Adão aos últimos santos que morrerem, hão de ouvir a voz do Filho de Deus, e sairão dos sepulcros para a vida imortal. Deus será o seu Deus, e eles serão o Seu povo. Haverá íntima e terna relação entre Deus e os santos ressuscitados. Essa condição, antecipada em Seu desígnio, contempla como se já existisse. Os mortos vivem para Ele.</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Essa é nossa maior esperança, tudo o que é corruptível na natureza do homem será restaurado na ressurreição.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ELLEN WHITE, O Desejado de Todas as Nações, p. 606.</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17</a:t>
            </a:fld>
            <a:endParaRPr lang="pt-BR"/>
          </a:p>
        </p:txBody>
      </p:sp>
    </p:spTree>
    <p:extLst>
      <p:ext uri="{BB962C8B-B14F-4D97-AF65-F5344CB8AC3E}">
        <p14:creationId xmlns:p14="http://schemas.microsoft.com/office/powerpoint/2010/main" val="3761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18) A imortalidade pertencente somente a Deus, agora passa a todos os salvos e redimidos no ato da vinda de Jesus. Vejamos como a bíblia descreve: </a:t>
            </a:r>
            <a:r>
              <a:rPr lang="pt-BR" sz="1200" b="1" kern="1200" dirty="0">
                <a:solidFill>
                  <a:schemeClr val="tx1"/>
                </a:solidFill>
                <a:effectLst/>
                <a:latin typeface="+mn-lt"/>
                <a:ea typeface="+mn-ea"/>
                <a:cs typeface="+mn-cs"/>
              </a:rPr>
              <a:t>eis</a:t>
            </a:r>
            <a:r>
              <a:rPr lang="pt-BR" sz="1200" b="1" i="1" kern="1200" dirty="0">
                <a:solidFill>
                  <a:schemeClr val="tx1"/>
                </a:solidFill>
                <a:effectLst/>
                <a:latin typeface="+mn-lt"/>
                <a:ea typeface="+mn-ea"/>
                <a:cs typeface="+mn-cs"/>
              </a:rPr>
              <a:t> que vos digo um mistério: nem todos dormiremos, mas transformados seremos todos, num momento, num abrir e fechar de olhos, ao ressoar da última trombeta. A trombeta soará, os mortos ressuscitarão incorruptíveis, e nós seremos transformados. Porque é necessário que este corpo corruptível se revista da incorruptibilidade, e que o</a:t>
            </a:r>
            <a:r>
              <a:rPr lang="pt-BR" sz="1200" b="1" kern="1200" dirty="0">
                <a:solidFill>
                  <a:schemeClr val="tx1"/>
                </a:solidFill>
                <a:effectLst/>
                <a:latin typeface="+mn-lt"/>
                <a:ea typeface="+mn-ea"/>
                <a:cs typeface="+mn-cs"/>
              </a:rPr>
              <a:t> corpo mortal se revista da imortalidade.</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(1Corintios 15:51-53).</a:t>
            </a:r>
          </a:p>
          <a:p>
            <a:r>
              <a:rPr lang="pt-BR" sz="1200" kern="1200" dirty="0">
                <a:solidFill>
                  <a:schemeClr val="tx1"/>
                </a:solidFill>
                <a:effectLst/>
                <a:latin typeface="+mn-lt"/>
                <a:ea typeface="+mn-ea"/>
                <a:cs typeface="+mn-cs"/>
              </a:rPr>
              <a:t>“O único que possui imortalidade, que habita em luz inacessível, a quem homem algum jamais viu, nem é capaz de ver. A ele honra e poder eterno. Amém! ” (1Timoteo 6:16 )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18</a:t>
            </a:fld>
            <a:endParaRPr lang="pt-BR"/>
          </a:p>
        </p:txBody>
      </p:sp>
    </p:spTree>
    <p:extLst>
      <p:ext uri="{BB962C8B-B14F-4D97-AF65-F5344CB8AC3E}">
        <p14:creationId xmlns:p14="http://schemas.microsoft.com/office/powerpoint/2010/main" val="103151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CONCLUSÃO</a:t>
            </a:r>
            <a:r>
              <a:rPr lang="pt-BR" sz="1200" kern="1200" dirty="0">
                <a:solidFill>
                  <a:schemeClr val="tx1"/>
                </a:solidFill>
                <a:effectLst/>
                <a:latin typeface="+mn-lt"/>
                <a:ea typeface="+mn-ea"/>
                <a:cs typeface="+mn-cs"/>
              </a:rPr>
              <a:t> </a:t>
            </a:r>
          </a:p>
          <a:p>
            <a:r>
              <a:rPr lang="pt-PT" sz="1200" kern="1200" dirty="0">
                <a:solidFill>
                  <a:schemeClr val="tx1"/>
                </a:solidFill>
                <a:effectLst/>
                <a:latin typeface="+mn-lt"/>
                <a:ea typeface="+mn-ea"/>
                <a:cs typeface="+mn-cs"/>
              </a:rPr>
              <a:t>(Slide 19) </a:t>
            </a:r>
            <a:r>
              <a:rPr lang="pt-BR" sz="1200" b="1" i="1" kern="1200" dirty="0">
                <a:solidFill>
                  <a:schemeClr val="tx1"/>
                </a:solidFill>
                <a:effectLst/>
                <a:latin typeface="+mn-lt"/>
                <a:ea typeface="+mn-ea"/>
                <a:cs typeface="+mn-cs"/>
              </a:rPr>
              <a:t>Jesus lhe respondeu: Em verdade te digo </a:t>
            </a:r>
            <a:r>
              <a:rPr lang="pt-BR" sz="1200" b="1" i="1" u="sng" kern="1200" dirty="0">
                <a:solidFill>
                  <a:schemeClr val="tx1"/>
                </a:solidFill>
                <a:effectLst/>
                <a:latin typeface="+mn-lt"/>
                <a:ea typeface="+mn-ea"/>
                <a:cs typeface="+mn-cs"/>
              </a:rPr>
              <a:t>que</a:t>
            </a:r>
            <a:r>
              <a:rPr lang="pt-BR" sz="1200" b="1" i="1" kern="1200" dirty="0">
                <a:solidFill>
                  <a:schemeClr val="tx1"/>
                </a:solidFill>
                <a:effectLst/>
                <a:latin typeface="+mn-lt"/>
                <a:ea typeface="+mn-ea"/>
                <a:cs typeface="+mn-cs"/>
              </a:rPr>
              <a:t> hoje estará comigo no paraíso.</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 (Lucas 23:43)</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82217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20)</a:t>
            </a:r>
            <a:r>
              <a:rPr lang="pt-PT" sz="1200" i="1"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Jesus lhe respondeu: Em verdade te digo hoje, estará comigo no paraíso.</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(Lucas 23:43)</a:t>
            </a:r>
            <a:endParaRPr lang="pt-BR" sz="1200" kern="1200" dirty="0">
              <a:solidFill>
                <a:schemeClr val="tx1"/>
              </a:solidFill>
              <a:effectLst/>
              <a:latin typeface="+mn-lt"/>
              <a:ea typeface="+mn-ea"/>
              <a:cs typeface="+mn-cs"/>
            </a:endParaRPr>
          </a:p>
          <a:p>
            <a:r>
              <a:rPr lang="pt-BR" sz="1200" b="1"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Essa é a melhor tradução do texto. Pois Jesus não estaria naquele mesmo dia no paraíso (João 20:17).</a:t>
            </a:r>
          </a:p>
          <a:p>
            <a:r>
              <a:rPr lang="pt-BR" sz="1200" kern="1200" dirty="0">
                <a:solidFill>
                  <a:schemeClr val="tx1"/>
                </a:solidFill>
                <a:effectLst/>
                <a:latin typeface="+mn-lt"/>
                <a:ea typeface="+mn-ea"/>
                <a:cs typeface="+mn-cs"/>
              </a:rPr>
              <a:t>E também a bíblia afirma, que quando uma pessoa morre vai para o pó da terra, e fica aguardando a ressurreição. (João 5:28-29)</a:t>
            </a:r>
          </a:p>
          <a:p>
            <a:r>
              <a:rPr lang="pt-PT" sz="1200" b="1"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0452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21) </a:t>
            </a:r>
            <a:r>
              <a:rPr lang="pt-BR" sz="1200" kern="1200" dirty="0">
                <a:solidFill>
                  <a:schemeClr val="tx1"/>
                </a:solidFill>
                <a:effectLst/>
                <a:latin typeface="+mn-lt"/>
                <a:ea typeface="+mn-ea"/>
                <a:cs typeface="+mn-cs"/>
              </a:rPr>
              <a:t>Dois ladrões são levados para ser crucificado com Jesus. Tiveram as mesmas oportunidades, foram pregados da mesma distância do salvador, viram as mesmas cenas. Porém um pediu para descer da cruz para livramento físico, o outro clamou por cura da alma, por perdão, por redenção. Os dois morreram e desceram a sepultura. Um, porém desceu com a garantia de que estaria com Jesus no Paraíso. </a:t>
            </a:r>
          </a:p>
          <a:p>
            <a:r>
              <a:rPr lang="pt-BR" sz="1200" kern="1200" dirty="0">
                <a:solidFill>
                  <a:schemeClr val="tx1"/>
                </a:solidFill>
                <a:effectLst/>
                <a:latin typeface="+mn-lt"/>
                <a:ea typeface="+mn-ea"/>
                <a:cs typeface="+mn-cs"/>
              </a:rPr>
              <a:t>          A morte, a dor, o sofrimento, faz parte da nossa jornada aqui nesta terra. Porém você pode escolher descer a sepultura com a certeza e a esperança que irá ressuscitar na manhã gloriosa da ressurreição.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21</a:t>
            </a:fld>
            <a:endParaRPr lang="pt-BR"/>
          </a:p>
        </p:txBody>
      </p:sp>
    </p:spTree>
    <p:extLst>
      <p:ext uri="{BB962C8B-B14F-4D97-AF65-F5344CB8AC3E}">
        <p14:creationId xmlns:p14="http://schemas.microsoft.com/office/powerpoint/2010/main" val="384635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04) </a:t>
            </a:r>
            <a:r>
              <a:rPr lang="pt-BR" sz="1200" kern="1200" dirty="0">
                <a:solidFill>
                  <a:schemeClr val="tx1"/>
                </a:solidFill>
                <a:effectLst/>
                <a:latin typeface="+mn-lt"/>
                <a:ea typeface="+mn-ea"/>
                <a:cs typeface="+mn-cs"/>
              </a:rPr>
              <a:t>Porém em Jesus a morte foi vencida, pois ele é a ressureição e a vida. Essa é nossa maior garantia; nossa única segurança contra a morte. </a:t>
            </a:r>
          </a:p>
          <a:p>
            <a:r>
              <a:rPr lang="pt-BR" sz="1200" kern="1200" dirty="0">
                <a:solidFill>
                  <a:schemeClr val="tx1"/>
                </a:solidFill>
                <a:effectLst/>
                <a:latin typeface="+mn-lt"/>
                <a:ea typeface="+mn-ea"/>
                <a:cs typeface="+mn-cs"/>
              </a:rPr>
              <a:t>        E no final, não muito distante, veremos esse grande milagre acontecer, mortos saindo da sepultura para ter uma nova vida ao lado de Jesus.</a:t>
            </a:r>
          </a:p>
          <a:p>
            <a:r>
              <a:rPr lang="pt-BR" sz="1200" kern="1200" dirty="0">
                <a:solidFill>
                  <a:schemeClr val="tx1"/>
                </a:solidFill>
                <a:effectLst/>
                <a:latin typeface="+mn-lt"/>
                <a:ea typeface="+mn-ea"/>
                <a:cs typeface="+mn-cs"/>
              </a:rPr>
              <a:t>“Não vos maravilheis disto, porque vem a hora em que todos os que se acham nos túmulos ouvirão a sua voz e sairão: os que tiverem feito o bem, para a ressurreição da vida; e os que tiverem praticado o mal, para a ressurreição do juízo”. (João 5:28-29)</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4</a:t>
            </a:fld>
            <a:endParaRPr lang="pt-BR"/>
          </a:p>
        </p:txBody>
      </p:sp>
    </p:spTree>
    <p:extLst>
      <p:ext uri="{BB962C8B-B14F-4D97-AF65-F5344CB8AC3E}">
        <p14:creationId xmlns:p14="http://schemas.microsoft.com/office/powerpoint/2010/main" val="3381404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22) </a:t>
            </a:r>
            <a:r>
              <a:rPr lang="pt-BR" sz="1200" kern="1200" dirty="0">
                <a:solidFill>
                  <a:schemeClr val="tx1"/>
                </a:solidFill>
                <a:effectLst/>
                <a:latin typeface="+mn-lt"/>
                <a:ea typeface="+mn-ea"/>
                <a:cs typeface="+mn-cs"/>
              </a:rPr>
              <a:t>Do início ao final da bíblia, a única certeza que temos, é que no final a vitória é certa. A morte será banida para sempre da vida humana. O sonho de Deus para o ser humano será restaurado novamente. O homem terá vida eterna e para os que morreram em Cristo, experimentarão o grande milagre, a ressurreição e depois a Vida eterna ao lado do Senhor Jesus; Afinal “</a:t>
            </a:r>
            <a:r>
              <a:rPr lang="pt-BR" sz="1200" i="1" kern="1200" dirty="0">
                <a:solidFill>
                  <a:schemeClr val="tx1"/>
                </a:solidFill>
                <a:effectLst/>
                <a:latin typeface="+mn-lt"/>
                <a:ea typeface="+mn-ea"/>
                <a:cs typeface="+mn-cs"/>
              </a:rPr>
              <a:t>…Nem olhos viram, nem ouvidos ouviram, nem jamais penetrou em coração humano o que Deus tem preparado para aqueles que o amam”. (1Corintios 2:9)</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22</a:t>
            </a:fld>
            <a:endParaRPr lang="pt-BR"/>
          </a:p>
        </p:txBody>
      </p:sp>
    </p:spTree>
    <p:extLst>
      <p:ext uri="{BB962C8B-B14F-4D97-AF65-F5344CB8AC3E}">
        <p14:creationId xmlns:p14="http://schemas.microsoft.com/office/powerpoint/2010/main" val="274355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A ESCOLHA NO ÉDEN</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05) </a:t>
            </a:r>
            <a:r>
              <a:rPr lang="pt-PT" sz="1200" b="1" i="1" kern="1200" dirty="0">
                <a:solidFill>
                  <a:schemeClr val="tx1"/>
                </a:solidFill>
                <a:effectLst/>
                <a:latin typeface="+mn-lt"/>
                <a:ea typeface="+mn-ea"/>
                <a:cs typeface="+mn-cs"/>
              </a:rPr>
              <a:t>E o SENHOR Deus lhe deu esta ordem: De toda árvore do jardim comerás livremente, mas </a:t>
            </a:r>
            <a:r>
              <a:rPr lang="pt-PT" sz="1200" b="1" i="1" u="sng" kern="1200" dirty="0">
                <a:solidFill>
                  <a:schemeClr val="tx1"/>
                </a:solidFill>
                <a:effectLst/>
                <a:latin typeface="+mn-lt"/>
                <a:ea typeface="+mn-ea"/>
                <a:cs typeface="+mn-cs"/>
              </a:rPr>
              <a:t>da árvore do conhecimento</a:t>
            </a:r>
            <a:endParaRPr lang="pt-BR" sz="1200" kern="1200" dirty="0">
              <a:solidFill>
                <a:schemeClr val="tx1"/>
              </a:solidFill>
              <a:effectLst/>
              <a:latin typeface="+mn-lt"/>
              <a:ea typeface="+mn-ea"/>
              <a:cs typeface="+mn-cs"/>
            </a:endParaRPr>
          </a:p>
          <a:p>
            <a:r>
              <a:rPr lang="pt-PT" sz="1200" b="1" i="1" u="sng" kern="1200" dirty="0">
                <a:solidFill>
                  <a:schemeClr val="tx1"/>
                </a:solidFill>
                <a:effectLst/>
                <a:latin typeface="+mn-lt"/>
                <a:ea typeface="+mn-ea"/>
                <a:cs typeface="+mn-cs"/>
              </a:rPr>
              <a:t> do bem e do mal não comerás</a:t>
            </a:r>
            <a:r>
              <a:rPr lang="pt-PT" sz="1200" b="1" i="1" kern="1200" dirty="0">
                <a:solidFill>
                  <a:schemeClr val="tx1"/>
                </a:solidFill>
                <a:effectLst/>
                <a:latin typeface="+mn-lt"/>
                <a:ea typeface="+mn-ea"/>
                <a:cs typeface="+mn-cs"/>
              </a:rPr>
              <a:t>; porque, no dia em </a:t>
            </a:r>
            <a:endParaRPr lang="pt-BR" sz="1200" kern="1200" dirty="0">
              <a:solidFill>
                <a:schemeClr val="tx1"/>
              </a:solidFill>
              <a:effectLst/>
              <a:latin typeface="+mn-lt"/>
              <a:ea typeface="+mn-ea"/>
              <a:cs typeface="+mn-cs"/>
            </a:endParaRPr>
          </a:p>
          <a:p>
            <a:r>
              <a:rPr lang="pt-PT" sz="1200" b="1" i="1" kern="1200" dirty="0">
                <a:solidFill>
                  <a:schemeClr val="tx1"/>
                </a:solidFill>
                <a:effectLst/>
                <a:latin typeface="+mn-lt"/>
                <a:ea typeface="+mn-ea"/>
                <a:cs typeface="+mn-cs"/>
              </a:rPr>
              <a:t>que dela comeres, certamente morrerás.</a:t>
            </a:r>
            <a:r>
              <a:rPr lang="pt-PT"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(Gênesis 2:16-17)</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797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06) </a:t>
            </a:r>
            <a:r>
              <a:rPr lang="pt-BR" sz="1200" b="1" i="1" kern="1200" dirty="0">
                <a:solidFill>
                  <a:schemeClr val="tx1"/>
                </a:solidFill>
                <a:effectLst/>
                <a:latin typeface="+mn-lt"/>
                <a:ea typeface="+mn-ea"/>
                <a:cs typeface="+mn-cs"/>
              </a:rPr>
              <a:t>Então, disse o SENHOR Deus: Eis que o homem se tornou como um de nós, conhecedor do bem e do mal; assim, que não estenda a mão, e tome também da </a:t>
            </a:r>
            <a:r>
              <a:rPr lang="pt-BR" sz="1200" b="1" i="1" u="sng" kern="1200" dirty="0">
                <a:solidFill>
                  <a:schemeClr val="tx1"/>
                </a:solidFill>
                <a:effectLst/>
                <a:latin typeface="+mn-lt"/>
                <a:ea typeface="+mn-ea"/>
                <a:cs typeface="+mn-cs"/>
              </a:rPr>
              <a:t>árvore da vida,</a:t>
            </a:r>
            <a:r>
              <a:rPr lang="pt-BR" sz="1200" b="1" i="1" kern="1200" dirty="0">
                <a:solidFill>
                  <a:schemeClr val="tx1"/>
                </a:solidFill>
                <a:effectLst/>
                <a:latin typeface="+mn-lt"/>
                <a:ea typeface="+mn-ea"/>
                <a:cs typeface="+mn-cs"/>
              </a:rPr>
              <a:t> e coma, e viva eternamente.</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(Gênesis 3:22)</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535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07) </a:t>
            </a:r>
            <a:r>
              <a:rPr lang="pt-BR" sz="1200" kern="1200" dirty="0">
                <a:solidFill>
                  <a:schemeClr val="tx1"/>
                </a:solidFill>
                <a:effectLst/>
                <a:latin typeface="+mn-lt"/>
                <a:ea typeface="+mn-ea"/>
                <a:cs typeface="+mn-cs"/>
              </a:rPr>
              <a:t>Você já viu um pai preparando o quarto de seu filho que está preste a nascer? Cuida de cada detalhe; a comanda, o abajur, o berço, a própria cor do quarto. Tudo com muito carinho, por que alguém especial está para nascer. Assim Deus projetou o paraíso que o homem deveria viver e desfrutar sua felicidade. Pensou em tudo o que o homem teria necessidade para sua própria felicidade. Tudo estava em seu determinado lugar. O homem só precisava de uma coisa. Escolher a Deus, andar com ele, confiar nele. A felicidade estaria completa, a vida seria eterna.</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7</a:t>
            </a:fld>
            <a:endParaRPr lang="pt-BR"/>
          </a:p>
        </p:txBody>
      </p:sp>
    </p:spTree>
    <p:extLst>
      <p:ext uri="{BB962C8B-B14F-4D97-AF65-F5344CB8AC3E}">
        <p14:creationId xmlns:p14="http://schemas.microsoft.com/office/powerpoint/2010/main" val="132254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08) </a:t>
            </a:r>
            <a:r>
              <a:rPr lang="pt-BR" sz="1200" kern="1200" dirty="0">
                <a:solidFill>
                  <a:schemeClr val="tx1"/>
                </a:solidFill>
                <a:effectLst/>
                <a:latin typeface="+mn-lt"/>
                <a:ea typeface="+mn-ea"/>
                <a:cs typeface="+mn-cs"/>
              </a:rPr>
              <a:t>Porém o homem mesmo vivendo nesse paraíso de felicidade, escolhe andar por outros caminhos. Mas no plano original de Deus, o homem foi criado para viver vida eterna, formado do pó da terra, era uma perfeita alma vivente. Todo o paraíso estava a sua disposição para poder desfrutar das bênçãos que o Criador havia reservado. </a:t>
            </a:r>
          </a:p>
          <a:p>
            <a:r>
              <a:rPr lang="pt-BR" sz="1200" kern="1200" dirty="0">
                <a:solidFill>
                  <a:schemeClr val="tx1"/>
                </a:solidFill>
                <a:effectLst/>
                <a:latin typeface="+mn-lt"/>
                <a:ea typeface="+mn-ea"/>
                <a:cs typeface="+mn-cs"/>
              </a:rPr>
              <a:t>                 Porém deveriam ser leais a Deus, confiar Nele, em sua palavra. Além da árvore do conhecimento do bem e do mal, existia também </a:t>
            </a:r>
            <a:r>
              <a:rPr lang="pt-PT" sz="1200"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a árvore da vida no meio do Éden, cujo fruto tinha o poder de perpetuar a vida. </a:t>
            </a:r>
            <a:r>
              <a:rPr lang="pt-PT" sz="1200" kern="1200" dirty="0">
                <a:solidFill>
                  <a:schemeClr val="tx1"/>
                </a:solidFill>
                <a:effectLst/>
                <a:latin typeface="+mn-lt"/>
                <a:ea typeface="+mn-ea"/>
                <a:cs typeface="+mn-cs"/>
              </a:rPr>
              <a:t>Se </a:t>
            </a:r>
            <a:r>
              <a:rPr lang="pt-BR" sz="1200" kern="1200" dirty="0">
                <a:solidFill>
                  <a:schemeClr val="tx1"/>
                </a:solidFill>
                <a:effectLst/>
                <a:latin typeface="+mn-lt"/>
                <a:ea typeface="+mn-ea"/>
                <a:cs typeface="+mn-cs"/>
              </a:rPr>
              <a:t>Adão tivesse permanecido obediente a Deus, teria continuado a gozar livre acesso àquela árvore, e teria vivido para sempre.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8</a:t>
            </a:fld>
            <a:endParaRPr lang="pt-BR"/>
          </a:p>
        </p:txBody>
      </p:sp>
    </p:spTree>
    <p:extLst>
      <p:ext uri="{BB962C8B-B14F-4D97-AF65-F5344CB8AC3E}">
        <p14:creationId xmlns:p14="http://schemas.microsoft.com/office/powerpoint/2010/main" val="220619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09) </a:t>
            </a:r>
            <a:r>
              <a:rPr lang="pt-BR" sz="1200" kern="1200" dirty="0">
                <a:solidFill>
                  <a:schemeClr val="tx1"/>
                </a:solidFill>
                <a:effectLst/>
                <a:latin typeface="+mn-lt"/>
                <a:ea typeface="+mn-ea"/>
                <a:cs typeface="+mn-cs"/>
              </a:rPr>
              <a:t>Sabe o que isso significava? Que no jardim tinha duas árvores; uma que levava a vida eterna, outra a morte eterna. Depois do pecado, o homem foi despojado da participação da árvore da vida, tornando-se sujeito à morte. A sentença divina: "Tu és pó, e em pó te tornarás" - indica completa extinção da vida”. </a:t>
            </a:r>
          </a:p>
          <a:p>
            <a:r>
              <a:rPr lang="pt-PT" sz="1200" kern="1200" dirty="0">
                <a:solidFill>
                  <a:schemeClr val="tx1"/>
                </a:solidFill>
                <a:effectLst/>
                <a:latin typeface="+mn-lt"/>
                <a:ea typeface="+mn-ea"/>
                <a:cs typeface="+mn-cs"/>
              </a:rPr>
              <a:t>          A morte não foi uma escolha de Deus, foi uma escolha do homem. O homem poderia ter escolhido árvore da vida e viver eternamente.</a:t>
            </a:r>
            <a:r>
              <a:rPr lang="pt-BR" sz="1200" kern="1200" dirty="0">
                <a:solidFill>
                  <a:schemeClr val="tx1"/>
                </a:solidFill>
                <a:effectLst/>
                <a:latin typeface="+mn-lt"/>
                <a:ea typeface="+mn-ea"/>
                <a:cs typeface="+mn-cs"/>
              </a:rPr>
              <a:t> São as escolhas do ser humano que o levara a morte e a destruição pelo pecado.</a:t>
            </a:r>
          </a:p>
          <a:p>
            <a:r>
              <a:rPr lang="pt-BR" sz="1200" kern="1200" dirty="0">
                <a:solidFill>
                  <a:schemeClr val="tx1"/>
                </a:solidFill>
                <a:effectLst/>
                <a:latin typeface="+mn-lt"/>
                <a:ea typeface="+mn-ea"/>
                <a:cs typeface="+mn-cs"/>
              </a:rPr>
              <a:t>ELLEN WHITE, O Grande Conflito, p. 533.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9</a:t>
            </a:fld>
            <a:endParaRPr lang="pt-BR"/>
          </a:p>
        </p:txBody>
      </p:sp>
    </p:spTree>
    <p:extLst>
      <p:ext uri="{BB962C8B-B14F-4D97-AF65-F5344CB8AC3E}">
        <p14:creationId xmlns:p14="http://schemas.microsoft.com/office/powerpoint/2010/main" val="412311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A ESCOLHA HOJE</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10) </a:t>
            </a:r>
            <a:r>
              <a:rPr lang="pt-BR" sz="1200" b="1" i="1" kern="1200" dirty="0">
                <a:solidFill>
                  <a:schemeClr val="tx1"/>
                </a:solidFill>
                <a:effectLst/>
                <a:latin typeface="+mn-lt"/>
                <a:ea typeface="+mn-ea"/>
                <a:cs typeface="+mn-cs"/>
              </a:rPr>
              <a:t>“</a:t>
            </a:r>
            <a:r>
              <a:rPr lang="pt-PT" sz="1200" b="1" i="1" kern="1200" dirty="0">
                <a:solidFill>
                  <a:schemeClr val="tx1"/>
                </a:solidFill>
                <a:effectLst/>
                <a:latin typeface="+mn-lt"/>
                <a:ea typeface="+mn-ea"/>
                <a:cs typeface="+mn-cs"/>
              </a:rPr>
              <a:t>Porque o salário do pecado é a morte, mas o dom gratuito de Deus é a vida eterna em Cristo Jesus, nosso Senhor”.</a:t>
            </a:r>
            <a:endParaRPr lang="pt-BR" sz="1200" kern="1200" dirty="0">
              <a:solidFill>
                <a:schemeClr val="tx1"/>
              </a:solidFill>
              <a:effectLst/>
              <a:latin typeface="+mn-lt"/>
              <a:ea typeface="+mn-ea"/>
              <a:cs typeface="+mn-cs"/>
            </a:endParaRPr>
          </a:p>
          <a:p>
            <a:r>
              <a:rPr lang="pt-PT" sz="1200" i="1" kern="1200" dirty="0">
                <a:solidFill>
                  <a:schemeClr val="tx1"/>
                </a:solidFill>
                <a:effectLst/>
                <a:latin typeface="+mn-lt"/>
                <a:ea typeface="+mn-ea"/>
                <a:cs typeface="+mn-cs"/>
              </a:rPr>
              <a:t> (Romanos 6:23)</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3228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11) Funeral é um momento muito triste que vivemos. Ali contemplamos o quanto que o homem é impotente diante de tão dura cena. Todo seu dinheiro, sua glória, seu poder, sua arrogância; se resume em nada diante da morte. Diante da morte somos todos iguais; Não tem ateu, agnóstico, filósofo, professor, pedreiro, gari, advogado, doutor. Todos somos iguais, e teremos o mesmo fim, a sepultura. O salário dos nossos pecados é a morte.</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O que não podemos esquecer é que foi o homem que escolheu a morte. Foi uma escolha do homem não de Deus. “a vida é a herança dos justos, a morte é a porção dos ímpios”.</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ELLEN WHITE, O Grande Conflito, p. 546.</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11</a:t>
            </a:fld>
            <a:endParaRPr lang="pt-BR"/>
          </a:p>
        </p:txBody>
      </p:sp>
    </p:spTree>
    <p:extLst>
      <p:ext uri="{BB962C8B-B14F-4D97-AF65-F5344CB8AC3E}">
        <p14:creationId xmlns:p14="http://schemas.microsoft.com/office/powerpoint/2010/main" val="37008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40532947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30726885"/>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072744220"/>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2414419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6390411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6"/>
          </a:xfrm>
        </p:spPr>
        <p:txBody>
          <a:bodyPr anchor="t"/>
          <a:lstStyle>
            <a:lvl1pPr algn="l">
              <a:defRPr sz="48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22203286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4296335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6" name="Espaço Reservado para Conteúdo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ABEEEF8-8137-4E7E-A452-BDB6C97C1447}" type="datetimeFigureOut">
              <a:rPr lang="pt-BR" smtClean="0"/>
              <a:t>26/08/2018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7212470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ABEEEF8-8137-4E7E-A452-BDB6C97C1447}" type="datetimeFigureOut">
              <a:rPr lang="pt-BR" smtClean="0"/>
              <a:t>26/08/2018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126685258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ABEEEF8-8137-4E7E-A452-BDB6C97C1447}" type="datetimeFigureOut">
              <a:rPr lang="pt-BR" smtClean="0"/>
              <a:t>26/08/2018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7043675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1"/>
            <a:ext cx="4011084" cy="1162050"/>
          </a:xfrm>
        </p:spPr>
        <p:txBody>
          <a:bodyPr anchor="b"/>
          <a:lstStyle>
            <a:lvl1pPr algn="l">
              <a:defRPr sz="2400" b="1"/>
            </a:lvl1pPr>
          </a:lstStyle>
          <a:p>
            <a:r>
              <a:rPr lang="pt-BR"/>
              <a:t>Clique para editar o título mestre</a:t>
            </a:r>
          </a:p>
        </p:txBody>
      </p:sp>
      <p:sp>
        <p:nvSpPr>
          <p:cNvPr id="3" name="Espaço Reservado para Conteúdo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2524383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827555000"/>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4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4007003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7557434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48768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48768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9108110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26126885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2586875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5592B97-45E1-4BF5-BA7C-09F542ADD806}" type="datetimeFigureOut">
              <a:rPr lang="pt-BR" smtClean="0"/>
              <a:t>26/08/2018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6434286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5592B97-45E1-4BF5-BA7C-09F542ADD806}" type="datetimeFigureOut">
              <a:rPr lang="pt-BR" smtClean="0"/>
              <a:t>26/08/2018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25406480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5592B97-45E1-4BF5-BA7C-09F542ADD806}" type="datetimeFigureOut">
              <a:rPr lang="pt-BR" smtClean="0"/>
              <a:t>26/08/2018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5528101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2557304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26/08/2018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470073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92B97-45E1-4BF5-BA7C-09F542ADD806}" type="datetimeFigureOut">
              <a:rPr lang="pt-BR" smtClean="0"/>
              <a:t>26/08/2018</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5F078-BEBD-4629-882A-1C232A3070C6}" type="slidenum">
              <a:rPr lang="pt-BR" smtClean="0"/>
              <a:t>‹nº›</a:t>
            </a:fld>
            <a:endParaRPr lang="pt-BR"/>
          </a:p>
        </p:txBody>
      </p:sp>
    </p:spTree>
    <p:extLst>
      <p:ext uri="{BB962C8B-B14F-4D97-AF65-F5344CB8AC3E}">
        <p14:creationId xmlns:p14="http://schemas.microsoft.com/office/powerpoint/2010/main" val="328099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7ABEEEF8-8137-4E7E-A452-BDB6C97C1447}" type="datetimeFigureOut">
              <a:rPr lang="pt-BR" smtClean="0"/>
              <a:t>26/08/2018</a:t>
            </a:fld>
            <a:endParaRPr lang="pt-BR"/>
          </a:p>
        </p:txBody>
      </p:sp>
      <p:sp>
        <p:nvSpPr>
          <p:cNvPr id="5" name="Espaço Reservado para Rodapé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4E58575A-126B-43BD-8CF0-6D459DC445D4}" type="slidenum">
              <a:rPr lang="pt-BR" smtClean="0"/>
              <a:t>‹nº›</a:t>
            </a:fld>
            <a:endParaRPr lang="pt-BR"/>
          </a:p>
        </p:txBody>
      </p:sp>
    </p:spTree>
    <p:extLst>
      <p:ext uri="{BB962C8B-B14F-4D97-AF65-F5344CB8AC3E}">
        <p14:creationId xmlns:p14="http://schemas.microsoft.com/office/powerpoint/2010/main" val="262380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pt-B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7178441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5129749" y="658638"/>
            <a:ext cx="7411451"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Romanos 6:23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0" y="275196"/>
            <a:ext cx="3833096" cy="2230938"/>
          </a:xfrm>
          <a:prstGeom prst="rect">
            <a:avLst/>
          </a:prstGeom>
        </p:spPr>
      </p:pic>
      <p:sp>
        <p:nvSpPr>
          <p:cNvPr id="10" name="Retângulo 9"/>
          <p:cNvSpPr/>
          <p:nvPr/>
        </p:nvSpPr>
        <p:spPr>
          <a:xfrm>
            <a:off x="190499" y="2764337"/>
            <a:ext cx="11830049" cy="1938992"/>
          </a:xfrm>
          <a:prstGeom prst="rect">
            <a:avLst/>
          </a:prstGeom>
        </p:spPr>
        <p:txBody>
          <a:bodyPr wrap="square">
            <a:spAutoFit/>
          </a:bodyPr>
          <a:lstStyle/>
          <a:p>
            <a:pPr algn="ctr">
              <a:defRPr/>
            </a:pPr>
            <a:r>
              <a:rPr lang="pt-BR" sz="4000" dirty="0">
                <a:solidFill>
                  <a:schemeClr val="bg1"/>
                </a:solidFill>
                <a:latin typeface="Century Gothic" panose="020B0502020202020204" pitchFamily="34" charset="0"/>
              </a:rPr>
              <a:t>  “Porque o salário do pecado é a morte, mas o dom gratuito de Deus é a vida eterna em Cristo Jesus, nosso Senhor”. </a:t>
            </a:r>
            <a:endParaRPr lang="pt-BR" b="1" dirty="0">
              <a:solidFill>
                <a:schemeClr val="bg1"/>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3849153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1181"/>
          <a:stretch/>
        </p:blipFill>
        <p:spPr>
          <a:xfrm>
            <a:off x="0" y="-348079"/>
            <a:ext cx="12192000" cy="7206079"/>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6" name="Retângulo 5"/>
          <p:cNvSpPr/>
          <p:nvPr/>
        </p:nvSpPr>
        <p:spPr>
          <a:xfrm>
            <a:off x="7035925" y="3445094"/>
            <a:ext cx="4851275" cy="3046988"/>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Funeral é um momento muito triste que vivemos. </a:t>
            </a:r>
          </a:p>
        </p:txBody>
      </p:sp>
    </p:spTree>
    <p:extLst>
      <p:ext uri="{BB962C8B-B14F-4D97-AF65-F5344CB8AC3E}">
        <p14:creationId xmlns:p14="http://schemas.microsoft.com/office/powerpoint/2010/main" val="368937561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7538" t="7619" r="9692"/>
          <a:stretch/>
        </p:blipFill>
        <p:spPr>
          <a:xfrm>
            <a:off x="0" y="-15900"/>
            <a:ext cx="12192000" cy="68739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6" name="Retângulo 5"/>
          <p:cNvSpPr/>
          <p:nvPr/>
        </p:nvSpPr>
        <p:spPr>
          <a:xfrm>
            <a:off x="5593080" y="4360879"/>
            <a:ext cx="6598920" cy="2308324"/>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A morte é a </a:t>
            </a:r>
          </a:p>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triste realidade de</a:t>
            </a:r>
          </a:p>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 todos nós. </a:t>
            </a:r>
          </a:p>
        </p:txBody>
      </p:sp>
    </p:spTree>
    <p:extLst>
      <p:ext uri="{BB962C8B-B14F-4D97-AF65-F5344CB8AC3E}">
        <p14:creationId xmlns:p14="http://schemas.microsoft.com/office/powerpoint/2010/main" val="3258023228"/>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4005" b="20074"/>
          <a:stretch/>
        </p:blipFill>
        <p:spPr>
          <a:xfrm>
            <a:off x="0" y="0"/>
            <a:ext cx="12192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893" y="6007289"/>
            <a:ext cx="1426467" cy="707137"/>
          </a:xfrm>
          <a:prstGeom prst="rect">
            <a:avLst/>
          </a:prstGeom>
        </p:spPr>
      </p:pic>
      <p:sp>
        <p:nvSpPr>
          <p:cNvPr id="6" name="Retângulo 5"/>
          <p:cNvSpPr/>
          <p:nvPr/>
        </p:nvSpPr>
        <p:spPr>
          <a:xfrm>
            <a:off x="304800" y="4315185"/>
            <a:ext cx="5958840" cy="1938992"/>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 morte não é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o final para o povo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de Deus. </a:t>
            </a:r>
          </a:p>
        </p:txBody>
      </p:sp>
    </p:spTree>
    <p:extLst>
      <p:ext uri="{BB962C8B-B14F-4D97-AF65-F5344CB8AC3E}">
        <p14:creationId xmlns:p14="http://schemas.microsoft.com/office/powerpoint/2010/main" val="2535796792"/>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826001" y="689813"/>
            <a:ext cx="7874000" cy="923330"/>
          </a:xfrm>
          <a:prstGeom prst="rect">
            <a:avLst/>
          </a:prstGeom>
        </p:spPr>
        <p:txBody>
          <a:bodyPr wrap="square">
            <a:spAutoFit/>
          </a:bodyPr>
          <a:lstStyle/>
          <a:p>
            <a:pPr algn="ctr">
              <a:defRPr/>
            </a:pPr>
            <a:r>
              <a:rPr lang="pt-BR" sz="5400" b="1" kern="0" dirty="0">
                <a:solidFill>
                  <a:srgbClr val="FFFF00"/>
                </a:solidFill>
                <a:effectLst>
                  <a:outerShdw blurRad="38100" dist="38100" dir="2700000" algn="tl">
                    <a:srgbClr val="000000">
                      <a:alpha val="43137"/>
                    </a:srgbClr>
                  </a:outerShdw>
                </a:effectLst>
                <a:latin typeface="Century Gothic" panose="020B0502020202020204" pitchFamily="34" charset="0"/>
              </a:rPr>
              <a:t>João 11:25-26 ARA </a:t>
            </a:r>
            <a:endPar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703505"/>
            <a:ext cx="11524970" cy="2554545"/>
          </a:xfrm>
          <a:prstGeom prst="rect">
            <a:avLst/>
          </a:prstGeom>
        </p:spPr>
        <p:txBody>
          <a:bodyPr wrap="square">
            <a:spAutoFit/>
          </a:bodyPr>
          <a:lstStyle/>
          <a:p>
            <a:pPr algn="ctr">
              <a:defRPr/>
            </a:pPr>
            <a:r>
              <a:rPr lang="pt-BR" sz="4000" dirty="0">
                <a:solidFill>
                  <a:schemeClr val="bg1"/>
                </a:solidFill>
                <a:latin typeface="Century Gothic" panose="020B0502020202020204" pitchFamily="34" charset="0"/>
              </a:rPr>
              <a:t> Disse-lhe Jesus: eu </a:t>
            </a:r>
            <a:r>
              <a:rPr lang="pt-BR" sz="4000" dirty="0">
                <a:solidFill>
                  <a:srgbClr val="FFFF00"/>
                </a:solidFill>
                <a:latin typeface="Century Gothic" panose="020B0502020202020204" pitchFamily="34" charset="0"/>
              </a:rPr>
              <a:t>sou a ressurreição e a vida.</a:t>
            </a:r>
            <a:r>
              <a:rPr lang="pt-BR" sz="4000" dirty="0">
                <a:solidFill>
                  <a:schemeClr val="bg1"/>
                </a:solidFill>
                <a:latin typeface="Century Gothic" panose="020B0502020202020204" pitchFamily="34" charset="0"/>
              </a:rPr>
              <a:t> Quem crê em mim, ainda que morra, viverá; e todo o que vive e crê em mim não morrerá, eternamente. Crês isto? </a:t>
            </a:r>
            <a:endParaRPr lang="pt-BR" b="1"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3596091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464126" y="689813"/>
            <a:ext cx="7874000"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I Coríntios 15:54 ARA</a:t>
            </a:r>
            <a:endParaRPr lang="pt-BR" sz="6000" b="1" kern="0" dirty="0">
              <a:solidFill>
                <a:srgbClr val="FFFF00"/>
              </a:solidFill>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677850"/>
            <a:ext cx="11388293" cy="3170099"/>
          </a:xfrm>
          <a:prstGeom prst="rect">
            <a:avLst/>
          </a:prstGeom>
        </p:spPr>
        <p:txBody>
          <a:bodyPr wrap="square">
            <a:spAutoFit/>
          </a:bodyPr>
          <a:lstStyle/>
          <a:p>
            <a:pPr algn="ctr">
              <a:defRPr/>
            </a:pPr>
            <a:r>
              <a:rPr lang="pt-BR" sz="4000" dirty="0">
                <a:solidFill>
                  <a:schemeClr val="bg1"/>
                </a:solidFill>
                <a:latin typeface="Century Gothic" panose="020B0502020202020204" pitchFamily="34" charset="0"/>
              </a:rPr>
              <a:t> E, quando este corpo corruptível se revestir de incorruptibilidade, e o que é mortal se revestir de imortalidade, então, se cumprirá a palavra que está escrita: tragada foi a morte pela vitória. </a:t>
            </a:r>
            <a:endParaRPr lang="pt-BR" b="1" u="sng"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27436232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1520" b="4182"/>
          <a:stretch/>
        </p:blipFill>
        <p:spPr>
          <a:xfrm>
            <a:off x="0" y="12033"/>
            <a:ext cx="12192000" cy="6858001"/>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6" name="Retângulo 5"/>
          <p:cNvSpPr/>
          <p:nvPr/>
        </p:nvSpPr>
        <p:spPr>
          <a:xfrm>
            <a:off x="6918960" y="4114658"/>
            <a:ext cx="4968240" cy="2554545"/>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 morte não é o final de tudo, Cristo veio para vencer a morte. </a:t>
            </a:r>
          </a:p>
        </p:txBody>
      </p:sp>
    </p:spTree>
    <p:extLst>
      <p:ext uri="{BB962C8B-B14F-4D97-AF65-F5344CB8AC3E}">
        <p14:creationId xmlns:p14="http://schemas.microsoft.com/office/powerpoint/2010/main" val="2617953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Picture 2" descr="http://www.comunidadeevangelicacrista.com.br/wp-content/uploads/2010/01/theresurrectionofthec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7" y="0"/>
            <a:ext cx="12161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6" name="Retângulo 5"/>
          <p:cNvSpPr/>
          <p:nvPr/>
        </p:nvSpPr>
        <p:spPr>
          <a:xfrm>
            <a:off x="5108008" y="755918"/>
            <a:ext cx="6779192" cy="2585323"/>
          </a:xfrm>
          <a:prstGeom prst="rect">
            <a:avLst/>
          </a:prstGeom>
        </p:spPr>
        <p:txBody>
          <a:bodyPr wrap="square">
            <a:spAutoFit/>
          </a:bodyPr>
          <a:lstStyle/>
          <a:p>
            <a:pPr algn="ctr"/>
            <a:r>
              <a:rPr lang="pt-BR" sz="5400" b="1" dirty="0">
                <a:solidFill>
                  <a:srgbClr val="FFFF00"/>
                </a:solidFill>
                <a:effectLst>
                  <a:glow rad="101600">
                    <a:schemeClr val="tx1">
                      <a:lumMod val="95000"/>
                      <a:lumOff val="5000"/>
                      <a:alpha val="60000"/>
                    </a:schemeClr>
                  </a:glow>
                </a:effectLst>
                <a:latin typeface="Century Gothic" panose="020B0502020202020204" pitchFamily="34" charset="0"/>
              </a:rPr>
              <a:t>A morte será o último inimigo a ser vencido. </a:t>
            </a:r>
          </a:p>
        </p:txBody>
      </p:sp>
    </p:spTree>
    <p:extLst>
      <p:ext uri="{BB962C8B-B14F-4D97-AF65-F5344CB8AC3E}">
        <p14:creationId xmlns:p14="http://schemas.microsoft.com/office/powerpoint/2010/main" val="156507036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t="15330"/>
          <a:stretch/>
        </p:blipFill>
        <p:spPr>
          <a:xfrm>
            <a:off x="-33915" y="0"/>
            <a:ext cx="12225915" cy="6858000"/>
          </a:xfrm>
          <a:prstGeom prst="rect">
            <a:avLst/>
          </a:prstGeom>
        </p:spPr>
      </p:pic>
      <p:sp>
        <p:nvSpPr>
          <p:cNvPr id="6" name="Retângulo 5"/>
          <p:cNvSpPr/>
          <p:nvPr/>
        </p:nvSpPr>
        <p:spPr>
          <a:xfrm>
            <a:off x="-33915" y="4860866"/>
            <a:ext cx="12054465" cy="1631216"/>
          </a:xfrm>
          <a:prstGeom prst="rect">
            <a:avLst/>
          </a:prstGeom>
        </p:spPr>
        <p:txBody>
          <a:bodyPr wrap="square">
            <a:spAutoFit/>
          </a:bodyPr>
          <a:lstStyle/>
          <a:p>
            <a:pPr algn="ctr"/>
            <a:r>
              <a:rPr lang="pt-BR" sz="2000" b="1" dirty="0">
                <a:solidFill>
                  <a:schemeClr val="bg1"/>
                </a:solidFill>
                <a:effectLst>
                  <a:glow rad="101600">
                    <a:schemeClr val="tx1">
                      <a:lumMod val="95000"/>
                      <a:lumOff val="5000"/>
                      <a:alpha val="60000"/>
                    </a:schemeClr>
                  </a:glow>
                </a:effectLst>
                <a:latin typeface="Century Gothic" panose="020B0502020202020204" pitchFamily="34" charset="0"/>
              </a:rPr>
              <a:t>Vejamos como a bíblia descreve: </a:t>
            </a:r>
            <a:r>
              <a:rPr lang="pt-BR" sz="2000" b="1" dirty="0">
                <a:solidFill>
                  <a:srgbClr val="FFFF00"/>
                </a:solidFill>
                <a:effectLst>
                  <a:glow rad="101600">
                    <a:schemeClr val="tx1">
                      <a:lumMod val="95000"/>
                      <a:lumOff val="5000"/>
                      <a:alpha val="60000"/>
                    </a:schemeClr>
                  </a:glow>
                </a:effectLst>
                <a:latin typeface="Century Gothic" panose="020B0502020202020204" pitchFamily="34" charset="0"/>
              </a:rPr>
              <a:t>eis que vos digo um mistério: nem todos dormiremos, mas transformados seremos todos, num momento, num abrir e fechar de olhos, ao ressoar da última trombeta. A trombeta soará, os mortos ressuscitarão incorruptíveis, e nós seremos transformados. Porque é necessário que este corpo corruptível se revista da incorruptibilidade, e que o corpo mortal se revista da imortalidade. (I Coríntios 15:51-53).</a:t>
            </a:r>
          </a:p>
        </p:txBody>
      </p:sp>
    </p:spTree>
    <p:extLst>
      <p:ext uri="{BB962C8B-B14F-4D97-AF65-F5344CB8AC3E}">
        <p14:creationId xmlns:p14="http://schemas.microsoft.com/office/powerpoint/2010/main" val="566186747"/>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746435"/>
            <a:ext cx="11524970" cy="2585323"/>
          </a:xfrm>
          <a:prstGeom prst="rect">
            <a:avLst/>
          </a:prstGeom>
        </p:spPr>
        <p:txBody>
          <a:bodyPr wrap="square">
            <a:spAutoFit/>
          </a:bodyPr>
          <a:lstStyle/>
          <a:p>
            <a:pPr algn="ctr">
              <a:defRPr/>
            </a:pPr>
            <a:r>
              <a:rPr lang="pt-BR" sz="5400" i="1" dirty="0">
                <a:solidFill>
                  <a:schemeClr val="bg1"/>
                </a:solidFill>
                <a:latin typeface="Century Gothic" panose="020B0502020202020204" pitchFamily="34" charset="0"/>
              </a:rPr>
              <a:t>Jesus lhe respondeu: Em verdade te digo </a:t>
            </a:r>
            <a:r>
              <a:rPr lang="pt-BR" sz="5400" i="1" u="sng" dirty="0">
                <a:solidFill>
                  <a:schemeClr val="bg1"/>
                </a:solidFill>
                <a:latin typeface="Century Gothic" panose="020B0502020202020204" pitchFamily="34" charset="0"/>
              </a:rPr>
              <a:t>que</a:t>
            </a:r>
            <a:r>
              <a:rPr lang="pt-BR" sz="5400" i="1" dirty="0">
                <a:solidFill>
                  <a:schemeClr val="bg1"/>
                </a:solidFill>
                <a:latin typeface="Century Gothic" panose="020B0502020202020204" pitchFamily="34" charset="0"/>
              </a:rPr>
              <a:t> hoje estarás comigo no paraíso. </a:t>
            </a:r>
            <a:endParaRPr lang="pt-BR" sz="2800" b="1" dirty="0">
              <a:solidFill>
                <a:schemeClr val="bg1"/>
              </a:solidFill>
              <a:latin typeface="Century Gothic" panose="020B0502020202020204" pitchFamily="34" charset="0"/>
            </a:endParaRPr>
          </a:p>
        </p:txBody>
      </p:sp>
      <p:sp>
        <p:nvSpPr>
          <p:cNvPr id="12" name="Retângulo 11"/>
          <p:cNvSpPr/>
          <p:nvPr/>
        </p:nvSpPr>
        <p:spPr>
          <a:xfrm>
            <a:off x="4609433" y="617624"/>
            <a:ext cx="7874000" cy="1015663"/>
          </a:xfrm>
          <a:prstGeom prst="rect">
            <a:avLst/>
          </a:prstGeom>
        </p:spPr>
        <p:txBody>
          <a:bodyPr wrap="square">
            <a:spAutoFit/>
          </a:bodyPr>
          <a:lstStyle/>
          <a:p>
            <a:pPr algn="ct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Lucas 23:43 ARA</a:t>
            </a: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6025518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
            <a:ext cx="12192000" cy="6891765"/>
          </a:xfrm>
          <a:prstGeom prst="rect">
            <a:avLst/>
          </a:prstGeom>
        </p:spPr>
      </p:pic>
    </p:spTree>
    <p:extLst>
      <p:ext uri="{BB962C8B-B14F-4D97-AF65-F5344CB8AC3E}">
        <p14:creationId xmlns:p14="http://schemas.microsoft.com/office/powerpoint/2010/main" val="30311686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5403515" y="617624"/>
            <a:ext cx="7874000" cy="1015663"/>
          </a:xfrm>
          <a:prstGeom prst="rect">
            <a:avLst/>
          </a:prstGeom>
        </p:spPr>
        <p:txBody>
          <a:bodyPr wrap="square">
            <a:spAutoFit/>
          </a:bodyPr>
          <a:lstStyle/>
          <a:p>
            <a:pPr algn="ct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Lucas 23:43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746435"/>
            <a:ext cx="11524970" cy="2585323"/>
          </a:xfrm>
          <a:prstGeom prst="rect">
            <a:avLst/>
          </a:prstGeom>
        </p:spPr>
        <p:txBody>
          <a:bodyPr wrap="square">
            <a:spAutoFit/>
          </a:bodyPr>
          <a:lstStyle/>
          <a:p>
            <a:pPr algn="ctr">
              <a:defRPr/>
            </a:pPr>
            <a:r>
              <a:rPr lang="pt-BR" sz="5400" i="1" dirty="0">
                <a:solidFill>
                  <a:schemeClr val="bg1"/>
                </a:solidFill>
                <a:latin typeface="Century Gothic" panose="020B0502020202020204" pitchFamily="34" charset="0"/>
              </a:rPr>
              <a:t>Jesus lhe respondeu: Em verdade te digo hoje, estará comigo no paraíso. </a:t>
            </a: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3741765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9883" b="18121"/>
          <a:stretch/>
        </p:blipFill>
        <p:spPr>
          <a:xfrm>
            <a:off x="0" y="0"/>
            <a:ext cx="12192000" cy="68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7" name="Retângulo 6"/>
          <p:cNvSpPr/>
          <p:nvPr/>
        </p:nvSpPr>
        <p:spPr>
          <a:xfrm>
            <a:off x="6374123" y="3691315"/>
            <a:ext cx="5817877" cy="2800767"/>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Dois ladrões são levados para ser crucificado com Jesus.</a:t>
            </a:r>
          </a:p>
        </p:txBody>
      </p:sp>
    </p:spTree>
    <p:extLst>
      <p:ext uri="{BB962C8B-B14F-4D97-AF65-F5344CB8AC3E}">
        <p14:creationId xmlns:p14="http://schemas.microsoft.com/office/powerpoint/2010/main" val="237719150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rotWithShape="1">
          <a:blip r:embed="rId3"/>
          <a:srcRect t="12032" b="8743"/>
          <a:stretch/>
        </p:blipFill>
        <p:spPr>
          <a:xfrm>
            <a:off x="0" y="0"/>
            <a:ext cx="12192000" cy="6858000"/>
          </a:xfrm>
          <a:prstGeom prst="rect">
            <a:avLst/>
          </a:prstGeom>
        </p:spPr>
      </p:pic>
      <p:sp>
        <p:nvSpPr>
          <p:cNvPr id="3" name="Retângulo 2"/>
          <p:cNvSpPr/>
          <p:nvPr/>
        </p:nvSpPr>
        <p:spPr>
          <a:xfrm>
            <a:off x="6667500" y="3429000"/>
            <a:ext cx="5257800" cy="3046988"/>
          </a:xfrm>
          <a:prstGeom prst="rect">
            <a:avLst/>
          </a:prstGeom>
        </p:spPr>
        <p:txBody>
          <a:bodyPr wrap="square">
            <a:spAutoFit/>
          </a:bodyPr>
          <a:lstStyle/>
          <a:p>
            <a:pPr algn="r"/>
            <a:r>
              <a:rPr lang="pt-BR" sz="2800" b="1" i="1" dirty="0">
                <a:solidFill>
                  <a:schemeClr val="bg1"/>
                </a:solidFill>
                <a:latin typeface="Century Gothic" panose="020B0502020202020204" pitchFamily="34" charset="0"/>
              </a:rPr>
              <a:t>“…Nem olhos viram, nem ouvidos ouviram, nem jamais penetrou em coração humano o que Deus tem preparado para aqueles que o amam”. </a:t>
            </a:r>
          </a:p>
          <a:p>
            <a:pPr algn="r"/>
            <a:r>
              <a:rPr lang="pt-BR" sz="2000" b="1" i="1" dirty="0">
                <a:solidFill>
                  <a:schemeClr val="bg1"/>
                </a:solidFill>
                <a:latin typeface="Century Gothic" panose="020B0502020202020204" pitchFamily="34" charset="0"/>
              </a:rPr>
              <a:t>(</a:t>
            </a:r>
            <a:r>
              <a:rPr lang="pt-BR" sz="2000" b="1" i="1" dirty="0" err="1">
                <a:solidFill>
                  <a:schemeClr val="bg1"/>
                </a:solidFill>
                <a:latin typeface="Century Gothic" panose="020B0502020202020204" pitchFamily="34" charset="0"/>
              </a:rPr>
              <a:t>ICoríntios</a:t>
            </a:r>
            <a:r>
              <a:rPr lang="pt-BR" sz="2000" b="1" i="1" dirty="0">
                <a:solidFill>
                  <a:schemeClr val="bg1"/>
                </a:solidFill>
                <a:latin typeface="Century Gothic" panose="020B0502020202020204" pitchFamily="34" charset="0"/>
              </a:rPr>
              <a:t> 2:9)</a:t>
            </a:r>
            <a:endParaRPr lang="pt-BR"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45618729"/>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586190" y="2548235"/>
            <a:ext cx="332443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LIBERDADE</a:t>
            </a:r>
          </a:p>
        </p:txBody>
      </p:sp>
      <p:pic>
        <p:nvPicPr>
          <p:cNvPr id="5" name="Picture 2" descr="http://www.comportar.com/wp-content/uploads/2015/07/Cemit%C3%A9rio_in_Aveiro.jpg"/>
          <p:cNvPicPr>
            <a:picLocks noChangeAspect="1" noChangeArrowheads="1"/>
          </p:cNvPicPr>
          <p:nvPr/>
        </p:nvPicPr>
        <p:blipFill rotWithShape="1">
          <a:blip r:embed="rId3">
            <a:extLst>
              <a:ext uri="{28A0092B-C50C-407E-A947-70E740481C1C}">
                <a14:useLocalDpi xmlns:a14="http://schemas.microsoft.com/office/drawing/2010/main" val="0"/>
              </a:ext>
            </a:extLst>
          </a:blip>
          <a:srcRect t="25715" b="-1"/>
          <a:stretch/>
        </p:blipFill>
        <p:spPr bwMode="auto">
          <a:xfrm>
            <a:off x="-1" y="0"/>
            <a:ext cx="12192001" cy="68713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7" name="Retângulo 6"/>
          <p:cNvSpPr/>
          <p:nvPr/>
        </p:nvSpPr>
        <p:spPr>
          <a:xfrm>
            <a:off x="5214688" y="4114658"/>
            <a:ext cx="6779192" cy="2554545"/>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Você já se perguntou alguma vez, por que o </a:t>
            </a:r>
          </a:p>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ser humano tem medo da morte? </a:t>
            </a:r>
          </a:p>
        </p:txBody>
      </p:sp>
    </p:spTree>
    <p:extLst>
      <p:ext uri="{BB962C8B-B14F-4D97-AF65-F5344CB8AC3E}">
        <p14:creationId xmlns:p14="http://schemas.microsoft.com/office/powerpoint/2010/main" val="410470851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96725" y="2672834"/>
            <a:ext cx="6912853" cy="707886"/>
          </a:xfrm>
          <a:prstGeom prst="rect">
            <a:avLst/>
          </a:prstGeom>
        </p:spPr>
        <p:txBody>
          <a:bodyPr wrap="none">
            <a:spAutoFit/>
          </a:bodyPr>
          <a:lstStyle/>
          <a:p>
            <a:pPr algn="ctr"/>
            <a:r>
              <a:rPr lang="pt-PT" sz="4000" dirty="0">
                <a:ln w="0"/>
                <a:effectLst>
                  <a:outerShdw blurRad="38100" dist="19050" dir="2700000" algn="tl" rotWithShape="0">
                    <a:schemeClr val="dk1">
                      <a:alpha val="40000"/>
                    </a:schemeClr>
                  </a:outerShdw>
                </a:effectLst>
              </a:rPr>
              <a:t>PORTA MARCADA COM SANGUE</a:t>
            </a:r>
            <a:endParaRPr lang="pt-BR" sz="4000" dirty="0">
              <a:ln w="0"/>
              <a:effectLst>
                <a:outerShdw blurRad="38100" dist="19050" dir="2700000" algn="tl" rotWithShape="0">
                  <a:schemeClr val="dk1">
                    <a:alpha val="40000"/>
                  </a:schemeClr>
                </a:outerShdw>
              </a:effectLst>
            </a:endParaRPr>
          </a:p>
        </p:txBody>
      </p:sp>
      <p:pic>
        <p:nvPicPr>
          <p:cNvPr id="2" name="Imagem 1"/>
          <p:cNvPicPr>
            <a:picLocks noChangeAspect="1"/>
          </p:cNvPicPr>
          <p:nvPr/>
        </p:nvPicPr>
        <p:blipFill rotWithShape="1">
          <a:blip r:embed="rId3"/>
          <a:srcRect l="-469" t="7787" r="469" b="-7787"/>
          <a:stretch/>
        </p:blipFill>
        <p:spPr>
          <a:xfrm>
            <a:off x="0" y="-5418"/>
            <a:ext cx="12192000" cy="7392807"/>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6" name="Retângulo 5"/>
          <p:cNvSpPr/>
          <p:nvPr/>
        </p:nvSpPr>
        <p:spPr>
          <a:xfrm>
            <a:off x="431675" y="1612588"/>
            <a:ext cx="4262245" cy="3785652"/>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Porém em Jesus a morte foi vencida, pois ele é a ressureição e a vida.</a:t>
            </a:r>
          </a:p>
        </p:txBody>
      </p:sp>
    </p:spTree>
    <p:extLst>
      <p:ext uri="{BB962C8B-B14F-4D97-AF65-F5344CB8AC3E}">
        <p14:creationId xmlns:p14="http://schemas.microsoft.com/office/powerpoint/2010/main" val="383126326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753812" y="676063"/>
            <a:ext cx="7874000"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Gênesis 2:16-17</a:t>
            </a:r>
            <a:endParaRPr lang="pt-BR" sz="6000" b="1" kern="0" dirty="0">
              <a:solidFill>
                <a:srgbClr val="FFFF00"/>
              </a:solidFill>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583293"/>
            <a:ext cx="11524970" cy="2862322"/>
          </a:xfrm>
          <a:prstGeom prst="rect">
            <a:avLst/>
          </a:prstGeom>
        </p:spPr>
        <p:txBody>
          <a:bodyPr wrap="square">
            <a:spAutoFit/>
          </a:bodyPr>
          <a:lstStyle/>
          <a:p>
            <a:pPr algn="ctr">
              <a:defRPr/>
            </a:pPr>
            <a:r>
              <a:rPr lang="pt-BR" sz="3600" dirty="0">
                <a:solidFill>
                  <a:schemeClr val="bg1"/>
                </a:solidFill>
                <a:latin typeface="Century Gothic" panose="020B0502020202020204" pitchFamily="34" charset="0"/>
              </a:rPr>
              <a:t>E o SENHOR Deus lhe deu esta ordem: De toda árvore do jardim comerás livremente, </a:t>
            </a:r>
            <a:r>
              <a:rPr lang="pt-BR" sz="3600" u="sng" dirty="0">
                <a:solidFill>
                  <a:srgbClr val="FFFF00"/>
                </a:solidFill>
                <a:latin typeface="Century Gothic" panose="020B0502020202020204" pitchFamily="34" charset="0"/>
              </a:rPr>
              <a:t>mas da árvore do conhecimento do bem e do mal não comerás; </a:t>
            </a:r>
            <a:r>
              <a:rPr lang="pt-BR" sz="3600" dirty="0">
                <a:solidFill>
                  <a:schemeClr val="bg1"/>
                </a:solidFill>
                <a:latin typeface="Century Gothic" panose="020B0502020202020204" pitchFamily="34" charset="0"/>
              </a:rPr>
              <a:t>porque, no dia em que dela comeres, certamente morrerás. </a:t>
            </a:r>
            <a:endParaRPr lang="pt-BR" sz="1600" b="1" dirty="0">
              <a:solidFill>
                <a:srgbClr val="FFFF00"/>
              </a:solidFill>
              <a:latin typeface="Century Gothic" panose="020B0502020202020204" pitchFamily="34" charset="0"/>
            </a:endParaRPr>
          </a:p>
        </p:txBody>
      </p:sp>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155881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783223" y="724189"/>
            <a:ext cx="7874000" cy="923330"/>
          </a:xfrm>
          <a:prstGeom prst="rect">
            <a:avLst/>
          </a:prstGeom>
        </p:spPr>
        <p:txBody>
          <a:bodyPr wrap="square">
            <a:spAutoFit/>
          </a:bodyPr>
          <a:lstStyle/>
          <a:p>
            <a:pPr algn="ctr">
              <a:defRPr/>
            </a:pPr>
            <a:r>
              <a:rPr lang="pt-BR" sz="5400" b="1" kern="0" dirty="0">
                <a:solidFill>
                  <a:srgbClr val="FFFF00"/>
                </a:solidFill>
                <a:latin typeface="Century Gothic" panose="020B0502020202020204" pitchFamily="34" charset="0"/>
              </a:rPr>
              <a:t>Gênesis 3:22 </a:t>
            </a:r>
            <a:endParaRPr lang="pt-BR" sz="6000" b="1" kern="0" dirty="0">
              <a:solidFill>
                <a:srgbClr val="FFFF00"/>
              </a:solidFill>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547091"/>
            <a:ext cx="11524970" cy="2862322"/>
          </a:xfrm>
          <a:prstGeom prst="rect">
            <a:avLst/>
          </a:prstGeom>
        </p:spPr>
        <p:txBody>
          <a:bodyPr wrap="square">
            <a:spAutoFit/>
          </a:bodyPr>
          <a:lstStyle/>
          <a:p>
            <a:pPr algn="ctr">
              <a:defRPr/>
            </a:pPr>
            <a:r>
              <a:rPr lang="pt-BR" sz="3600" dirty="0">
                <a:solidFill>
                  <a:schemeClr val="bg1"/>
                </a:solidFill>
                <a:latin typeface="Century Gothic" panose="020B0502020202020204" pitchFamily="34" charset="0"/>
              </a:rPr>
              <a:t>Então, disse o SENHOR Deus: Eis que o homem se tornou como um de nós, conhecedor do bem e do mal; assim, que não estenda a mão, e tome também da árvore da vida, </a:t>
            </a:r>
            <a:r>
              <a:rPr lang="pt-BR" sz="3600" u="sng" dirty="0">
                <a:solidFill>
                  <a:srgbClr val="FFFF00"/>
                </a:solidFill>
                <a:latin typeface="Century Gothic" panose="020B0502020202020204" pitchFamily="34" charset="0"/>
              </a:rPr>
              <a:t>e coma, e viva eternamente. </a:t>
            </a:r>
            <a:endParaRPr lang="pt-BR" sz="1600" b="1" u="sng"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Tree>
    <p:extLst>
      <p:ext uri="{BB962C8B-B14F-4D97-AF65-F5344CB8AC3E}">
        <p14:creationId xmlns:p14="http://schemas.microsoft.com/office/powerpoint/2010/main" val="4173948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18675" b="-18675"/>
          <a:stretch/>
        </p:blipFill>
        <p:spPr>
          <a:xfrm>
            <a:off x="0" y="0"/>
            <a:ext cx="12192000" cy="843280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4" name="Retângulo 3"/>
          <p:cNvSpPr/>
          <p:nvPr/>
        </p:nvSpPr>
        <p:spPr>
          <a:xfrm>
            <a:off x="391097" y="228368"/>
            <a:ext cx="11409805" cy="1323439"/>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Você já viu um pai preparando o quarto de seu filho que está preste a nascer? </a:t>
            </a:r>
          </a:p>
        </p:txBody>
      </p:sp>
    </p:spTree>
    <p:extLst>
      <p:ext uri="{BB962C8B-B14F-4D97-AF65-F5344CB8AC3E}">
        <p14:creationId xmlns:p14="http://schemas.microsoft.com/office/powerpoint/2010/main" val="831641519"/>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3577" y="-297"/>
            <a:ext cx="12199153" cy="6858594"/>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4" name="Retângulo 3"/>
          <p:cNvSpPr/>
          <p:nvPr/>
        </p:nvSpPr>
        <p:spPr>
          <a:xfrm>
            <a:off x="6464368" y="945308"/>
            <a:ext cx="5331392" cy="5016758"/>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No plano original de Deus, o homem foi criado para viver vida eterna, formado do pó da terra, era uma perfeita alma vivente. </a:t>
            </a:r>
          </a:p>
        </p:txBody>
      </p:sp>
    </p:spTree>
    <p:extLst>
      <p:ext uri="{BB962C8B-B14F-4D97-AF65-F5344CB8AC3E}">
        <p14:creationId xmlns:p14="http://schemas.microsoft.com/office/powerpoint/2010/main" val="314625268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uckg.org/pt/wp-content/uploads/2015/07/bpRandalFREN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7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555" y="5962066"/>
            <a:ext cx="1426467" cy="707137"/>
          </a:xfrm>
          <a:prstGeom prst="rect">
            <a:avLst/>
          </a:prstGeom>
        </p:spPr>
      </p:pic>
      <p:sp>
        <p:nvSpPr>
          <p:cNvPr id="4" name="Retângulo 3"/>
          <p:cNvSpPr/>
          <p:nvPr/>
        </p:nvSpPr>
        <p:spPr>
          <a:xfrm>
            <a:off x="0" y="402104"/>
            <a:ext cx="4556760" cy="3170099"/>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A morte não foi uma escolha de Deus, foi uma escolha do homem. </a:t>
            </a:r>
          </a:p>
        </p:txBody>
      </p:sp>
    </p:spTree>
    <p:extLst>
      <p:ext uri="{BB962C8B-B14F-4D97-AF65-F5344CB8AC3E}">
        <p14:creationId xmlns:p14="http://schemas.microsoft.com/office/powerpoint/2010/main" val="1392717881"/>
      </p:ext>
    </p:extLst>
  </p:cSld>
  <p:clrMapOvr>
    <a:masterClrMapping/>
  </p:clrMapOvr>
  <p:transition spd="slow">
    <p:randomBar dir="vert"/>
  </p:transition>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2288</Words>
  <Application>Microsoft Office PowerPoint</Application>
  <PresentationFormat>Widescreen</PresentationFormat>
  <Paragraphs>107</Paragraphs>
  <Slides>22</Slides>
  <Notes>20</Notes>
  <HiddenSlides>0</HiddenSlides>
  <MMClips>0</MMClips>
  <ScaleCrop>false</ScaleCrop>
  <HeadingPairs>
    <vt:vector size="6" baseType="variant">
      <vt:variant>
        <vt:lpstr>Fontes usadas</vt:lpstr>
      </vt:variant>
      <vt:variant>
        <vt:i4>3</vt:i4>
      </vt:variant>
      <vt:variant>
        <vt:lpstr>Tema</vt:lpstr>
      </vt:variant>
      <vt:variant>
        <vt:i4>2</vt:i4>
      </vt:variant>
      <vt:variant>
        <vt:lpstr>Títulos de slides</vt:lpstr>
      </vt:variant>
      <vt:variant>
        <vt:i4>22</vt:i4>
      </vt:variant>
    </vt:vector>
  </HeadingPairs>
  <TitlesOfParts>
    <vt:vector size="27" baseType="lpstr">
      <vt:lpstr>Arial</vt:lpstr>
      <vt:lpstr>Calibri</vt:lpstr>
      <vt:lpstr>Century Gothic</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ANPa - Joao Batista</cp:lastModifiedBy>
  <cp:revision>70</cp:revision>
  <dcterms:created xsi:type="dcterms:W3CDTF">2016-03-20T14:33:47Z</dcterms:created>
  <dcterms:modified xsi:type="dcterms:W3CDTF">2018-08-27T01:10:21Z</dcterms:modified>
</cp:coreProperties>
</file>