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3"/>
  </p:notesMasterIdLst>
  <p:sldIdLst>
    <p:sldId id="292" r:id="rId3"/>
    <p:sldId id="291" r:id="rId4"/>
    <p:sldId id="261" r:id="rId5"/>
    <p:sldId id="293" r:id="rId6"/>
    <p:sldId id="259" r:id="rId7"/>
    <p:sldId id="294" r:id="rId8"/>
    <p:sldId id="295" r:id="rId9"/>
    <p:sldId id="263" r:id="rId10"/>
    <p:sldId id="290" r:id="rId11"/>
    <p:sldId id="296" r:id="rId12"/>
    <p:sldId id="297" r:id="rId13"/>
    <p:sldId id="288" r:id="rId14"/>
    <p:sldId id="298" r:id="rId15"/>
    <p:sldId id="299" r:id="rId16"/>
    <p:sldId id="300" r:id="rId17"/>
    <p:sldId id="301" r:id="rId18"/>
    <p:sldId id="302" r:id="rId19"/>
    <p:sldId id="267" r:id="rId20"/>
    <p:sldId id="270" r:id="rId21"/>
    <p:sldId id="281" r:id="rId2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9625" autoAdjust="0"/>
  </p:normalViewPr>
  <p:slideViewPr>
    <p:cSldViewPr snapToGrid="0">
      <p:cViewPr varScale="1">
        <p:scale>
          <a:sx n="51" d="100"/>
          <a:sy n="51" d="100"/>
        </p:scale>
        <p:origin x="1500" y="72"/>
      </p:cViewPr>
      <p:guideLst/>
    </p:cSldViewPr>
  </p:slideViewPr>
  <p:notesTextViewPr>
    <p:cViewPr>
      <p:scale>
        <a:sx n="1" d="1"/>
        <a:sy n="1" d="1"/>
      </p:scale>
      <p:origin x="0" y="0"/>
    </p:cViewPr>
  </p:notesTextViewPr>
  <p:sorterViewPr>
    <p:cViewPr>
      <p:scale>
        <a:sx n="50" d="100"/>
        <a:sy n="50" d="100"/>
      </p:scale>
      <p:origin x="0" y="-13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829F9-02C2-4D9E-9D55-FCD1B3454B5B}" type="datetimeFigureOut">
              <a:rPr lang="pt-BR" smtClean="0"/>
              <a:t>27/08/2018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5CD4A-B3C2-4928-A242-20DC94C621BC}" type="slidenum">
              <a:rPr lang="pt-BR" smtClean="0"/>
              <a:t>‹nº›</a:t>
            </a:fld>
            <a:endParaRPr lang="pt-BR"/>
          </a:p>
        </p:txBody>
      </p:sp>
    </p:spTree>
    <p:extLst>
      <p:ext uri="{BB962C8B-B14F-4D97-AF65-F5344CB8AC3E}">
        <p14:creationId xmlns:p14="http://schemas.microsoft.com/office/powerpoint/2010/main" val="297490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a:t>
            </a:fld>
            <a:endParaRPr lang="pt-BR"/>
          </a:p>
        </p:txBody>
      </p:sp>
    </p:spTree>
    <p:extLst>
      <p:ext uri="{BB962C8B-B14F-4D97-AF65-F5344CB8AC3E}">
        <p14:creationId xmlns:p14="http://schemas.microsoft.com/office/powerpoint/2010/main" val="3665269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10) </a:t>
            </a:r>
            <a:r>
              <a:rPr lang="pt-BR" sz="1200" kern="1200" dirty="0">
                <a:solidFill>
                  <a:schemeClr val="tx1"/>
                </a:solidFill>
                <a:effectLst/>
                <a:latin typeface="+mn-lt"/>
                <a:ea typeface="+mn-ea"/>
                <a:cs typeface="+mn-cs"/>
              </a:rPr>
              <a:t>Jesus havia ouvido de seu próprio pai que era filho de Deus. (Lucas 3:22) Porem satanás tenta levar Jesus a uma desconfiança da palavra de Deus. “Disse-lhe, então, o diabo: Se és o Filho de Deus, manda que está pedra se transforme em pão”. (Lucas 4:3). O mesmo que aconteceu no Éden. </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10</a:t>
            </a:fld>
            <a:endParaRPr lang="pt-BR"/>
          </a:p>
        </p:txBody>
      </p:sp>
    </p:spTree>
    <p:extLst>
      <p:ext uri="{BB962C8B-B14F-4D97-AF65-F5344CB8AC3E}">
        <p14:creationId xmlns:p14="http://schemas.microsoft.com/office/powerpoint/2010/main" val="1150548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(Slides 11). </a:t>
            </a:r>
            <a:r>
              <a:rPr lang="pt-BR" sz="1200" kern="1200" dirty="0">
                <a:solidFill>
                  <a:schemeClr val="tx1"/>
                </a:solidFill>
                <a:effectLst/>
                <a:latin typeface="+mn-lt"/>
                <a:ea typeface="+mn-ea"/>
                <a:cs typeface="+mn-cs"/>
              </a:rPr>
              <a:t>A estratégia não mudou, ele continua o mesmo. Seu principal alvo de ataca é a Deus e sua palavra. Levar cada ser humano a desconfiar, ou a desprezar a palavra de Deus. E hoje está sendo diferente?</a:t>
            </a:r>
          </a:p>
          <a:p>
            <a:r>
              <a:rPr lang="pt-BR" sz="1200" kern="1200" dirty="0">
                <a:solidFill>
                  <a:schemeClr val="tx1"/>
                </a:solidFill>
                <a:effectLst/>
                <a:latin typeface="+mn-lt"/>
                <a:ea typeface="+mn-ea"/>
                <a:cs typeface="+mn-cs"/>
              </a:rPr>
              <a:t>            Quantas vezes Deus fala uma coisa em sua palavra e o homem, os pregadores e até mesmo pessoas que se intitulam pastores fazem outra totalmente diferente do que está revelado na bíblia sagrada. </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11</a:t>
            </a:fld>
            <a:endParaRPr lang="pt-BR"/>
          </a:p>
        </p:txBody>
      </p:sp>
    </p:spTree>
    <p:extLst>
      <p:ext uri="{BB962C8B-B14F-4D97-AF65-F5344CB8AC3E}">
        <p14:creationId xmlns:p14="http://schemas.microsoft.com/office/powerpoint/2010/main" val="218073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b="1" kern="1200" dirty="0">
                <a:solidFill>
                  <a:schemeClr val="tx1"/>
                </a:solidFill>
                <a:effectLst/>
                <a:latin typeface="+mn-lt"/>
                <a:ea typeface="+mn-ea"/>
                <a:cs typeface="+mn-cs"/>
              </a:rPr>
              <a:t>A FARSA HOJE </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(Slide 12) </a:t>
            </a:r>
            <a:r>
              <a:rPr lang="pt-PT" sz="1200" b="1" i="1" kern="1200" dirty="0">
                <a:solidFill>
                  <a:schemeClr val="tx1"/>
                </a:solidFill>
                <a:effectLst/>
                <a:latin typeface="+mn-lt"/>
                <a:ea typeface="+mn-ea"/>
                <a:cs typeface="+mn-cs"/>
              </a:rPr>
              <a:t>Pois haverá tempo em que não suportarão a sã doutrina; pelo contrário, cercar-se-ão de mestres segundo as suas próprias cobiças, como que sentindo coceira nos ouvidos; e se recusarão a dar ouvidos à verdade, entregando-se às fábulas. </a:t>
            </a:r>
            <a:endParaRPr lang="pt-BR" sz="1200" kern="1200" dirty="0">
              <a:solidFill>
                <a:schemeClr val="tx1"/>
              </a:solidFill>
              <a:effectLst/>
              <a:latin typeface="+mn-lt"/>
              <a:ea typeface="+mn-ea"/>
              <a:cs typeface="+mn-cs"/>
            </a:endParaRPr>
          </a:p>
          <a:p>
            <a:r>
              <a:rPr lang="pt-PT" sz="1200" i="1" kern="1200" dirty="0">
                <a:solidFill>
                  <a:schemeClr val="tx1"/>
                </a:solidFill>
                <a:effectLst/>
                <a:latin typeface="+mn-lt"/>
                <a:ea typeface="+mn-ea"/>
                <a:cs typeface="+mn-cs"/>
              </a:rPr>
              <a:t>(2Timoteo 4:3-4)</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58CB81-486B-45D5-B398-E6958B2B11B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49687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13) </a:t>
            </a:r>
            <a:r>
              <a:rPr lang="pt-BR" sz="1200" kern="1200" dirty="0">
                <a:solidFill>
                  <a:schemeClr val="tx1"/>
                </a:solidFill>
                <a:effectLst/>
                <a:latin typeface="+mn-lt"/>
                <a:ea typeface="+mn-ea"/>
                <a:cs typeface="+mn-cs"/>
              </a:rPr>
              <a:t>O cristianismo hoje é bastante popular. Músicas gospel estão em alta, as igrejas que realizam “curam e milagres” estão na mídia. Será esta a obra que Jesus designou para sua igreja realizar na terra?</a:t>
            </a:r>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13</a:t>
            </a:fld>
            <a:endParaRPr lang="pt-BR"/>
          </a:p>
        </p:txBody>
      </p:sp>
    </p:spTree>
    <p:extLst>
      <p:ext uri="{BB962C8B-B14F-4D97-AF65-F5344CB8AC3E}">
        <p14:creationId xmlns:p14="http://schemas.microsoft.com/office/powerpoint/2010/main" val="1878390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14) </a:t>
            </a:r>
            <a:r>
              <a:rPr lang="pt-BR" sz="1200" kern="1200" dirty="0">
                <a:solidFill>
                  <a:schemeClr val="tx1"/>
                </a:solidFill>
                <a:effectLst/>
                <a:latin typeface="+mn-lt"/>
                <a:ea typeface="+mn-ea"/>
                <a:cs typeface="+mn-cs"/>
              </a:rPr>
              <a:t>Um dos Grandes indicativos dos últimos dias seria, os falsos ensinos. Jesus advertiu que os últimos dias seria cercado por falsos ensinamentos. </a:t>
            </a:r>
            <a:r>
              <a:rPr lang="pt-BR" sz="1200" b="1" kern="1200" dirty="0">
                <a:solidFill>
                  <a:schemeClr val="tx1"/>
                </a:solidFill>
                <a:effectLst/>
                <a:latin typeface="+mn-lt"/>
                <a:ea typeface="+mn-ea"/>
                <a:cs typeface="+mn-cs"/>
              </a:rPr>
              <a:t>“Porque surgirão falsos cristos e falsos profetas operando grandes sinais e prodígios para enganar, se possível, os próprios eleitos”. </a:t>
            </a:r>
            <a:r>
              <a:rPr lang="pt-BR" sz="1200" kern="1200" dirty="0">
                <a:solidFill>
                  <a:schemeClr val="tx1"/>
                </a:solidFill>
                <a:effectLst/>
                <a:latin typeface="+mn-lt"/>
                <a:ea typeface="+mn-ea"/>
                <a:cs typeface="+mn-cs"/>
              </a:rPr>
              <a:t>(Mateus 24:24).</a:t>
            </a:r>
          </a:p>
          <a:p>
            <a:r>
              <a:rPr lang="pt-BR" sz="1200" kern="1200" dirty="0">
                <a:solidFill>
                  <a:schemeClr val="tx1"/>
                </a:solidFill>
                <a:effectLst/>
                <a:latin typeface="+mn-lt"/>
                <a:ea typeface="+mn-ea"/>
                <a:cs typeface="+mn-cs"/>
              </a:rPr>
              <a:t>           Esse é o nosso cenário, em vez dos ensinamentos claros das escrituras, os homens seguiriam suas próprias tradições e fabulas. O povo quer tudo, menos a palavra de Deus. Não quer nada que fira seus desejos, seus gostos, suas aspirações para este mundo. </a:t>
            </a:r>
          </a:p>
          <a:p>
            <a:r>
              <a:rPr lang="pt-BR" sz="1200" kern="1200" dirty="0">
                <a:solidFill>
                  <a:schemeClr val="tx1"/>
                </a:solidFill>
                <a:effectLst/>
                <a:latin typeface="+mn-lt"/>
                <a:ea typeface="+mn-ea"/>
                <a:cs typeface="+mn-cs"/>
              </a:rPr>
              <a:t>         Para você identificar a obra do inimigo você deverá conhecer a palavra de Deus. Pois haverá momento que pareceria que é Deus atuando. Milhares acreditam está fazendo a obra de Deus. A bíblia já nos orienta para </a:t>
            </a:r>
            <a:r>
              <a:rPr lang="pt-PT" sz="1200" b="1" kern="1200" dirty="0">
                <a:solidFill>
                  <a:schemeClr val="tx1"/>
                </a:solidFill>
                <a:effectLst/>
                <a:latin typeface="+mn-lt"/>
                <a:ea typeface="+mn-ea"/>
                <a:cs typeface="+mn-cs"/>
              </a:rPr>
              <a:t>“Acautelai-vos dos falsos profetas, que se vos apresentam disfarçados em ovelhas, mas por dentro são lobos roubadores”</a:t>
            </a:r>
            <a:r>
              <a:rPr lang="pt-PT" sz="1200" kern="1200" dirty="0">
                <a:solidFill>
                  <a:schemeClr val="tx1"/>
                </a:solidFill>
                <a:effectLst/>
                <a:latin typeface="+mn-lt"/>
                <a:ea typeface="+mn-ea"/>
                <a:cs typeface="+mn-cs"/>
              </a:rPr>
              <a:t> (Mateus 7:15).  Paulo </a:t>
            </a:r>
            <a:r>
              <a:rPr lang="pt-BR" sz="1200" kern="1200" dirty="0">
                <a:solidFill>
                  <a:schemeClr val="tx1"/>
                </a:solidFill>
                <a:effectLst/>
                <a:latin typeface="+mn-lt"/>
                <a:ea typeface="+mn-ea"/>
                <a:cs typeface="+mn-cs"/>
              </a:rPr>
              <a:t>declara que existem </a:t>
            </a:r>
            <a:r>
              <a:rPr lang="pt-PT" sz="1200" b="1" kern="1200" dirty="0">
                <a:solidFill>
                  <a:schemeClr val="tx1"/>
                </a:solidFill>
                <a:effectLst/>
                <a:latin typeface="+mn-lt"/>
                <a:ea typeface="+mn-ea"/>
                <a:cs typeface="+mn-cs"/>
              </a:rPr>
              <a:t>“…falsos apóstolos, obreiros fraudulentos, transformando-se em apóstolos de Cristo. E não é de admirar, porque o próprio Satanás se transforma em anjo de luz”</a:t>
            </a:r>
            <a:r>
              <a:rPr lang="pt-PT" sz="1200" kern="1200" dirty="0">
                <a:solidFill>
                  <a:schemeClr val="tx1"/>
                </a:solidFill>
                <a:effectLst/>
                <a:latin typeface="+mn-lt"/>
                <a:ea typeface="+mn-ea"/>
                <a:cs typeface="+mn-cs"/>
              </a:rPr>
              <a:t> (II Coríntios 11:13-14) </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14</a:t>
            </a:fld>
            <a:endParaRPr lang="pt-BR"/>
          </a:p>
        </p:txBody>
      </p:sp>
    </p:spTree>
    <p:extLst>
      <p:ext uri="{BB962C8B-B14F-4D97-AF65-F5344CB8AC3E}">
        <p14:creationId xmlns:p14="http://schemas.microsoft.com/office/powerpoint/2010/main" val="2902757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15) E, mas </a:t>
            </a:r>
            <a:r>
              <a:rPr lang="pt-PT" sz="1200" b="1" kern="1200" dirty="0">
                <a:solidFill>
                  <a:schemeClr val="tx1"/>
                </a:solidFill>
                <a:effectLst/>
                <a:latin typeface="+mn-lt"/>
                <a:ea typeface="+mn-ea"/>
                <a:cs typeface="+mn-cs"/>
              </a:rPr>
              <a:t>“Nem todo o que me diz: Senhor, Senhor! entrará no reino dos céus, mas aquele que faz a vontade de meu Pai, que está nos céus. Muitos, naquele dia, hão de dizer-me: Senhor, Senhor! Porventura, não temos nós profetizado em teu nome, e em teu nome não expelimos demônios, e em teu nome não fizemos muitos milagres? Então, lhes direi explicitamente: nunca vos conheci. Apartai-vos de mim, os que praticais a iniquidade.</a:t>
            </a:r>
            <a:r>
              <a:rPr lang="pt-PT" sz="1200" kern="1200" dirty="0">
                <a:solidFill>
                  <a:schemeClr val="tx1"/>
                </a:solidFill>
                <a:effectLst/>
                <a:latin typeface="+mn-lt"/>
                <a:ea typeface="+mn-ea"/>
                <a:cs typeface="+mn-cs"/>
              </a:rPr>
              <a:t> (Mateus 7:21-23). </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15</a:t>
            </a:fld>
            <a:endParaRPr lang="pt-BR"/>
          </a:p>
        </p:txBody>
      </p:sp>
    </p:spTree>
    <p:extLst>
      <p:ext uri="{BB962C8B-B14F-4D97-AF65-F5344CB8AC3E}">
        <p14:creationId xmlns:p14="http://schemas.microsoft.com/office/powerpoint/2010/main" val="154120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16) O que </a:t>
            </a:r>
            <a:r>
              <a:rPr lang="pt-BR" sz="1200" kern="1200" dirty="0">
                <a:solidFill>
                  <a:schemeClr val="tx1"/>
                </a:solidFill>
                <a:effectLst/>
                <a:latin typeface="+mn-lt"/>
                <a:ea typeface="+mn-ea"/>
                <a:cs typeface="+mn-cs"/>
              </a:rPr>
              <a:t>são iniquidade? Em Mateus a palavra que é usado em grego traduzida por iniquidade é “</a:t>
            </a:r>
            <a:r>
              <a:rPr lang="el-GR" sz="1200" b="1" kern="1200" dirty="0">
                <a:solidFill>
                  <a:schemeClr val="tx1"/>
                </a:solidFill>
                <a:effectLst/>
                <a:latin typeface="+mn-lt"/>
                <a:ea typeface="+mn-ea"/>
                <a:cs typeface="+mn-cs"/>
              </a:rPr>
              <a:t>ἀνομίαν</a:t>
            </a:r>
            <a:r>
              <a:rPr lang="pt-BR" sz="1200" b="1" kern="1200" dirty="0">
                <a:solidFill>
                  <a:schemeClr val="tx1"/>
                </a:solidFill>
                <a:effectLst/>
                <a:latin typeface="+mn-lt"/>
                <a:ea typeface="+mn-ea"/>
                <a:cs typeface="+mn-cs"/>
              </a:rPr>
              <a:t>”(anomia)</a:t>
            </a:r>
            <a:r>
              <a:rPr lang="el-GR" sz="1200" b="1"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Que no português é traduzido por iniquidade. Porém em I João 3:4, a mesma palavra no grego </a:t>
            </a:r>
            <a:r>
              <a:rPr lang="pt-BR" sz="1200" b="1" kern="1200" dirty="0">
                <a:solidFill>
                  <a:schemeClr val="tx1"/>
                </a:solidFill>
                <a:effectLst/>
                <a:latin typeface="+mn-lt"/>
                <a:ea typeface="+mn-ea"/>
                <a:cs typeface="+mn-cs"/>
              </a:rPr>
              <a:t>“</a:t>
            </a:r>
            <a:r>
              <a:rPr lang="pt-BR" sz="1200" b="1" kern="1200" dirty="0" err="1">
                <a:solidFill>
                  <a:schemeClr val="tx1"/>
                </a:solidFill>
                <a:effectLst/>
                <a:latin typeface="+mn-lt"/>
                <a:ea typeface="+mn-ea"/>
                <a:cs typeface="+mn-cs"/>
              </a:rPr>
              <a:t>ἀνομί</a:t>
            </a:r>
            <a:r>
              <a:rPr lang="pt-BR" sz="1200" b="1" kern="1200" dirty="0">
                <a:solidFill>
                  <a:schemeClr val="tx1"/>
                </a:solidFill>
                <a:effectLst/>
                <a:latin typeface="+mn-lt"/>
                <a:ea typeface="+mn-ea"/>
                <a:cs typeface="+mn-cs"/>
              </a:rPr>
              <a:t>αν”(anomias)</a:t>
            </a:r>
            <a:r>
              <a:rPr lang="pt-BR" sz="1200" kern="1200" dirty="0">
                <a:solidFill>
                  <a:schemeClr val="tx1"/>
                </a:solidFill>
                <a:effectLst/>
                <a:latin typeface="+mn-lt"/>
                <a:ea typeface="+mn-ea"/>
                <a:cs typeface="+mn-cs"/>
              </a:rPr>
              <a:t> é traduzida como transgressão da lei. Vejamos a tabela abaixo. </a:t>
            </a:r>
          </a:p>
          <a:p>
            <a:r>
              <a:rPr lang="pt-PT" sz="1200"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I JOÃO 3:4</a:t>
            </a:r>
            <a:endParaRPr lang="pt-BR"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r>
              <a:rPr lang="pt-BR" sz="1200" b="1" kern="1200" dirty="0">
                <a:solidFill>
                  <a:schemeClr val="tx1"/>
                </a:solidFill>
                <a:effectLst/>
                <a:latin typeface="+mn-lt"/>
                <a:ea typeface="+mn-ea"/>
                <a:cs typeface="+mn-cs"/>
              </a:rPr>
              <a:t>Grego</a:t>
            </a:r>
            <a:r>
              <a:rPr lang="el-GR" sz="1200" kern="1200" dirty="0">
                <a:solidFill>
                  <a:schemeClr val="tx1"/>
                </a:solidFill>
                <a:effectLst/>
                <a:latin typeface="+mn-lt"/>
                <a:ea typeface="+mn-ea"/>
                <a:cs typeface="+mn-cs"/>
              </a:rPr>
              <a:t> - Πᾶς ὁ ποιῶν τὴν ἁμαρτίαν, καὶ τὴν </a:t>
            </a:r>
            <a:r>
              <a:rPr lang="el-GR" sz="1200" b="1" u="sng" kern="1200" dirty="0">
                <a:solidFill>
                  <a:schemeClr val="tx1"/>
                </a:solidFill>
                <a:effectLst/>
                <a:latin typeface="+mn-lt"/>
                <a:ea typeface="+mn-ea"/>
                <a:cs typeface="+mn-cs"/>
              </a:rPr>
              <a:t>ἀνομίαν </a:t>
            </a:r>
            <a:r>
              <a:rPr lang="pt-BR" sz="1200" b="1" u="sng" kern="1200" dirty="0">
                <a:solidFill>
                  <a:schemeClr val="tx1"/>
                </a:solidFill>
                <a:effectLst/>
                <a:latin typeface="+mn-lt"/>
                <a:ea typeface="+mn-ea"/>
                <a:cs typeface="+mn-cs"/>
              </a:rPr>
              <a:t>(anomia)</a:t>
            </a:r>
            <a:r>
              <a:rPr lang="el-GR" sz="1200" kern="1200" dirty="0">
                <a:solidFill>
                  <a:schemeClr val="tx1"/>
                </a:solidFill>
                <a:effectLst/>
                <a:latin typeface="+mn-lt"/>
                <a:ea typeface="+mn-ea"/>
                <a:cs typeface="+mn-cs"/>
              </a:rPr>
              <a:t> ποιεῖ· καὶ ἡ ἁμαρτία ἐστὶν ἡ ἀνομία.</a:t>
            </a:r>
            <a:endParaRPr lang="pt-BR"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r>
              <a:rPr lang="pt-BR" sz="1200" b="1" kern="1200" dirty="0">
                <a:solidFill>
                  <a:schemeClr val="tx1"/>
                </a:solidFill>
                <a:effectLst/>
                <a:latin typeface="+mn-lt"/>
                <a:ea typeface="+mn-ea"/>
                <a:cs typeface="+mn-cs"/>
              </a:rPr>
              <a:t>Tradução</a:t>
            </a:r>
            <a:r>
              <a:rPr lang="pt-BR" sz="1200" kern="1200" dirty="0">
                <a:solidFill>
                  <a:schemeClr val="tx1"/>
                </a:solidFill>
                <a:effectLst/>
                <a:latin typeface="+mn-lt"/>
                <a:ea typeface="+mn-ea"/>
                <a:cs typeface="+mn-cs"/>
              </a:rPr>
              <a:t> - </a:t>
            </a:r>
            <a:r>
              <a:rPr lang="el-GR" sz="1200" kern="1200" dirty="0">
                <a:solidFill>
                  <a:schemeClr val="tx1"/>
                </a:solidFill>
                <a:effectLst/>
                <a:latin typeface="+mn-lt"/>
                <a:ea typeface="+mn-ea"/>
                <a:cs typeface="+mn-cs"/>
              </a:rPr>
              <a:t>Todo aquele que pratica o pecado também </a:t>
            </a:r>
            <a:r>
              <a:rPr lang="el-GR" sz="1200" b="1" u="sng" kern="1200" dirty="0">
                <a:solidFill>
                  <a:schemeClr val="tx1"/>
                </a:solidFill>
                <a:effectLst/>
                <a:latin typeface="+mn-lt"/>
                <a:ea typeface="+mn-ea"/>
                <a:cs typeface="+mn-cs"/>
              </a:rPr>
              <a:t>transgride</a:t>
            </a:r>
            <a:r>
              <a:rPr lang="el-GR" sz="1200" kern="1200" dirty="0">
                <a:solidFill>
                  <a:schemeClr val="tx1"/>
                </a:solidFill>
                <a:effectLst/>
                <a:latin typeface="+mn-lt"/>
                <a:ea typeface="+mn-ea"/>
                <a:cs typeface="+mn-cs"/>
              </a:rPr>
              <a:t> a lei, porque o pecado é a transgressão da lei. </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a:t>
            </a:r>
          </a:p>
          <a:p>
            <a:r>
              <a:rPr lang="pt-BR" sz="1200" kern="1200" dirty="0">
                <a:solidFill>
                  <a:schemeClr val="tx1"/>
                </a:solidFill>
                <a:effectLst/>
                <a:latin typeface="+mn-lt"/>
                <a:ea typeface="+mn-ea"/>
                <a:cs typeface="+mn-cs"/>
              </a:rPr>
              <a:t>MATEUS 7:23</a:t>
            </a:r>
          </a:p>
          <a:p>
            <a:r>
              <a:rPr lang="pt-BR" sz="1200" kern="1200" dirty="0">
                <a:solidFill>
                  <a:schemeClr val="tx1"/>
                </a:solidFill>
                <a:effectLst/>
                <a:latin typeface="+mn-lt"/>
                <a:ea typeface="+mn-ea"/>
                <a:cs typeface="+mn-cs"/>
              </a:rPr>
              <a:t> </a:t>
            </a:r>
            <a:r>
              <a:rPr lang="pt-BR" sz="1200" b="1" kern="1200" dirty="0">
                <a:solidFill>
                  <a:schemeClr val="tx1"/>
                </a:solidFill>
                <a:effectLst/>
                <a:latin typeface="+mn-lt"/>
                <a:ea typeface="+mn-ea"/>
                <a:cs typeface="+mn-cs"/>
              </a:rPr>
              <a:t>Grego</a:t>
            </a:r>
            <a:r>
              <a:rPr lang="pt-BR" sz="1200" kern="1200" dirty="0">
                <a:solidFill>
                  <a:schemeClr val="tx1"/>
                </a:solidFill>
                <a:effectLst/>
                <a:latin typeface="+mn-lt"/>
                <a:ea typeface="+mn-ea"/>
                <a:cs typeface="+mn-cs"/>
              </a:rPr>
              <a:t> - </a:t>
            </a:r>
            <a:r>
              <a:rPr lang="el-GR" sz="1200" kern="1200" dirty="0">
                <a:solidFill>
                  <a:schemeClr val="tx1"/>
                </a:solidFill>
                <a:effectLst/>
                <a:latin typeface="+mn-lt"/>
                <a:ea typeface="+mn-ea"/>
                <a:cs typeface="+mn-cs"/>
              </a:rPr>
              <a:t>Καὶ τότε ὁμολογήσω αὐτοῖς ὅτι Οὐδέποτε ἔγνων ὑμᾶς· ἀποχωρεῖτε ἀπ᾽ ἐμοῦ οἱ ἐργαζόμενοι τὴν </a:t>
            </a:r>
            <a:r>
              <a:rPr lang="el-GR" sz="1200" b="1" u="sng" kern="1200" dirty="0">
                <a:solidFill>
                  <a:schemeClr val="tx1"/>
                </a:solidFill>
                <a:effectLst/>
                <a:latin typeface="+mn-lt"/>
                <a:ea typeface="+mn-ea"/>
                <a:cs typeface="+mn-cs"/>
              </a:rPr>
              <a:t>ἀνομίαν.</a:t>
            </a:r>
            <a:r>
              <a:rPr lang="pt-BR" sz="1200" b="1" u="sng" kern="1200" dirty="0">
                <a:solidFill>
                  <a:schemeClr val="tx1"/>
                </a:solidFill>
                <a:effectLst/>
                <a:latin typeface="+mn-lt"/>
                <a:ea typeface="+mn-ea"/>
                <a:cs typeface="+mn-cs"/>
              </a:rPr>
              <a:t>(anomia)</a:t>
            </a:r>
            <a:endParaRPr lang="pt-BR"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a:t>
            </a:r>
            <a:r>
              <a:rPr lang="pt-BR" sz="1200" b="1" kern="1200" dirty="0">
                <a:solidFill>
                  <a:schemeClr val="tx1"/>
                </a:solidFill>
                <a:effectLst/>
                <a:latin typeface="+mn-lt"/>
                <a:ea typeface="+mn-ea"/>
                <a:cs typeface="+mn-cs"/>
              </a:rPr>
              <a:t>Tradução</a:t>
            </a:r>
            <a:r>
              <a:rPr lang="pt-BR" sz="1200" kern="1200" dirty="0">
                <a:solidFill>
                  <a:schemeClr val="tx1"/>
                </a:solidFill>
                <a:effectLst/>
                <a:latin typeface="+mn-lt"/>
                <a:ea typeface="+mn-ea"/>
                <a:cs typeface="+mn-cs"/>
              </a:rPr>
              <a:t> - Então, lhes direi explicitamente: nunca vos conheci. Apartai-vos de mim, os que praticais a</a:t>
            </a:r>
            <a:r>
              <a:rPr lang="pt-BR" sz="1200" b="1" u="sng" kern="1200" dirty="0">
                <a:solidFill>
                  <a:schemeClr val="tx1"/>
                </a:solidFill>
                <a:effectLst/>
                <a:latin typeface="+mn-lt"/>
                <a:ea typeface="+mn-ea"/>
                <a:cs typeface="+mn-cs"/>
              </a:rPr>
              <a:t> iniquidade. </a:t>
            </a:r>
            <a:endParaRPr lang="pt-BR"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Veja que se trata da mesma palavra com traduções diferentes. </a:t>
            </a:r>
            <a:r>
              <a:rPr lang="pt-BR" sz="1200" b="1" kern="1200" dirty="0">
                <a:solidFill>
                  <a:schemeClr val="tx1"/>
                </a:solidFill>
                <a:effectLst/>
                <a:latin typeface="+mn-lt"/>
                <a:ea typeface="+mn-ea"/>
                <a:cs typeface="+mn-cs"/>
              </a:rPr>
              <a:t>Iniquidade</a:t>
            </a:r>
            <a:r>
              <a:rPr lang="pt-BR" sz="1200" kern="1200" dirty="0">
                <a:solidFill>
                  <a:schemeClr val="tx1"/>
                </a:solidFill>
                <a:effectLst/>
                <a:latin typeface="+mn-lt"/>
                <a:ea typeface="+mn-ea"/>
                <a:cs typeface="+mn-cs"/>
              </a:rPr>
              <a:t> e </a:t>
            </a:r>
            <a:r>
              <a:rPr lang="pt-BR" sz="1200" b="1" kern="1200" dirty="0">
                <a:solidFill>
                  <a:schemeClr val="tx1"/>
                </a:solidFill>
                <a:effectLst/>
                <a:latin typeface="+mn-lt"/>
                <a:ea typeface="+mn-ea"/>
                <a:cs typeface="+mn-cs"/>
              </a:rPr>
              <a:t>transgressão,</a:t>
            </a:r>
            <a:r>
              <a:rPr lang="pt-BR" sz="1200" kern="1200" dirty="0">
                <a:solidFill>
                  <a:schemeClr val="tx1"/>
                </a:solidFill>
                <a:effectLst/>
                <a:latin typeface="+mn-lt"/>
                <a:ea typeface="+mn-ea"/>
                <a:cs typeface="+mn-cs"/>
              </a:rPr>
              <a:t> neste caso são sinônimos. </a:t>
            </a:r>
          </a:p>
          <a:p>
            <a:r>
              <a:rPr lang="pt-BR" sz="1200" kern="1200" dirty="0">
                <a:solidFill>
                  <a:schemeClr val="tx1"/>
                </a:solidFill>
                <a:effectLst/>
                <a:latin typeface="+mn-lt"/>
                <a:ea typeface="+mn-ea"/>
                <a:cs typeface="+mn-cs"/>
              </a:rPr>
              <a:t>     Podemos concluir assim que iniquidade ou anomia pode ser traduzido por </a:t>
            </a:r>
            <a:r>
              <a:rPr lang="pt-BR" sz="1200" b="1" kern="1200" dirty="0">
                <a:solidFill>
                  <a:schemeClr val="tx1"/>
                </a:solidFill>
                <a:effectLst/>
                <a:latin typeface="+mn-lt"/>
                <a:ea typeface="+mn-ea"/>
                <a:cs typeface="+mn-cs"/>
              </a:rPr>
              <a:t>“ilegalidade”</a:t>
            </a:r>
            <a:r>
              <a:rPr lang="pt-BR" sz="1200" kern="1200" dirty="0">
                <a:solidFill>
                  <a:schemeClr val="tx1"/>
                </a:solidFill>
                <a:effectLst/>
                <a:latin typeface="+mn-lt"/>
                <a:ea typeface="+mn-ea"/>
                <a:cs typeface="+mn-cs"/>
              </a:rPr>
              <a:t> ou a </a:t>
            </a:r>
            <a:r>
              <a:rPr lang="pt-BR" sz="1200" b="1" kern="1200" dirty="0">
                <a:solidFill>
                  <a:schemeClr val="tx1"/>
                </a:solidFill>
                <a:effectLst/>
                <a:latin typeface="+mn-lt"/>
                <a:ea typeface="+mn-ea"/>
                <a:cs typeface="+mn-cs"/>
              </a:rPr>
              <a:t>“falta de conformidade com a lei”.</a:t>
            </a:r>
            <a:r>
              <a:rPr lang="pt-BR" sz="1200" kern="1200" dirty="0">
                <a:solidFill>
                  <a:schemeClr val="tx1"/>
                </a:solidFill>
                <a:effectLst/>
                <a:latin typeface="+mn-lt"/>
                <a:ea typeface="+mn-ea"/>
                <a:cs typeface="+mn-cs"/>
              </a:rPr>
              <a:t> </a:t>
            </a:r>
          </a:p>
          <a:p>
            <a:r>
              <a:rPr lang="pt-BR" sz="1200" kern="1200" dirty="0">
                <a:solidFill>
                  <a:schemeClr val="tx1"/>
                </a:solidFill>
                <a:effectLst/>
                <a:latin typeface="+mn-lt"/>
                <a:ea typeface="+mn-ea"/>
                <a:cs typeface="+mn-cs"/>
              </a:rPr>
              <a:t> </a:t>
            </a:r>
          </a:p>
          <a:p>
            <a:r>
              <a:rPr lang="pt-BR" sz="1200" kern="1200" dirty="0">
                <a:solidFill>
                  <a:schemeClr val="tx1"/>
                </a:solidFill>
                <a:effectLst/>
                <a:latin typeface="+mn-lt"/>
                <a:ea typeface="+mn-ea"/>
                <a:cs typeface="+mn-cs"/>
              </a:rPr>
              <a:t> </a:t>
            </a:r>
          </a:p>
          <a:p>
            <a:r>
              <a:rPr lang="pt-BR" sz="1200" kern="1200" dirty="0">
                <a:solidFill>
                  <a:schemeClr val="tx1"/>
                </a:solidFill>
                <a:effectLst/>
                <a:latin typeface="+mn-lt"/>
                <a:ea typeface="+mn-ea"/>
                <a:cs typeface="+mn-cs"/>
              </a:rPr>
              <a:t>COMENTÁRIO BÍBLICO ADVENTISTA, p. 374.</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16</a:t>
            </a:fld>
            <a:endParaRPr lang="pt-BR"/>
          </a:p>
        </p:txBody>
      </p:sp>
    </p:spTree>
    <p:extLst>
      <p:ext uri="{BB962C8B-B14F-4D97-AF65-F5344CB8AC3E}">
        <p14:creationId xmlns:p14="http://schemas.microsoft.com/office/powerpoint/2010/main" val="1604685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17) </a:t>
            </a:r>
            <a:r>
              <a:rPr lang="pt-BR" sz="1200" kern="1200" dirty="0">
                <a:solidFill>
                  <a:schemeClr val="tx1"/>
                </a:solidFill>
                <a:effectLst/>
                <a:latin typeface="+mn-lt"/>
                <a:ea typeface="+mn-ea"/>
                <a:cs typeface="+mn-cs"/>
              </a:rPr>
              <a:t>Quando Jesus estava falando dos falsos profetas ele estava dizendo que não adianta fazer milagres e maravilhas, e ainda continua uma vida de pecado ou transgredindo a seus mandamentos. </a:t>
            </a:r>
          </a:p>
          <a:p>
            <a:r>
              <a:rPr lang="pt-BR" sz="1200" kern="1200" dirty="0">
                <a:solidFill>
                  <a:schemeClr val="tx1"/>
                </a:solidFill>
                <a:effectLst/>
                <a:latin typeface="+mn-lt"/>
                <a:ea typeface="+mn-ea"/>
                <a:cs typeface="+mn-cs"/>
              </a:rPr>
              <a:t>        Cristo veio para libertar o ser humano do pecado. Essa é a principal obra de Jesus na terra. A cruz foi para salvar o homem do pecado. É esse um dos maiores milagres que Deus deseja realizar; satanás fará de tudo para confundi essa obra.</a:t>
            </a:r>
            <a:r>
              <a:rPr lang="pt-PT" sz="1200" i="1" kern="1200" dirty="0">
                <a:solidFill>
                  <a:schemeClr val="tx1"/>
                </a:solidFill>
                <a:effectLst/>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17</a:t>
            </a:fld>
            <a:endParaRPr lang="pt-BR"/>
          </a:p>
        </p:txBody>
      </p:sp>
    </p:spTree>
    <p:extLst>
      <p:ext uri="{BB962C8B-B14F-4D97-AF65-F5344CB8AC3E}">
        <p14:creationId xmlns:p14="http://schemas.microsoft.com/office/powerpoint/2010/main" val="3148992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CONCLUSÃO</a:t>
            </a:r>
            <a:endParaRPr lang="pt-BR" sz="1200" kern="1200" dirty="0">
              <a:solidFill>
                <a:schemeClr val="tx1"/>
              </a:solidFill>
              <a:effectLst/>
              <a:latin typeface="+mn-lt"/>
              <a:ea typeface="+mn-ea"/>
              <a:cs typeface="+mn-cs"/>
            </a:endParaRPr>
          </a:p>
          <a:p>
            <a:r>
              <a:rPr lang="pt-BR" sz="1200" b="1"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(Slide 18) </a:t>
            </a:r>
            <a:r>
              <a:rPr lang="pt-BR" sz="1200" b="1" i="1" kern="1200" dirty="0">
                <a:solidFill>
                  <a:schemeClr val="tx1"/>
                </a:solidFill>
                <a:effectLst/>
                <a:latin typeface="+mn-lt"/>
                <a:ea typeface="+mn-ea"/>
                <a:cs typeface="+mn-cs"/>
              </a:rPr>
              <a:t>Bem-aventurados aqueles que </a:t>
            </a:r>
            <a:r>
              <a:rPr lang="pt-BR" sz="1200" b="1" i="1" kern="1200" dirty="0" err="1">
                <a:solidFill>
                  <a:schemeClr val="tx1"/>
                </a:solidFill>
                <a:effectLst/>
                <a:latin typeface="+mn-lt"/>
                <a:ea typeface="+mn-ea"/>
                <a:cs typeface="+mn-cs"/>
              </a:rPr>
              <a:t>lêem</a:t>
            </a:r>
            <a:r>
              <a:rPr lang="pt-BR" sz="1200" b="1" i="1" kern="1200" dirty="0">
                <a:solidFill>
                  <a:schemeClr val="tx1"/>
                </a:solidFill>
                <a:effectLst/>
                <a:latin typeface="+mn-lt"/>
                <a:ea typeface="+mn-ea"/>
                <a:cs typeface="+mn-cs"/>
              </a:rPr>
              <a:t> e aqueles que ouvem as palavras da profecia e guardam as coisas nela escritas, pois o tempo está próximo.</a:t>
            </a:r>
            <a:r>
              <a:rPr lang="pt-BR" sz="1200" i="1"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r>
              <a:rPr lang="pt-BR" sz="1200" i="1" kern="1200" dirty="0">
                <a:solidFill>
                  <a:schemeClr val="tx1"/>
                </a:solidFill>
                <a:effectLst/>
                <a:latin typeface="+mn-lt"/>
                <a:ea typeface="+mn-ea"/>
                <a:cs typeface="+mn-cs"/>
              </a:rPr>
              <a:t>(Apocalipse 1:3)</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58CB81-486B-45D5-B398-E6958B2B11B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10305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19) </a:t>
            </a:r>
            <a:r>
              <a:rPr lang="pt-BR" sz="1200" kern="1200" dirty="0">
                <a:solidFill>
                  <a:schemeClr val="tx1"/>
                </a:solidFill>
                <a:effectLst/>
                <a:latin typeface="+mn-lt"/>
                <a:ea typeface="+mn-ea"/>
                <a:cs typeface="+mn-cs"/>
              </a:rPr>
              <a:t>Deus deseja realizar um grande milagre em sua vida, deseja transformar sua vida, trazer felicidade a sua família. Libertar você dos vícios, dos pecados que lhes assolam. Só existe uma solução para o problema do pecado; A graça maravilhosa de Jesus, capaz de transformar, e libertar o ser humano. Você pode tentar isso de muitas maneiras. Somente a verdade irar libertar você. E conhecereis a verdade e a verdade vos libertara. </a:t>
            </a:r>
          </a:p>
          <a:p>
            <a:r>
              <a:rPr lang="pt-PT" sz="1200" b="1" kern="1200" dirty="0">
                <a:solidFill>
                  <a:schemeClr val="tx1"/>
                </a:solidFill>
                <a:effectLst/>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19</a:t>
            </a:fld>
            <a:endParaRPr lang="pt-BR"/>
          </a:p>
        </p:txBody>
      </p:sp>
    </p:spTree>
    <p:extLst>
      <p:ext uri="{BB962C8B-B14F-4D97-AF65-F5344CB8AC3E}">
        <p14:creationId xmlns:p14="http://schemas.microsoft.com/office/powerpoint/2010/main" val="2564541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02) </a:t>
            </a:r>
            <a:r>
              <a:rPr lang="pt-BR" sz="1200" kern="1200" dirty="0">
                <a:solidFill>
                  <a:schemeClr val="tx1"/>
                </a:solidFill>
                <a:effectLst/>
                <a:latin typeface="+mn-lt"/>
                <a:ea typeface="+mn-ea"/>
                <a:cs typeface="+mn-cs"/>
              </a:rPr>
              <a:t>Desde o Éden o inimigo procura esconder sua verdadeira identidade para os seres humanos. No Éden usou um lindo pássaro para tentar enganar Eva, e levá-la a destruição e morte. É assim durante todo o período da história deste mundo, sempre usou a mesma estratégia. </a:t>
            </a:r>
          </a:p>
          <a:p>
            <a:r>
              <a:rPr lang="pt-BR" sz="1200" kern="1200" dirty="0">
                <a:solidFill>
                  <a:schemeClr val="tx1"/>
                </a:solidFill>
                <a:effectLst/>
                <a:latin typeface="+mn-lt"/>
                <a:ea typeface="+mn-ea"/>
                <a:cs typeface="+mn-cs"/>
              </a:rPr>
              <a:t>            Com Jesus no deserto da tentação não foi diferente. Hoje depois de quase dois mil anos desde que Jesus estivera pessoalmente na terra; ele ainda procura, enganar, disfarçar e até mesmo levar o ser humano a queda. Para isso usa diversos tipos de artimanhas. </a:t>
            </a:r>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2</a:t>
            </a:fld>
            <a:endParaRPr lang="pt-BR"/>
          </a:p>
        </p:txBody>
      </p:sp>
    </p:spTree>
    <p:extLst>
      <p:ext uri="{BB962C8B-B14F-4D97-AF65-F5344CB8AC3E}">
        <p14:creationId xmlns:p14="http://schemas.microsoft.com/office/powerpoint/2010/main" val="2021904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03) </a:t>
            </a:r>
            <a:r>
              <a:rPr lang="pt-BR" sz="1200" b="1" i="1" kern="1200" dirty="0">
                <a:solidFill>
                  <a:schemeClr val="tx1"/>
                </a:solidFill>
                <a:effectLst/>
                <a:latin typeface="+mn-lt"/>
                <a:ea typeface="+mn-ea"/>
                <a:cs typeface="+mn-cs"/>
              </a:rPr>
              <a:t>Então, a serpente disse à mulher: É certo que não morrereis.</a:t>
            </a:r>
            <a:r>
              <a:rPr lang="pt-BR" sz="1200" i="1"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r>
              <a:rPr lang="pt-BR" sz="1200" i="1" kern="1200" dirty="0">
                <a:solidFill>
                  <a:schemeClr val="tx1"/>
                </a:solidFill>
                <a:effectLst/>
                <a:latin typeface="+mn-lt"/>
                <a:ea typeface="+mn-ea"/>
                <a:cs typeface="+mn-cs"/>
              </a:rPr>
              <a:t>(Gênesis 3:4)</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58CB81-486B-45D5-B398-E6958B2B11B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07971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04) </a:t>
            </a:r>
            <a:r>
              <a:rPr lang="pt-BR" sz="1200" kern="1200" dirty="0">
                <a:solidFill>
                  <a:schemeClr val="tx1"/>
                </a:solidFill>
                <a:effectLst/>
                <a:latin typeface="+mn-lt"/>
                <a:ea typeface="+mn-ea"/>
                <a:cs typeface="+mn-cs"/>
              </a:rPr>
              <a:t>Muitos pintam uma imagem deturpada de satanás. Alguns dizem que ele tem chifres e caldas longas</a:t>
            </a:r>
            <a:r>
              <a:rPr lang="pt-BR" sz="1200" kern="1200" baseline="0" dirty="0">
                <a:solidFill>
                  <a:schemeClr val="tx1"/>
                </a:solidFill>
                <a:effectLst/>
                <a:latin typeface="+mn-lt"/>
                <a:ea typeface="+mn-ea"/>
                <a:cs typeface="+mn-cs"/>
              </a:rPr>
              <a:t> ou</a:t>
            </a:r>
            <a:r>
              <a:rPr lang="pt-BR" sz="1200" kern="1200" dirty="0">
                <a:solidFill>
                  <a:schemeClr val="tx1"/>
                </a:solidFill>
                <a:effectLst/>
                <a:latin typeface="+mn-lt"/>
                <a:ea typeface="+mn-ea"/>
                <a:cs typeface="+mn-cs"/>
              </a:rPr>
              <a:t> comparam ele com dragões. Na verdade, não é bem assim;</a:t>
            </a:r>
            <a:r>
              <a:rPr lang="pt-BR" sz="1200" kern="1200" baseline="0" dirty="0">
                <a:solidFill>
                  <a:schemeClr val="tx1"/>
                </a:solidFill>
                <a:effectLst/>
                <a:latin typeface="+mn-lt"/>
                <a:ea typeface="+mn-ea"/>
                <a:cs typeface="+mn-cs"/>
              </a:rPr>
              <a:t> a</a:t>
            </a:r>
            <a:r>
              <a:rPr lang="pt-BR" sz="1200" kern="1200" dirty="0">
                <a:solidFill>
                  <a:schemeClr val="tx1"/>
                </a:solidFill>
                <a:effectLst/>
                <a:latin typeface="+mn-lt"/>
                <a:ea typeface="+mn-ea"/>
                <a:cs typeface="+mn-cs"/>
              </a:rPr>
              <a:t>té por que seria duro, um bicho feio vim até você e dizer: oi sou satanás vir para fazer você cair! Seria ridículo. </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4</a:t>
            </a:fld>
            <a:endParaRPr lang="pt-BR"/>
          </a:p>
        </p:txBody>
      </p:sp>
    </p:spTree>
    <p:extLst>
      <p:ext uri="{BB962C8B-B14F-4D97-AF65-F5344CB8AC3E}">
        <p14:creationId xmlns:p14="http://schemas.microsoft.com/office/powerpoint/2010/main" val="1141102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05) </a:t>
            </a:r>
            <a:r>
              <a:rPr lang="pt-BR" sz="1200" kern="1200" dirty="0">
                <a:solidFill>
                  <a:schemeClr val="tx1"/>
                </a:solidFill>
                <a:effectLst/>
                <a:latin typeface="+mn-lt"/>
                <a:ea typeface="+mn-ea"/>
                <a:cs typeface="+mn-cs"/>
              </a:rPr>
              <a:t>Satanás tem mais de seis mil anos de experiência e jamais iria fazer uma coisa deste tipo. Quando ele tentou Erva, ser desfasou numa serpente. “A serpente era uma bela criatura com asas, e quando voava pelos ares apresentava uma aparência brilhante, parecendo ouro polido”. A bíblia descreve que ele pode até se transformar em anjo de Luz. (2Corintios 11:14) A pergunta é? Como identificar quando é obra de satanás?</a:t>
            </a:r>
          </a:p>
          <a:p>
            <a:r>
              <a:rPr lang="pt-BR" sz="1200" kern="1200" dirty="0">
                <a:solidFill>
                  <a:schemeClr val="tx1"/>
                </a:solidFill>
                <a:effectLst/>
                <a:latin typeface="+mn-lt"/>
                <a:ea typeface="+mn-ea"/>
                <a:cs typeface="+mn-cs"/>
              </a:rPr>
              <a:t>              Quando a serpente abriu a boca e disse “é certo que não morrereis” ali era a hora de descobrir que era o inimigo, pois a serpente estava falando contrário as palavras de Deus. </a:t>
            </a:r>
          </a:p>
          <a:p>
            <a:r>
              <a:rPr lang="pt-BR" sz="1200" kern="1200" dirty="0">
                <a:solidFill>
                  <a:schemeClr val="tx1"/>
                </a:solidFill>
                <a:effectLst/>
                <a:latin typeface="+mn-lt"/>
                <a:ea typeface="+mn-ea"/>
                <a:cs typeface="+mn-cs"/>
              </a:rPr>
              <a:t>ELLEN WHITE, História da Redenção, p. 32.</a:t>
            </a:r>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5</a:t>
            </a:fld>
            <a:endParaRPr lang="pt-BR"/>
          </a:p>
        </p:txBody>
      </p:sp>
    </p:spTree>
    <p:extLst>
      <p:ext uri="{BB962C8B-B14F-4D97-AF65-F5344CB8AC3E}">
        <p14:creationId xmlns:p14="http://schemas.microsoft.com/office/powerpoint/2010/main" val="3331264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06) </a:t>
            </a:r>
            <a:r>
              <a:rPr lang="pt-BR" sz="1200" kern="1200" dirty="0">
                <a:solidFill>
                  <a:schemeClr val="tx1"/>
                </a:solidFill>
                <a:effectLst/>
                <a:latin typeface="+mn-lt"/>
                <a:ea typeface="+mn-ea"/>
                <a:cs typeface="+mn-cs"/>
              </a:rPr>
              <a:t>O inimigo sempre irar procura falar ao contrário da palavra de Deus. A palavra de Deus revela uma coisa, e o inimigo irá levar você a crê em outra.  </a:t>
            </a:r>
          </a:p>
          <a:p>
            <a:r>
              <a:rPr lang="pt-BR" sz="1200" kern="1200" dirty="0">
                <a:solidFill>
                  <a:schemeClr val="tx1"/>
                </a:solidFill>
                <a:effectLst/>
                <a:latin typeface="+mn-lt"/>
                <a:ea typeface="+mn-ea"/>
                <a:cs typeface="+mn-cs"/>
              </a:rPr>
              <a:t>             Aqui a está o segredo para identificar quando é o inimigo que estiver trabalhando, pois ele trabalha contrário a Deus e sua palavra. </a:t>
            </a:r>
          </a:p>
          <a:p>
            <a:r>
              <a:rPr lang="pt-BR" sz="1200" kern="1200" dirty="0">
                <a:solidFill>
                  <a:schemeClr val="tx1"/>
                </a:solidFill>
                <a:effectLst/>
                <a:latin typeface="+mn-lt"/>
                <a:ea typeface="+mn-ea"/>
                <a:cs typeface="+mn-cs"/>
              </a:rPr>
              <a:t>             Aparentemente uma simples mudança “É certo que não morrereis” e Deus havia falado “certamente morreras”.  Levando o homem a desconfiar da palavra de Deus.</a:t>
            </a:r>
          </a:p>
          <a:p>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6</a:t>
            </a:fld>
            <a:endParaRPr lang="pt-BR"/>
          </a:p>
        </p:txBody>
      </p:sp>
    </p:spTree>
    <p:extLst>
      <p:ext uri="{BB962C8B-B14F-4D97-AF65-F5344CB8AC3E}">
        <p14:creationId xmlns:p14="http://schemas.microsoft.com/office/powerpoint/2010/main" val="170396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07) </a:t>
            </a:r>
            <a:r>
              <a:rPr lang="pt-BR" sz="1200" kern="1200" dirty="0">
                <a:solidFill>
                  <a:schemeClr val="tx1"/>
                </a:solidFill>
                <a:effectLst/>
                <a:latin typeface="+mn-lt"/>
                <a:ea typeface="+mn-ea"/>
                <a:cs typeface="+mn-cs"/>
              </a:rPr>
              <a:t>Hoje não é diferente, pois o inimigo tenta fazer de tudo, para levar cada ser humano a deixar de lado a palavra de Deus e crer em suas ideias. Nossa única segurança e ficar ao lado de Jesus e de sua palavra. Ele usa até mesmo pessoas próxima de você, para levar você a abandonar toda a verdade que Espirito Santo tem revelado.</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7</a:t>
            </a:fld>
            <a:endParaRPr lang="pt-BR"/>
          </a:p>
        </p:txBody>
      </p:sp>
    </p:spTree>
    <p:extLst>
      <p:ext uri="{BB962C8B-B14F-4D97-AF65-F5344CB8AC3E}">
        <p14:creationId xmlns:p14="http://schemas.microsoft.com/office/powerpoint/2010/main" val="2313898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b="1" kern="1200" dirty="0">
                <a:solidFill>
                  <a:schemeClr val="tx1"/>
                </a:solidFill>
                <a:effectLst/>
                <a:latin typeface="+mn-lt"/>
                <a:ea typeface="+mn-ea"/>
                <a:cs typeface="+mn-cs"/>
              </a:rPr>
              <a:t>A FARSA NO DESERTO </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(Slide 08) </a:t>
            </a:r>
            <a:r>
              <a:rPr lang="pt-PT" sz="1200" b="1" i="1" kern="1200" dirty="0">
                <a:solidFill>
                  <a:schemeClr val="tx1"/>
                </a:solidFill>
                <a:effectLst/>
                <a:latin typeface="+mn-lt"/>
                <a:ea typeface="+mn-ea"/>
                <a:cs typeface="+mn-cs"/>
              </a:rPr>
              <a:t>E o Espírito Santo desceu sobre ele em forma corpórea como pomba; e ouviu-se uma voz do céu: tu és o meu Filho amado, em ti me comprazo.</a:t>
            </a:r>
            <a:endParaRPr lang="pt-BR" sz="1200" kern="1200" dirty="0">
              <a:solidFill>
                <a:schemeClr val="tx1"/>
              </a:solidFill>
              <a:effectLst/>
              <a:latin typeface="+mn-lt"/>
              <a:ea typeface="+mn-ea"/>
              <a:cs typeface="+mn-cs"/>
            </a:endParaRPr>
          </a:p>
          <a:p>
            <a:r>
              <a:rPr lang="pt-PT" sz="1200" i="1" kern="1200" dirty="0">
                <a:solidFill>
                  <a:schemeClr val="tx1"/>
                </a:solidFill>
                <a:effectLst/>
                <a:latin typeface="+mn-lt"/>
                <a:ea typeface="+mn-ea"/>
                <a:cs typeface="+mn-cs"/>
              </a:rPr>
              <a:t>(Lucas 3:22)</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58CB81-486B-45D5-B398-E6958B2B11B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32281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09) </a:t>
            </a:r>
            <a:r>
              <a:rPr lang="pt-BR" sz="1200" kern="1200" dirty="0">
                <a:solidFill>
                  <a:schemeClr val="tx1"/>
                </a:solidFill>
                <a:effectLst/>
                <a:latin typeface="+mn-lt"/>
                <a:ea typeface="+mn-ea"/>
                <a:cs typeface="+mn-cs"/>
              </a:rPr>
              <a:t>Não deserto não foi diferente. Na primeira tentação, quando “Satanás apareceu a Cristo pela primeira vez, ele tinha a aparência de um anjo de luz. Afirmava ser um mensageiro do Céu” que estava ali para uma missão especial. Porém na primeira tentação, estava claro que se tratava de alguém falando contrário as palavras de Deus.</a:t>
            </a:r>
          </a:p>
          <a:p>
            <a:r>
              <a:rPr lang="pt-BR" sz="1200" kern="1200" dirty="0">
                <a:solidFill>
                  <a:schemeClr val="tx1"/>
                </a:solidFill>
                <a:effectLst/>
                <a:latin typeface="+mn-lt"/>
                <a:ea typeface="+mn-ea"/>
                <a:cs typeface="+mn-cs"/>
              </a:rPr>
              <a:t>ELLEN WHITE, Vida de Jesus, p. 45.</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9</a:t>
            </a:fld>
            <a:endParaRPr lang="pt-BR"/>
          </a:p>
        </p:txBody>
      </p:sp>
    </p:spTree>
    <p:extLst>
      <p:ext uri="{BB962C8B-B14F-4D97-AF65-F5344CB8AC3E}">
        <p14:creationId xmlns:p14="http://schemas.microsoft.com/office/powerpoint/2010/main" val="1804385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a:t>Clique para editar 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B5592B97-45E1-4BF5-BA7C-09F542ADD806}" type="datetimeFigureOut">
              <a:rPr lang="pt-BR" smtClean="0"/>
              <a:t>27/08/2018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1405329479"/>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5592B97-45E1-4BF5-BA7C-09F542ADD806}" type="datetimeFigureOut">
              <a:rPr lang="pt-BR" smtClean="0"/>
              <a:t>27/08/2018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130726885"/>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5592B97-45E1-4BF5-BA7C-09F542ADD806}" type="datetimeFigureOut">
              <a:rPr lang="pt-BR" smtClean="0"/>
              <a:t>27/08/2018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1072744220"/>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7"/>
            <a:ext cx="10363200" cy="1470025"/>
          </a:xfrm>
        </p:spPr>
        <p:txBody>
          <a:bodyPr/>
          <a:lstStyle/>
          <a:p>
            <a:r>
              <a:rPr lang="pt-BR"/>
              <a:t>Clique para editar 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7ABEEEF8-8137-4E7E-A452-BDB6C97C1447}" type="datetimeFigureOut">
              <a:rPr lang="pt-BR" smtClean="0"/>
              <a:t>27/08/2018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324144199"/>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ABEEEF8-8137-4E7E-A452-BDB6C97C1447}" type="datetimeFigureOut">
              <a:rPr lang="pt-BR" smtClean="0"/>
              <a:t>27/08/2018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2863904118"/>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6"/>
          </a:xfrm>
        </p:spPr>
        <p:txBody>
          <a:bodyPr anchor="t"/>
          <a:lstStyle>
            <a:lvl1pPr algn="l">
              <a:defRPr sz="4800" b="1" cap="all"/>
            </a:lvl1pPr>
          </a:lstStyle>
          <a:p>
            <a:r>
              <a:rPr lang="pt-BR"/>
              <a:t>Clique para editar 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7ABEEEF8-8137-4E7E-A452-BDB6C97C1447}" type="datetimeFigureOut">
              <a:rPr lang="pt-BR" smtClean="0"/>
              <a:t>27/08/2018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2222032869"/>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09600" y="1333500"/>
            <a:ext cx="5384800" cy="377190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333500"/>
            <a:ext cx="5384800" cy="377190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7ABEEEF8-8137-4E7E-A452-BDB6C97C1447}" type="datetimeFigureOut">
              <a:rPr lang="pt-BR" smtClean="0"/>
              <a:t>27/08/2018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3642963357"/>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609600" y="1535114"/>
            <a:ext cx="5386917"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pt-BR"/>
              <a:t>Clique para editar 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9" y="1535114"/>
            <a:ext cx="5389033"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pt-BR"/>
              <a:t>Clique para editar o texto mestre</a:t>
            </a:r>
          </a:p>
        </p:txBody>
      </p:sp>
      <p:sp>
        <p:nvSpPr>
          <p:cNvPr id="6" name="Espaço Reservado para Conteúdo 5"/>
          <p:cNvSpPr>
            <a:spLocks noGrp="1"/>
          </p:cNvSpPr>
          <p:nvPr>
            <p:ph sz="quarter" idx="4"/>
          </p:nvPr>
        </p:nvSpPr>
        <p:spPr>
          <a:xfrm>
            <a:off x="6193369"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7ABEEEF8-8137-4E7E-A452-BDB6C97C1447}" type="datetimeFigureOut">
              <a:rPr lang="pt-BR" smtClean="0"/>
              <a:t>27/08/2018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2872124704"/>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7ABEEEF8-8137-4E7E-A452-BDB6C97C1447}" type="datetimeFigureOut">
              <a:rPr lang="pt-BR" smtClean="0"/>
              <a:t>27/08/2018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1266852580"/>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7ABEEEF8-8137-4E7E-A452-BDB6C97C1447}" type="datetimeFigureOut">
              <a:rPr lang="pt-BR" smtClean="0"/>
              <a:t>27/08/2018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3704367587"/>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2" y="273051"/>
            <a:ext cx="4011084" cy="1162050"/>
          </a:xfrm>
        </p:spPr>
        <p:txBody>
          <a:bodyPr anchor="b"/>
          <a:lstStyle>
            <a:lvl1pPr algn="l">
              <a:defRPr sz="2400" b="1"/>
            </a:lvl1pPr>
          </a:lstStyle>
          <a:p>
            <a:r>
              <a:rPr lang="pt-BR"/>
              <a:t>Clique para editar o título mestre</a:t>
            </a:r>
          </a:p>
        </p:txBody>
      </p:sp>
      <p:sp>
        <p:nvSpPr>
          <p:cNvPr id="3" name="Espaço Reservado para Conteúdo 2"/>
          <p:cNvSpPr>
            <a:spLocks noGrp="1"/>
          </p:cNvSpPr>
          <p:nvPr>
            <p:ph idx="1"/>
          </p:nvPr>
        </p:nvSpPr>
        <p:spPr>
          <a:xfrm>
            <a:off x="4766733" y="273050"/>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2" y="1435101"/>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7ABEEEF8-8137-4E7E-A452-BDB6C97C1447}" type="datetimeFigureOut">
              <a:rPr lang="pt-BR" smtClean="0"/>
              <a:t>27/08/2018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3625243831"/>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5592B97-45E1-4BF5-BA7C-09F542ADD806}" type="datetimeFigureOut">
              <a:rPr lang="pt-BR" smtClean="0"/>
              <a:t>27/08/2018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827555000"/>
      </p:ext>
    </p:extLst>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400" b="1"/>
            </a:lvl1pPr>
          </a:lstStyle>
          <a:p>
            <a:r>
              <a:rPr lang="pt-BR"/>
              <a:t>Clique para editar o título mestre</a:t>
            </a: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pt-BR"/>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7ABEEEF8-8137-4E7E-A452-BDB6C97C1447}" type="datetimeFigureOut">
              <a:rPr lang="pt-BR" smtClean="0"/>
              <a:t>27/08/2018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2400700356"/>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ABEEEF8-8137-4E7E-A452-BDB6C97C1447}" type="datetimeFigureOut">
              <a:rPr lang="pt-BR" smtClean="0"/>
              <a:t>27/08/2018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275574346"/>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28600"/>
            <a:ext cx="2743200" cy="4876800"/>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09600" y="228600"/>
            <a:ext cx="8026400" cy="4876800"/>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ABEEEF8-8137-4E7E-A452-BDB6C97C1447}" type="datetimeFigureOut">
              <a:rPr lang="pt-BR" smtClean="0"/>
              <a:t>27/08/2018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3691081102"/>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B5592B97-45E1-4BF5-BA7C-09F542ADD806}" type="datetimeFigureOut">
              <a:rPr lang="pt-BR" smtClean="0"/>
              <a:t>27/08/2018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1261268853"/>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B5592B97-45E1-4BF5-BA7C-09F542ADD806}" type="datetimeFigureOut">
              <a:rPr lang="pt-BR" smtClean="0"/>
              <a:t>27/08/2018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3925868758"/>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B5592B97-45E1-4BF5-BA7C-09F542ADD806}" type="datetimeFigureOut">
              <a:rPr lang="pt-BR" smtClean="0"/>
              <a:t>27/08/2018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3643428651"/>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B5592B97-45E1-4BF5-BA7C-09F542ADD806}" type="datetimeFigureOut">
              <a:rPr lang="pt-BR" smtClean="0"/>
              <a:t>27/08/2018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2540648052"/>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B5592B97-45E1-4BF5-BA7C-09F542ADD806}" type="datetimeFigureOut">
              <a:rPr lang="pt-BR" smtClean="0"/>
              <a:t>27/08/2018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3955281016"/>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B5592B97-45E1-4BF5-BA7C-09F542ADD806}" type="datetimeFigureOut">
              <a:rPr lang="pt-BR" smtClean="0"/>
              <a:t>27/08/2018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4025573040"/>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B5592B97-45E1-4BF5-BA7C-09F542ADD806}" type="datetimeFigureOut">
              <a:rPr lang="pt-BR" smtClean="0"/>
              <a:t>27/08/2018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4047007330"/>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592B97-45E1-4BF5-BA7C-09F542ADD806}" type="datetimeFigureOut">
              <a:rPr lang="pt-BR" smtClean="0"/>
              <a:t>27/08/2018</a:t>
            </a:fld>
            <a:endParaRPr lang="pt-BR"/>
          </a:p>
        </p:txBody>
      </p:sp>
      <p:sp>
        <p:nvSpPr>
          <p:cNvPr id="5" name="Espaço Reservado para Rodapé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85F078-BEBD-4629-882A-1C232A3070C6}" type="slidenum">
              <a:rPr lang="pt-BR" smtClean="0"/>
              <a:t>‹nº›</a:t>
            </a:fld>
            <a:endParaRPr lang="pt-BR"/>
          </a:p>
        </p:txBody>
      </p:sp>
    </p:spTree>
    <p:extLst>
      <p:ext uri="{BB962C8B-B14F-4D97-AF65-F5344CB8AC3E}">
        <p14:creationId xmlns:p14="http://schemas.microsoft.com/office/powerpoint/2010/main" val="3280996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440">
                <a:solidFill>
                  <a:schemeClr val="tx1">
                    <a:tint val="75000"/>
                  </a:schemeClr>
                </a:solidFill>
              </a:defRPr>
            </a:lvl1pPr>
          </a:lstStyle>
          <a:p>
            <a:fld id="{7ABEEEF8-8137-4E7E-A452-BDB6C97C1447}" type="datetimeFigureOut">
              <a:rPr lang="pt-BR" smtClean="0"/>
              <a:t>27/08/2018</a:t>
            </a:fld>
            <a:endParaRPr lang="pt-BR"/>
          </a:p>
        </p:txBody>
      </p:sp>
      <p:sp>
        <p:nvSpPr>
          <p:cNvPr id="5" name="Espaço Reservado para Rodapé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440">
                <a:solidFill>
                  <a:schemeClr val="tx1">
                    <a:tint val="75000"/>
                  </a:schemeClr>
                </a:solidFill>
              </a:defRPr>
            </a:lvl1pPr>
          </a:lstStyle>
          <a:p>
            <a:fld id="{4E58575A-126B-43BD-8CF0-6D459DC445D4}" type="slidenum">
              <a:rPr lang="pt-BR" smtClean="0"/>
              <a:t>‹nº›</a:t>
            </a:fld>
            <a:endParaRPr lang="pt-BR"/>
          </a:p>
        </p:txBody>
      </p:sp>
    </p:spTree>
    <p:extLst>
      <p:ext uri="{BB962C8B-B14F-4D97-AF65-F5344CB8AC3E}">
        <p14:creationId xmlns:p14="http://schemas.microsoft.com/office/powerpoint/2010/main" val="26238054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randomBar dir="vert"/>
  </p:transition>
  <p:txStyles>
    <p:titleStyle>
      <a:lvl1pPr algn="ctr" defTabSz="109728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7280" rtl="0" eaLnBrk="1" latinLnBrk="0" hangingPunct="1">
        <a:spcBef>
          <a:spcPct val="20000"/>
        </a:spcBef>
        <a:buFont typeface="Arial" panose="020B0604020202020204" pitchFamily="34" charset="0"/>
        <a:buChar char="•"/>
        <a:defRPr sz="3840" kern="1200">
          <a:solidFill>
            <a:schemeClr val="tx1"/>
          </a:solidFill>
          <a:latin typeface="+mn-lt"/>
          <a:ea typeface="+mn-ea"/>
          <a:cs typeface="+mn-cs"/>
        </a:defRPr>
      </a:lvl1pPr>
      <a:lvl2pPr marL="891540" indent="-342900" algn="l" defTabSz="1097280" rtl="0" eaLnBrk="1" latinLnBrk="0" hangingPunct="1">
        <a:spcBef>
          <a:spcPct val="20000"/>
        </a:spcBef>
        <a:buFont typeface="Arial" panose="020B0604020202020204" pitchFamily="34" charset="0"/>
        <a:buChar char="–"/>
        <a:defRPr sz="3360" kern="1200">
          <a:solidFill>
            <a:schemeClr val="tx1"/>
          </a:solidFill>
          <a:latin typeface="+mn-lt"/>
          <a:ea typeface="+mn-ea"/>
          <a:cs typeface="+mn-cs"/>
        </a:defRPr>
      </a:lvl2pPr>
      <a:lvl3pPr marL="1371600" indent="-274320" algn="l" defTabSz="1097280" rtl="0" eaLnBrk="1" latinLnBrk="0" hangingPunct="1">
        <a:spcBef>
          <a:spcPct val="20000"/>
        </a:spcBef>
        <a:buFont typeface="Arial" panose="020B0604020202020204" pitchFamily="34" charset="0"/>
        <a:buChar char="•"/>
        <a:defRPr sz="2880" kern="1200">
          <a:solidFill>
            <a:schemeClr val="tx1"/>
          </a:solidFill>
          <a:latin typeface="+mn-lt"/>
          <a:ea typeface="+mn-ea"/>
          <a:cs typeface="+mn-cs"/>
        </a:defRPr>
      </a:lvl3pPr>
      <a:lvl4pPr marL="19202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6888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pt-BR"/>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Tree>
    <p:extLst>
      <p:ext uri="{BB962C8B-B14F-4D97-AF65-F5344CB8AC3E}">
        <p14:creationId xmlns:p14="http://schemas.microsoft.com/office/powerpoint/2010/main" val="3992833460"/>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 name="Imagem 4"/>
          <p:cNvPicPr>
            <a:picLocks noChangeAspect="1"/>
          </p:cNvPicPr>
          <p:nvPr/>
        </p:nvPicPr>
        <p:blipFill rotWithShape="1">
          <a:blip r:embed="rId3"/>
          <a:srcRect l="20179" r="11656"/>
          <a:stretch/>
        </p:blipFill>
        <p:spPr>
          <a:xfrm>
            <a:off x="-20665" y="-1"/>
            <a:ext cx="12212665" cy="6858001"/>
          </a:xfrm>
          <a:prstGeom prst="rect">
            <a:avLst/>
          </a:prstGeom>
        </p:spPr>
      </p:pic>
      <p:sp>
        <p:nvSpPr>
          <p:cNvPr id="6" name="Retângulo 5"/>
          <p:cNvSpPr/>
          <p:nvPr/>
        </p:nvSpPr>
        <p:spPr>
          <a:xfrm flipH="1">
            <a:off x="176464" y="4094823"/>
            <a:ext cx="5147683" cy="2554545"/>
          </a:xfrm>
          <a:prstGeom prst="rect">
            <a:avLst/>
          </a:prstGeom>
        </p:spPr>
        <p:txBody>
          <a:bodyPr wrap="square">
            <a:spAutoFit/>
          </a:bodyPr>
          <a:lstStyle/>
          <a:p>
            <a:pPr algn="ctr"/>
            <a:r>
              <a:rPr lang="pt-BR" sz="4000" b="1" dirty="0">
                <a:solidFill>
                  <a:srgbClr val="FFFF00"/>
                </a:solidFill>
                <a:effectLst>
                  <a:glow rad="101600">
                    <a:schemeClr val="tx1">
                      <a:lumMod val="95000"/>
                      <a:lumOff val="5000"/>
                      <a:alpha val="60000"/>
                    </a:schemeClr>
                  </a:glow>
                </a:effectLst>
                <a:latin typeface="Century Gothic" panose="020B0502020202020204" pitchFamily="34" charset="0"/>
              </a:rPr>
              <a:t>Satanás tenta </a:t>
            </a:r>
          </a:p>
          <a:p>
            <a:pPr algn="ctr"/>
            <a:r>
              <a:rPr lang="pt-BR" sz="4000" b="1" dirty="0">
                <a:solidFill>
                  <a:srgbClr val="FFFF00"/>
                </a:solidFill>
                <a:effectLst>
                  <a:glow rad="101600">
                    <a:schemeClr val="tx1">
                      <a:lumMod val="95000"/>
                      <a:lumOff val="5000"/>
                      <a:alpha val="60000"/>
                    </a:schemeClr>
                  </a:glow>
                </a:effectLst>
                <a:latin typeface="Century Gothic" panose="020B0502020202020204" pitchFamily="34" charset="0"/>
              </a:rPr>
              <a:t>levar Jesus a uma desconfiança da palavra de Deus.</a:t>
            </a:r>
          </a:p>
        </p:txBody>
      </p:sp>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0733" y="6024893"/>
            <a:ext cx="1426467" cy="707137"/>
          </a:xfrm>
          <a:prstGeom prst="rect">
            <a:avLst/>
          </a:prstGeom>
        </p:spPr>
      </p:pic>
    </p:spTree>
    <p:extLst>
      <p:ext uri="{BB962C8B-B14F-4D97-AF65-F5344CB8AC3E}">
        <p14:creationId xmlns:p14="http://schemas.microsoft.com/office/powerpoint/2010/main" val="3742467287"/>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1908531" y="685800"/>
            <a:ext cx="8247841" cy="5018265"/>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Tree>
    <p:extLst>
      <p:ext uri="{BB962C8B-B14F-4D97-AF65-F5344CB8AC3E}">
        <p14:creationId xmlns:p14="http://schemas.microsoft.com/office/powerpoint/2010/main" val="28926650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457201" y="2599805"/>
            <a:ext cx="11734799" cy="2862322"/>
          </a:xfrm>
          <a:prstGeom prst="rect">
            <a:avLst/>
          </a:prstGeom>
        </p:spPr>
        <p:txBody>
          <a:bodyPr wrap="square">
            <a:spAutoFit/>
          </a:bodyPr>
          <a:lstStyle/>
          <a:p>
            <a:pPr algn="ctr">
              <a:defRPr/>
            </a:pPr>
            <a:r>
              <a:rPr lang="pt-BR" sz="3600" kern="0" dirty="0">
                <a:solidFill>
                  <a:schemeClr val="bg1"/>
                </a:solidFill>
                <a:latin typeface="Century Gothic" panose="020B0502020202020204" pitchFamily="34" charset="0"/>
              </a:rPr>
              <a:t>Pois haverá tempo em que não suportarão </a:t>
            </a:r>
            <a:r>
              <a:rPr lang="pt-BR" sz="3600" kern="0" dirty="0">
                <a:solidFill>
                  <a:srgbClr val="FFFF00"/>
                </a:solidFill>
                <a:latin typeface="Century Gothic" panose="020B0502020202020204" pitchFamily="34" charset="0"/>
              </a:rPr>
              <a:t>a sã doutrina; </a:t>
            </a:r>
            <a:r>
              <a:rPr lang="pt-BR" sz="3600" kern="0" dirty="0">
                <a:solidFill>
                  <a:schemeClr val="bg1"/>
                </a:solidFill>
                <a:latin typeface="Century Gothic" panose="020B0502020202020204" pitchFamily="34" charset="0"/>
              </a:rPr>
              <a:t>pelo contrário, cercar-se-ão de mestres segundo as suas próprias cobiças, como que sentindo coceira nos ouvidos; e se recusarão a dar ouvidos à verdade, </a:t>
            </a:r>
            <a:r>
              <a:rPr lang="pt-BR" sz="3600" kern="0" dirty="0">
                <a:solidFill>
                  <a:srgbClr val="FFFF00"/>
                </a:solidFill>
                <a:latin typeface="Century Gothic" panose="020B0502020202020204" pitchFamily="34" charset="0"/>
              </a:rPr>
              <a:t>entregando-se às fábulas.</a:t>
            </a:r>
          </a:p>
        </p:txBody>
      </p:sp>
      <p:pic>
        <p:nvPicPr>
          <p:cNvPr id="8" name="Imagem 7"/>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r="23699"/>
          <a:stretch/>
        </p:blipFill>
        <p:spPr>
          <a:xfrm>
            <a:off x="1660022" y="533399"/>
            <a:ext cx="10531978" cy="1343527"/>
          </a:xfrm>
          <a:prstGeom prst="rect">
            <a:avLst/>
          </a:prstGeom>
        </p:spPr>
      </p:pic>
      <p:sp>
        <p:nvSpPr>
          <p:cNvPr id="9" name="Retângulo 8"/>
          <p:cNvSpPr/>
          <p:nvPr/>
        </p:nvSpPr>
        <p:spPr>
          <a:xfrm>
            <a:off x="4366123" y="697330"/>
            <a:ext cx="8029074" cy="923330"/>
          </a:xfrm>
          <a:prstGeom prst="rect">
            <a:avLst/>
          </a:prstGeom>
        </p:spPr>
        <p:txBody>
          <a:bodyPr wrap="square">
            <a:spAutoFit/>
          </a:bodyPr>
          <a:lstStyle/>
          <a:p>
            <a:pPr algn="ctr">
              <a:defRPr/>
            </a:pPr>
            <a:r>
              <a:rPr lang="pt-BR" sz="5400" b="1" kern="0" dirty="0">
                <a:solidFill>
                  <a:srgbClr val="FFFF00"/>
                </a:solidFill>
                <a:latin typeface="Century Gothic" panose="020B0502020202020204" pitchFamily="34" charset="0"/>
              </a:rPr>
              <a:t> II Timóteo 4:3-4 </a:t>
            </a: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834" y="207462"/>
            <a:ext cx="3828757" cy="2228412"/>
          </a:xfrm>
          <a:prstGeom prst="rect">
            <a:avLst/>
          </a:prstGeom>
        </p:spPr>
      </p:pic>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Tree>
    <p:extLst>
      <p:ext uri="{BB962C8B-B14F-4D97-AF65-F5344CB8AC3E}">
        <p14:creationId xmlns:p14="http://schemas.microsoft.com/office/powerpoint/2010/main" val="6179406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 name="Imagem 4"/>
          <p:cNvPicPr>
            <a:picLocks noChangeAspect="1"/>
          </p:cNvPicPr>
          <p:nvPr/>
        </p:nvPicPr>
        <p:blipFill rotWithShape="1">
          <a:blip r:embed="rId3"/>
          <a:srcRect t="14557" b="1"/>
          <a:stretch/>
        </p:blipFill>
        <p:spPr>
          <a:xfrm>
            <a:off x="0" y="0"/>
            <a:ext cx="12228109" cy="6858000"/>
          </a:xfrm>
          <a:prstGeom prst="rect">
            <a:avLst/>
          </a:prstGeom>
        </p:spPr>
      </p:pic>
      <p:sp>
        <p:nvSpPr>
          <p:cNvPr id="6" name="Retângulo 5"/>
          <p:cNvSpPr/>
          <p:nvPr/>
        </p:nvSpPr>
        <p:spPr>
          <a:xfrm flipH="1">
            <a:off x="4142889" y="1060281"/>
            <a:ext cx="8694820" cy="1446550"/>
          </a:xfrm>
          <a:prstGeom prst="rect">
            <a:avLst/>
          </a:prstGeom>
        </p:spPr>
        <p:txBody>
          <a:bodyPr wrap="square">
            <a:spAutoFit/>
          </a:bodyPr>
          <a:lstStyle/>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O cristianismo hoje é </a:t>
            </a:r>
          </a:p>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bastante popular. </a:t>
            </a:r>
          </a:p>
        </p:txBody>
      </p:sp>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788" y="5955158"/>
            <a:ext cx="1426467" cy="707137"/>
          </a:xfrm>
          <a:prstGeom prst="rect">
            <a:avLst/>
          </a:prstGeom>
        </p:spPr>
      </p:pic>
    </p:spTree>
    <p:extLst>
      <p:ext uri="{BB962C8B-B14F-4D97-AF65-F5344CB8AC3E}">
        <p14:creationId xmlns:p14="http://schemas.microsoft.com/office/powerpoint/2010/main" val="2048328147"/>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3"/>
          <a:srcRect b="14738"/>
          <a:stretch/>
        </p:blipFill>
        <p:spPr>
          <a:xfrm>
            <a:off x="-1" y="5060"/>
            <a:ext cx="12192001" cy="6852940"/>
          </a:xfrm>
          <a:prstGeom prst="rect">
            <a:avLst/>
          </a:prstGeom>
        </p:spPr>
      </p:pic>
      <p:sp>
        <p:nvSpPr>
          <p:cNvPr id="5" name="Retângulo 4"/>
          <p:cNvSpPr/>
          <p:nvPr/>
        </p:nvSpPr>
        <p:spPr>
          <a:xfrm flipH="1">
            <a:off x="4020350" y="630763"/>
            <a:ext cx="8606588" cy="2800767"/>
          </a:xfrm>
          <a:prstGeom prst="rect">
            <a:avLst/>
          </a:prstGeom>
        </p:spPr>
        <p:txBody>
          <a:bodyPr wrap="square">
            <a:spAutoFit/>
          </a:bodyPr>
          <a:lstStyle/>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Em vez dos ensinamentos claros das escrituras, os homens seguiriam suas próprias tradições.</a:t>
            </a: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Tree>
    <p:extLst>
      <p:ext uri="{BB962C8B-B14F-4D97-AF65-F5344CB8AC3E}">
        <p14:creationId xmlns:p14="http://schemas.microsoft.com/office/powerpoint/2010/main" val="2608746172"/>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3"/>
          <a:srcRect t="15661" b="9473"/>
          <a:stretch/>
        </p:blipFill>
        <p:spPr>
          <a:xfrm>
            <a:off x="0" y="0"/>
            <a:ext cx="12192000" cy="6858000"/>
          </a:xfrm>
          <a:prstGeom prst="rect">
            <a:avLst/>
          </a:prstGeom>
        </p:spPr>
      </p:pic>
      <p:sp>
        <p:nvSpPr>
          <p:cNvPr id="5" name="Retângulo 4"/>
          <p:cNvSpPr/>
          <p:nvPr/>
        </p:nvSpPr>
        <p:spPr>
          <a:xfrm>
            <a:off x="1069285" y="554812"/>
            <a:ext cx="5771132" cy="1908215"/>
          </a:xfrm>
          <a:prstGeom prst="rect">
            <a:avLst/>
          </a:prstGeom>
        </p:spPr>
        <p:txBody>
          <a:bodyPr wrap="none">
            <a:spAutoFit/>
          </a:bodyPr>
          <a:lstStyle/>
          <a:p>
            <a:r>
              <a:rPr lang="pt-PT" sz="5400" b="1" dirty="0">
                <a:solidFill>
                  <a:schemeClr val="bg1"/>
                </a:solidFill>
                <a:latin typeface="Century Gothic" panose="020B0502020202020204" pitchFamily="34" charset="0"/>
              </a:rPr>
              <a:t>Mateus 7:21-23 </a:t>
            </a:r>
          </a:p>
          <a:p>
            <a:r>
              <a:rPr lang="pt-PT" sz="3200" b="1" dirty="0">
                <a:solidFill>
                  <a:srgbClr val="FFFF00"/>
                </a:solidFill>
                <a:latin typeface="Century Gothic" panose="020B0502020202020204" pitchFamily="34" charset="0"/>
              </a:rPr>
              <a:t>Apartai-vos de mim, os que </a:t>
            </a:r>
          </a:p>
          <a:p>
            <a:r>
              <a:rPr lang="pt-PT" sz="3200" b="1" dirty="0">
                <a:solidFill>
                  <a:srgbClr val="FFFF00"/>
                </a:solidFill>
                <a:latin typeface="Century Gothic" panose="020B0502020202020204" pitchFamily="34" charset="0"/>
              </a:rPr>
              <a:t>praticais a iniquidade.  </a:t>
            </a:r>
            <a:endParaRPr lang="pt-BR" sz="3200" b="1" dirty="0">
              <a:solidFill>
                <a:srgbClr val="FFFF00"/>
              </a:solidFill>
              <a:latin typeface="Century Gothic" panose="020B0502020202020204" pitchFamily="34" charset="0"/>
            </a:endParaRP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Tree>
    <p:extLst>
      <p:ext uri="{BB962C8B-B14F-4D97-AF65-F5344CB8AC3E}">
        <p14:creationId xmlns:p14="http://schemas.microsoft.com/office/powerpoint/2010/main" val="345924093"/>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492055" y="348734"/>
            <a:ext cx="8053808" cy="923330"/>
          </a:xfrm>
          <a:prstGeom prst="rect">
            <a:avLst/>
          </a:prstGeom>
        </p:spPr>
        <p:txBody>
          <a:bodyPr wrap="none">
            <a:spAutoFit/>
          </a:bodyPr>
          <a:lstStyle/>
          <a:p>
            <a:r>
              <a:rPr lang="pt-PT" sz="5400" b="1" dirty="0">
                <a:solidFill>
                  <a:srgbClr val="FFFF00"/>
                </a:solidFill>
                <a:effectLst>
                  <a:outerShdw blurRad="38100" dist="38100" dir="2700000" algn="tl">
                    <a:srgbClr val="000000">
                      <a:alpha val="43137"/>
                    </a:srgbClr>
                  </a:outerShdw>
                </a:effectLst>
                <a:latin typeface="Century Gothic" panose="020B0502020202020204" pitchFamily="34" charset="0"/>
              </a:rPr>
              <a:t>O que </a:t>
            </a:r>
            <a:r>
              <a:rPr lang="pt-BR" sz="5400" b="1" dirty="0">
                <a:solidFill>
                  <a:srgbClr val="FFFF00"/>
                </a:solidFill>
                <a:effectLst>
                  <a:outerShdw blurRad="38100" dist="38100" dir="2700000" algn="tl">
                    <a:srgbClr val="000000">
                      <a:alpha val="43137"/>
                    </a:srgbClr>
                  </a:outerShdw>
                </a:effectLst>
                <a:latin typeface="Century Gothic" panose="020B0502020202020204" pitchFamily="34" charset="0"/>
              </a:rPr>
              <a:t>são iniquidade? </a:t>
            </a:r>
          </a:p>
        </p:txBody>
      </p:sp>
      <p:sp>
        <p:nvSpPr>
          <p:cNvPr id="5" name="Retângulo 4"/>
          <p:cNvSpPr/>
          <p:nvPr/>
        </p:nvSpPr>
        <p:spPr>
          <a:xfrm>
            <a:off x="1590187" y="1272064"/>
            <a:ext cx="9499716" cy="769441"/>
          </a:xfrm>
          <a:prstGeom prst="rect">
            <a:avLst/>
          </a:prstGeom>
        </p:spPr>
        <p:txBody>
          <a:bodyPr wrap="none">
            <a:spAutoFit/>
          </a:bodyPr>
          <a:lstStyle/>
          <a:p>
            <a:r>
              <a:rPr lang="pt-BR" sz="4400" dirty="0">
                <a:solidFill>
                  <a:schemeClr val="bg1"/>
                </a:solidFill>
                <a:latin typeface="Century Gothic" panose="020B0502020202020204" pitchFamily="34" charset="0"/>
              </a:rPr>
              <a:t>iniquidade é “</a:t>
            </a:r>
            <a:r>
              <a:rPr lang="el-GR" sz="4400" b="1" dirty="0">
                <a:solidFill>
                  <a:schemeClr val="bg1"/>
                </a:solidFill>
                <a:latin typeface="Century Gothic" panose="020B0502020202020204" pitchFamily="34" charset="0"/>
              </a:rPr>
              <a:t>ἀνομίαν</a:t>
            </a:r>
            <a:r>
              <a:rPr lang="pt-BR" sz="4400" b="1" dirty="0">
                <a:solidFill>
                  <a:schemeClr val="bg1"/>
                </a:solidFill>
                <a:latin typeface="Century Gothic" panose="020B0502020202020204" pitchFamily="34" charset="0"/>
              </a:rPr>
              <a:t>” (anomias)</a:t>
            </a:r>
            <a:endParaRPr lang="pt-BR" sz="4400" dirty="0">
              <a:solidFill>
                <a:schemeClr val="bg1"/>
              </a:solidFill>
              <a:latin typeface="Century Gothic" panose="020B0502020202020204" pitchFamily="34" charset="0"/>
            </a:endParaRPr>
          </a:p>
        </p:txBody>
      </p:sp>
      <p:sp>
        <p:nvSpPr>
          <p:cNvPr id="6" name="Retângulo 5"/>
          <p:cNvSpPr/>
          <p:nvPr/>
        </p:nvSpPr>
        <p:spPr>
          <a:xfrm>
            <a:off x="1498015" y="3091933"/>
            <a:ext cx="9684061" cy="1877437"/>
          </a:xfrm>
          <a:prstGeom prst="rect">
            <a:avLst/>
          </a:prstGeom>
        </p:spPr>
        <p:txBody>
          <a:bodyPr wrap="none">
            <a:spAutoFit/>
          </a:bodyPr>
          <a:lstStyle/>
          <a:p>
            <a:pPr algn="ctr"/>
            <a:r>
              <a:rPr lang="pt-BR" sz="7200" dirty="0">
                <a:solidFill>
                  <a:srgbClr val="FFFF00"/>
                </a:solidFill>
                <a:effectLst>
                  <a:outerShdw blurRad="38100" dist="38100" dir="2700000" algn="tl">
                    <a:srgbClr val="000000">
                      <a:alpha val="43137"/>
                    </a:srgbClr>
                  </a:outerShdw>
                </a:effectLst>
                <a:latin typeface="Century Gothic" panose="020B0502020202020204" pitchFamily="34" charset="0"/>
              </a:rPr>
              <a:t>“transgressão da lei”</a:t>
            </a:r>
          </a:p>
          <a:p>
            <a:pPr algn="ctr"/>
            <a:r>
              <a:rPr lang="pt-BR" sz="4400" dirty="0">
                <a:solidFill>
                  <a:schemeClr val="bg1"/>
                </a:solidFill>
                <a:effectLst>
                  <a:outerShdw blurRad="38100" dist="38100" dir="2700000" algn="tl">
                    <a:srgbClr val="000000">
                      <a:alpha val="43137"/>
                    </a:srgbClr>
                  </a:outerShdw>
                </a:effectLst>
                <a:latin typeface="Century Gothic" panose="020B0502020202020204" pitchFamily="34" charset="0"/>
              </a:rPr>
              <a:t>I João 3:4</a:t>
            </a:r>
          </a:p>
        </p:txBody>
      </p:sp>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Tree>
    <p:extLst>
      <p:ext uri="{BB962C8B-B14F-4D97-AF65-F5344CB8AC3E}">
        <p14:creationId xmlns:p14="http://schemas.microsoft.com/office/powerpoint/2010/main" val="21001173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a:srcRect l="1277" t="16754" r="1277" b="4720"/>
          <a:stretch/>
        </p:blipFill>
        <p:spPr>
          <a:xfrm>
            <a:off x="0" y="0"/>
            <a:ext cx="12192000" cy="6858000"/>
          </a:xfrm>
          <a:prstGeom prst="rect">
            <a:avLst/>
          </a:prstGeom>
        </p:spPr>
      </p:pic>
      <p:sp>
        <p:nvSpPr>
          <p:cNvPr id="3" name="Retângulo 2"/>
          <p:cNvSpPr/>
          <p:nvPr/>
        </p:nvSpPr>
        <p:spPr>
          <a:xfrm flipH="1">
            <a:off x="-1" y="5103674"/>
            <a:ext cx="7700212" cy="1754326"/>
          </a:xfrm>
          <a:prstGeom prst="rect">
            <a:avLst/>
          </a:prstGeom>
        </p:spPr>
        <p:txBody>
          <a:bodyPr wrap="square">
            <a:spAutoFit/>
          </a:bodyPr>
          <a:lstStyle/>
          <a:p>
            <a:pPr algn="ctr"/>
            <a:r>
              <a:rPr lang="pt-BR" sz="3600" b="1" dirty="0">
                <a:solidFill>
                  <a:srgbClr val="FFFF00"/>
                </a:solidFill>
                <a:effectLst>
                  <a:glow rad="101600">
                    <a:schemeClr val="tx1">
                      <a:lumMod val="95000"/>
                      <a:lumOff val="5000"/>
                      <a:alpha val="60000"/>
                    </a:schemeClr>
                  </a:glow>
                </a:effectLst>
                <a:latin typeface="Century Gothic" panose="020B0502020202020204" pitchFamily="34" charset="0"/>
              </a:rPr>
              <a:t>Não adianta fazer </a:t>
            </a:r>
          </a:p>
          <a:p>
            <a:pPr algn="ctr"/>
            <a:r>
              <a:rPr lang="pt-BR" sz="3600" b="1" dirty="0">
                <a:solidFill>
                  <a:srgbClr val="FFFF00"/>
                </a:solidFill>
                <a:effectLst>
                  <a:glow rad="101600">
                    <a:schemeClr val="tx1">
                      <a:lumMod val="95000"/>
                      <a:lumOff val="5000"/>
                      <a:alpha val="60000"/>
                    </a:schemeClr>
                  </a:glow>
                </a:effectLst>
                <a:latin typeface="Century Gothic" panose="020B0502020202020204" pitchFamily="34" charset="0"/>
              </a:rPr>
              <a:t>milagres e maravilhas, e ainda continua uma vida de pecado. </a:t>
            </a:r>
          </a:p>
        </p:txBody>
      </p:sp>
      <p:pic>
        <p:nvPicPr>
          <p:cNvPr id="4"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2031" y="5980837"/>
            <a:ext cx="1426467" cy="707137"/>
          </a:xfrm>
          <a:prstGeom prst="rect">
            <a:avLst/>
          </a:prstGeom>
        </p:spPr>
      </p:pic>
    </p:spTree>
    <p:extLst>
      <p:ext uri="{BB962C8B-B14F-4D97-AF65-F5344CB8AC3E}">
        <p14:creationId xmlns:p14="http://schemas.microsoft.com/office/powerpoint/2010/main" val="888200258"/>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516834" y="2761811"/>
            <a:ext cx="11217736" cy="2554545"/>
          </a:xfrm>
          <a:prstGeom prst="rect">
            <a:avLst/>
          </a:prstGeom>
        </p:spPr>
        <p:txBody>
          <a:bodyPr wrap="square">
            <a:spAutoFit/>
          </a:bodyPr>
          <a:lstStyle/>
          <a:p>
            <a:pPr algn="ctr">
              <a:defRPr/>
            </a:pPr>
            <a:r>
              <a:rPr lang="pt-BR" sz="4000" kern="0" dirty="0">
                <a:solidFill>
                  <a:schemeClr val="bg1"/>
                </a:solidFill>
                <a:latin typeface="Century Gothic" panose="020B0502020202020204" pitchFamily="34" charset="0"/>
              </a:rPr>
              <a:t>Bem-aventurados aqueles que </a:t>
            </a:r>
            <a:r>
              <a:rPr lang="pt-BR" sz="4000" kern="0" dirty="0" err="1">
                <a:solidFill>
                  <a:schemeClr val="bg1"/>
                </a:solidFill>
                <a:latin typeface="Century Gothic" panose="020B0502020202020204" pitchFamily="34" charset="0"/>
              </a:rPr>
              <a:t>lêem</a:t>
            </a:r>
            <a:r>
              <a:rPr lang="pt-BR" sz="4000" kern="0" dirty="0">
                <a:solidFill>
                  <a:schemeClr val="bg1"/>
                </a:solidFill>
                <a:latin typeface="Century Gothic" panose="020B0502020202020204" pitchFamily="34" charset="0"/>
              </a:rPr>
              <a:t> e aqueles que ouvem as palavras da profecia e guardam as coisas nela escritas, pois o tempo está próximo.</a:t>
            </a:r>
            <a:endParaRPr lang="pt-BR" b="1" kern="0" dirty="0">
              <a:solidFill>
                <a:srgbClr val="FFFF00"/>
              </a:solidFill>
              <a:latin typeface="Century Gothic" panose="020B0502020202020204" pitchFamily="34" charset="0"/>
            </a:endParaRPr>
          </a:p>
        </p:txBody>
      </p:sp>
      <p:pic>
        <p:nvPicPr>
          <p:cNvPr id="8" name="Imagem 7"/>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r="23699"/>
          <a:stretch/>
        </p:blipFill>
        <p:spPr>
          <a:xfrm>
            <a:off x="1660022" y="533399"/>
            <a:ext cx="10531978" cy="1343527"/>
          </a:xfrm>
          <a:prstGeom prst="rect">
            <a:avLst/>
          </a:prstGeom>
        </p:spPr>
      </p:pic>
      <p:sp>
        <p:nvSpPr>
          <p:cNvPr id="9" name="Retângulo 8"/>
          <p:cNvSpPr/>
          <p:nvPr/>
        </p:nvSpPr>
        <p:spPr>
          <a:xfrm>
            <a:off x="4311725" y="589102"/>
            <a:ext cx="8285561" cy="1015663"/>
          </a:xfrm>
          <a:prstGeom prst="rect">
            <a:avLst/>
          </a:prstGeom>
        </p:spPr>
        <p:txBody>
          <a:bodyPr wrap="square">
            <a:spAutoFit/>
          </a:bodyPr>
          <a:lstStyle/>
          <a:p>
            <a:pPr algn="ctr">
              <a:defRPr/>
            </a:pPr>
            <a:r>
              <a:rPr lang="pt-BR" sz="6000" b="1" kern="0" dirty="0">
                <a:solidFill>
                  <a:srgbClr val="FFFF00"/>
                </a:solidFill>
                <a:latin typeface="Century Gothic" panose="020B0502020202020204" pitchFamily="34" charset="0"/>
              </a:rPr>
              <a:t>Apocalipse 1:3 </a:t>
            </a: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834" y="207462"/>
            <a:ext cx="3828757" cy="2228412"/>
          </a:xfrm>
          <a:prstGeom prst="rect">
            <a:avLst/>
          </a:prstGeom>
        </p:spPr>
      </p:pic>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Tree>
    <p:extLst>
      <p:ext uri="{BB962C8B-B14F-4D97-AF65-F5344CB8AC3E}">
        <p14:creationId xmlns:p14="http://schemas.microsoft.com/office/powerpoint/2010/main" val="1457660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2696725" y="2672834"/>
            <a:ext cx="6912853" cy="707886"/>
          </a:xfrm>
          <a:prstGeom prst="rect">
            <a:avLst/>
          </a:prstGeom>
        </p:spPr>
        <p:txBody>
          <a:bodyPr wrap="none">
            <a:spAutoFit/>
          </a:bodyPr>
          <a:lstStyle/>
          <a:p>
            <a:pPr algn="ctr"/>
            <a:r>
              <a:rPr lang="pt-PT" sz="4000" dirty="0">
                <a:ln w="0"/>
                <a:effectLst>
                  <a:outerShdw blurRad="38100" dist="19050" dir="2700000" algn="tl" rotWithShape="0">
                    <a:schemeClr val="dk1">
                      <a:alpha val="40000"/>
                    </a:schemeClr>
                  </a:outerShdw>
                </a:effectLst>
              </a:rPr>
              <a:t>PORTA MARCADA COM SANGUE</a:t>
            </a:r>
            <a:endParaRPr lang="pt-BR" sz="4000" dirty="0">
              <a:ln w="0"/>
              <a:effectLst>
                <a:outerShdw blurRad="38100" dist="19050" dir="2700000" algn="tl" rotWithShape="0">
                  <a:schemeClr val="dk1">
                    <a:alpha val="40000"/>
                  </a:schemeClr>
                </a:outerShdw>
              </a:effectLst>
            </a:endParaRPr>
          </a:p>
        </p:txBody>
      </p:sp>
      <p:pic>
        <p:nvPicPr>
          <p:cNvPr id="2" name="Imagem 1"/>
          <p:cNvPicPr>
            <a:picLocks noChangeAspect="1"/>
          </p:cNvPicPr>
          <p:nvPr/>
        </p:nvPicPr>
        <p:blipFill rotWithShape="1">
          <a:blip r:embed="rId3"/>
          <a:srcRect t="3450" b="11052"/>
          <a:stretch/>
        </p:blipFill>
        <p:spPr>
          <a:xfrm>
            <a:off x="0" y="-48281"/>
            <a:ext cx="12158233" cy="6858001"/>
          </a:xfrm>
          <a:prstGeom prst="rect">
            <a:avLst/>
          </a:prstGeom>
        </p:spPr>
      </p:pic>
      <p:sp>
        <p:nvSpPr>
          <p:cNvPr id="4" name="Retângulo 3"/>
          <p:cNvSpPr/>
          <p:nvPr/>
        </p:nvSpPr>
        <p:spPr>
          <a:xfrm flipH="1">
            <a:off x="320843" y="3718976"/>
            <a:ext cx="5147683" cy="2800767"/>
          </a:xfrm>
          <a:prstGeom prst="rect">
            <a:avLst/>
          </a:prstGeom>
        </p:spPr>
        <p:txBody>
          <a:bodyPr wrap="square">
            <a:spAutoFit/>
          </a:bodyPr>
          <a:lstStyle/>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Jesus deseja realizar um grande milagre em sua vida.</a:t>
            </a:r>
          </a:p>
        </p:txBody>
      </p:sp>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5567" y="5966148"/>
            <a:ext cx="1426467" cy="707137"/>
          </a:xfrm>
          <a:prstGeom prst="rect">
            <a:avLst/>
          </a:prstGeom>
        </p:spPr>
      </p:pic>
    </p:spTree>
    <p:extLst>
      <p:ext uri="{BB962C8B-B14F-4D97-AF65-F5344CB8AC3E}">
        <p14:creationId xmlns:p14="http://schemas.microsoft.com/office/powerpoint/2010/main" val="3810079215"/>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Tree>
    <p:extLst>
      <p:ext uri="{BB962C8B-B14F-4D97-AF65-F5344CB8AC3E}">
        <p14:creationId xmlns:p14="http://schemas.microsoft.com/office/powerpoint/2010/main" val="3587095099"/>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2696725" y="2672834"/>
            <a:ext cx="6912853" cy="707886"/>
          </a:xfrm>
          <a:prstGeom prst="rect">
            <a:avLst/>
          </a:prstGeom>
        </p:spPr>
        <p:txBody>
          <a:bodyPr wrap="none">
            <a:spAutoFit/>
          </a:bodyPr>
          <a:lstStyle/>
          <a:p>
            <a:pPr algn="ctr"/>
            <a:r>
              <a:rPr lang="pt-PT" sz="4000" dirty="0">
                <a:ln w="0"/>
                <a:effectLst>
                  <a:outerShdw blurRad="38100" dist="19050" dir="2700000" algn="tl" rotWithShape="0">
                    <a:schemeClr val="dk1">
                      <a:alpha val="40000"/>
                    </a:schemeClr>
                  </a:outerShdw>
                </a:effectLst>
              </a:rPr>
              <a:t>PORTA MARCADA COM SANGUE</a:t>
            </a:r>
            <a:endParaRPr lang="pt-BR" sz="4000" dirty="0">
              <a:ln w="0"/>
              <a:effectLst>
                <a:outerShdw blurRad="38100" dist="19050" dir="2700000" algn="tl" rotWithShape="0">
                  <a:schemeClr val="dk1">
                    <a:alpha val="40000"/>
                  </a:schemeClr>
                </a:outerShdw>
              </a:effectLst>
            </a:endParaRPr>
          </a:p>
        </p:txBody>
      </p:sp>
      <p:pic>
        <p:nvPicPr>
          <p:cNvPr id="3" name="Imagem 2"/>
          <p:cNvPicPr>
            <a:picLocks noChangeAspect="1"/>
          </p:cNvPicPr>
          <p:nvPr/>
        </p:nvPicPr>
        <p:blipFill rotWithShape="1">
          <a:blip r:embed="rId2"/>
          <a:srcRect t="13071"/>
          <a:stretch/>
        </p:blipFill>
        <p:spPr>
          <a:xfrm>
            <a:off x="-1" y="30658"/>
            <a:ext cx="12192001" cy="6866170"/>
          </a:xfrm>
          <a:prstGeom prst="rect">
            <a:avLst/>
          </a:prstGeom>
        </p:spPr>
      </p:pic>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Tree>
    <p:extLst>
      <p:ext uri="{BB962C8B-B14F-4D97-AF65-F5344CB8AC3E}">
        <p14:creationId xmlns:p14="http://schemas.microsoft.com/office/powerpoint/2010/main" val="3877478459"/>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r="23699"/>
          <a:stretch/>
        </p:blipFill>
        <p:spPr>
          <a:xfrm>
            <a:off x="1660022" y="533399"/>
            <a:ext cx="10531978" cy="1343527"/>
          </a:xfrm>
          <a:prstGeom prst="rect">
            <a:avLst/>
          </a:prstGeom>
        </p:spPr>
      </p:pic>
      <p:sp>
        <p:nvSpPr>
          <p:cNvPr id="9" name="Retângulo 8"/>
          <p:cNvSpPr/>
          <p:nvPr/>
        </p:nvSpPr>
        <p:spPr>
          <a:xfrm>
            <a:off x="3496734" y="651164"/>
            <a:ext cx="7874000" cy="1107996"/>
          </a:xfrm>
          <a:prstGeom prst="rect">
            <a:avLst/>
          </a:prstGeom>
        </p:spPr>
        <p:txBody>
          <a:bodyPr wrap="square">
            <a:spAutoFit/>
          </a:bodyPr>
          <a:lstStyle/>
          <a:p>
            <a:pPr algn="r">
              <a:defRPr/>
            </a:pPr>
            <a:r>
              <a:rPr lang="pt-BR" sz="6000" b="1" kern="0" dirty="0">
                <a:solidFill>
                  <a:srgbClr val="FFFF00"/>
                </a:solidFill>
                <a:effectLst>
                  <a:outerShdw blurRad="38100" dist="38100" dir="2700000" algn="tl">
                    <a:srgbClr val="000000">
                      <a:alpha val="43137"/>
                    </a:srgbClr>
                  </a:outerShdw>
                </a:effectLst>
                <a:latin typeface="Century Gothic" panose="020B0502020202020204" pitchFamily="34" charset="0"/>
              </a:rPr>
              <a:t>Gênesis</a:t>
            </a:r>
            <a:r>
              <a:rPr lang="pt-BR" sz="6600" b="1" kern="0" dirty="0">
                <a:solidFill>
                  <a:srgbClr val="FFFF00"/>
                </a:solidFill>
                <a:effectLst>
                  <a:outerShdw blurRad="38100" dist="38100" dir="2700000" algn="tl">
                    <a:srgbClr val="000000">
                      <a:alpha val="43137"/>
                    </a:srgbClr>
                  </a:outerShdw>
                </a:effectLst>
                <a:latin typeface="Century Gothic" panose="020B0502020202020204" pitchFamily="34" charset="0"/>
              </a:rPr>
              <a:t> 3:4 </a:t>
            </a: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564" y="258262"/>
            <a:ext cx="3932562" cy="2288829"/>
          </a:xfrm>
          <a:prstGeom prst="rect">
            <a:avLst/>
          </a:prstGeom>
        </p:spPr>
      </p:pic>
      <p:sp>
        <p:nvSpPr>
          <p:cNvPr id="10" name="Retângulo 9"/>
          <p:cNvSpPr/>
          <p:nvPr/>
        </p:nvSpPr>
        <p:spPr>
          <a:xfrm>
            <a:off x="345297" y="3045248"/>
            <a:ext cx="11524970" cy="1446550"/>
          </a:xfrm>
          <a:prstGeom prst="rect">
            <a:avLst/>
          </a:prstGeom>
        </p:spPr>
        <p:txBody>
          <a:bodyPr wrap="square">
            <a:spAutoFit/>
          </a:bodyPr>
          <a:lstStyle/>
          <a:p>
            <a:pPr algn="ctr">
              <a:defRPr/>
            </a:pPr>
            <a:r>
              <a:rPr lang="pt-BR" sz="4400" dirty="0">
                <a:solidFill>
                  <a:schemeClr val="bg1"/>
                </a:solidFill>
                <a:effectLst>
                  <a:outerShdw blurRad="38100" dist="38100" dir="2700000" algn="tl">
                    <a:srgbClr val="000000">
                      <a:alpha val="43137"/>
                    </a:srgbClr>
                  </a:outerShdw>
                </a:effectLst>
                <a:latin typeface="Century Gothic" panose="020B0502020202020204" pitchFamily="34" charset="0"/>
              </a:rPr>
              <a:t>Então, a serpente disse à mulher: </a:t>
            </a:r>
            <a:r>
              <a:rPr lang="pt-BR" sz="4400" dirty="0">
                <a:solidFill>
                  <a:srgbClr val="FFFF00"/>
                </a:solidFill>
                <a:effectLst>
                  <a:outerShdw blurRad="38100" dist="38100" dir="2700000" algn="tl">
                    <a:srgbClr val="000000">
                      <a:alpha val="43137"/>
                    </a:srgbClr>
                  </a:outerShdw>
                </a:effectLst>
                <a:latin typeface="Century Gothic" panose="020B0502020202020204" pitchFamily="34" charset="0"/>
              </a:rPr>
              <a:t>É certo que não morrereis</a:t>
            </a:r>
            <a:endParaRPr lang="pt-BR" sz="2000" b="1" dirty="0">
              <a:solidFill>
                <a:srgbClr val="FFFF00"/>
              </a:solidFill>
              <a:effectLst>
                <a:outerShdw blurRad="38100" dist="38100" dir="2700000" algn="tl">
                  <a:srgbClr val="000000">
                    <a:alpha val="43137"/>
                  </a:srgbClr>
                </a:outerShdw>
              </a:effectLst>
              <a:latin typeface="Century Gothic" panose="020B0502020202020204" pitchFamily="34" charset="0"/>
            </a:endParaRPr>
          </a:p>
        </p:txBody>
      </p:sp>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Tree>
    <p:extLst>
      <p:ext uri="{BB962C8B-B14F-4D97-AF65-F5344CB8AC3E}">
        <p14:creationId xmlns:p14="http://schemas.microsoft.com/office/powerpoint/2010/main" val="1558813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additive="base">
                                        <p:cTn id="2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 name="Imagem 4"/>
          <p:cNvPicPr>
            <a:picLocks noChangeAspect="1"/>
          </p:cNvPicPr>
          <p:nvPr/>
        </p:nvPicPr>
        <p:blipFill>
          <a:blip r:embed="rId3"/>
          <a:stretch>
            <a:fillRect/>
          </a:stretch>
        </p:blipFill>
        <p:spPr>
          <a:xfrm>
            <a:off x="2903763" y="274638"/>
            <a:ext cx="7024008" cy="6280634"/>
          </a:xfrm>
          <a:prstGeom prst="rect">
            <a:avLst/>
          </a:prstGeom>
        </p:spPr>
      </p:pic>
      <p:sp>
        <p:nvSpPr>
          <p:cNvPr id="6" name="Retângulo 5"/>
          <p:cNvSpPr/>
          <p:nvPr/>
        </p:nvSpPr>
        <p:spPr>
          <a:xfrm>
            <a:off x="1263084" y="1885692"/>
            <a:ext cx="9665832" cy="1977490"/>
          </a:xfrm>
          <a:prstGeom prst="rect">
            <a:avLst/>
          </a:prstGeom>
          <a:solidFill>
            <a:srgbClr val="FF0000"/>
          </a:solidFill>
          <a:ln>
            <a:solidFill>
              <a:srgbClr val="C00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pt-BR" sz="13800" b="1" spc="50" dirty="0">
                <a:ln w="0"/>
                <a:solidFill>
                  <a:schemeClr val="bg1"/>
                </a:solidFill>
                <a:effectLst>
                  <a:innerShdw blurRad="63500" dist="50800" dir="13500000">
                    <a:srgbClr val="000000">
                      <a:alpha val="50000"/>
                    </a:srgbClr>
                  </a:innerShdw>
                </a:effectLst>
                <a:latin typeface="Century Gothic" panose="020B0502020202020204" pitchFamily="34" charset="0"/>
              </a:rPr>
              <a:t>NÃO</a:t>
            </a:r>
          </a:p>
        </p:txBody>
      </p:sp>
    </p:spTree>
    <p:extLst>
      <p:ext uri="{BB962C8B-B14F-4D97-AF65-F5344CB8AC3E}">
        <p14:creationId xmlns:p14="http://schemas.microsoft.com/office/powerpoint/2010/main" val="41764548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4586190" y="2548235"/>
            <a:ext cx="3324436"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LIBERDADE</a:t>
            </a:r>
          </a:p>
        </p:txBody>
      </p:sp>
      <p:pic>
        <p:nvPicPr>
          <p:cNvPr id="2" name="Imagem 1"/>
          <p:cNvPicPr>
            <a:picLocks noChangeAspect="1"/>
          </p:cNvPicPr>
          <p:nvPr/>
        </p:nvPicPr>
        <p:blipFill rotWithShape="1">
          <a:blip r:embed="rId3"/>
          <a:srcRect t="3473" b="25991"/>
          <a:stretch/>
        </p:blipFill>
        <p:spPr>
          <a:xfrm>
            <a:off x="-16537" y="0"/>
            <a:ext cx="12208538" cy="6858000"/>
          </a:xfrm>
          <a:prstGeom prst="rect">
            <a:avLst/>
          </a:prstGeom>
        </p:spPr>
      </p:pic>
      <p:sp>
        <p:nvSpPr>
          <p:cNvPr id="5" name="Retângulo 4"/>
          <p:cNvSpPr/>
          <p:nvPr/>
        </p:nvSpPr>
        <p:spPr>
          <a:xfrm>
            <a:off x="6374551" y="4300534"/>
            <a:ext cx="5505033" cy="2123658"/>
          </a:xfrm>
          <a:prstGeom prst="rect">
            <a:avLst/>
          </a:prstGeom>
        </p:spPr>
        <p:txBody>
          <a:bodyPr wrap="none">
            <a:spAutoFit/>
          </a:bodyPr>
          <a:lstStyle/>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Quando ele tentou </a:t>
            </a:r>
          </a:p>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Erva, ser desfasou </a:t>
            </a:r>
          </a:p>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numa serpente. </a:t>
            </a: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Tree>
    <p:extLst>
      <p:ext uri="{BB962C8B-B14F-4D97-AF65-F5344CB8AC3E}">
        <p14:creationId xmlns:p14="http://schemas.microsoft.com/office/powerpoint/2010/main" val="4104708518"/>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3"/>
          <a:srcRect l="20128"/>
          <a:stretch/>
        </p:blipFill>
        <p:spPr>
          <a:xfrm>
            <a:off x="-1" y="0"/>
            <a:ext cx="12176717" cy="6858000"/>
          </a:xfrm>
          <a:prstGeom prst="rect">
            <a:avLst/>
          </a:prstGeom>
        </p:spPr>
      </p:pic>
      <p:sp>
        <p:nvSpPr>
          <p:cNvPr id="5" name="Retângulo 4"/>
          <p:cNvSpPr/>
          <p:nvPr/>
        </p:nvSpPr>
        <p:spPr>
          <a:xfrm>
            <a:off x="8035262" y="1012954"/>
            <a:ext cx="3547138" cy="4832092"/>
          </a:xfrm>
          <a:prstGeom prst="rect">
            <a:avLst/>
          </a:prstGeom>
        </p:spPr>
        <p:txBody>
          <a:bodyPr wrap="square">
            <a:spAutoFit/>
          </a:bodyPr>
          <a:lstStyle/>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O inimigo sempre irar procura falar ao contrário da palavra de Deus. </a:t>
            </a: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Tree>
    <p:extLst>
      <p:ext uri="{BB962C8B-B14F-4D97-AF65-F5344CB8AC3E}">
        <p14:creationId xmlns:p14="http://schemas.microsoft.com/office/powerpoint/2010/main" val="377832589"/>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3"/>
          <a:srcRect l="20128"/>
          <a:stretch/>
        </p:blipFill>
        <p:spPr>
          <a:xfrm>
            <a:off x="-1" y="0"/>
            <a:ext cx="12176717"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3818" y="1417638"/>
            <a:ext cx="6618582" cy="3852146"/>
          </a:xfrm>
          <a:prstGeom prst="rect">
            <a:avLst/>
          </a:prstGeom>
          <a:effectLst>
            <a:glow rad="228600">
              <a:schemeClr val="accent6">
                <a:satMod val="175000"/>
                <a:alpha val="40000"/>
              </a:schemeClr>
            </a:glow>
          </a:effectLst>
        </p:spPr>
      </p:pic>
      <p:pic>
        <p:nvPicPr>
          <p:cNvPr id="6" name="Image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Tree>
    <p:extLst>
      <p:ext uri="{BB962C8B-B14F-4D97-AF65-F5344CB8AC3E}">
        <p14:creationId xmlns:p14="http://schemas.microsoft.com/office/powerpoint/2010/main" val="871641727"/>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r="23699"/>
          <a:stretch/>
        </p:blipFill>
        <p:spPr>
          <a:xfrm>
            <a:off x="1660022" y="533399"/>
            <a:ext cx="10531978" cy="1343527"/>
          </a:xfrm>
          <a:prstGeom prst="rect">
            <a:avLst/>
          </a:prstGeom>
        </p:spPr>
      </p:pic>
      <p:sp>
        <p:nvSpPr>
          <p:cNvPr id="9" name="Retângulo 8"/>
          <p:cNvSpPr/>
          <p:nvPr/>
        </p:nvSpPr>
        <p:spPr>
          <a:xfrm>
            <a:off x="5328110" y="668036"/>
            <a:ext cx="7411451" cy="1015663"/>
          </a:xfrm>
          <a:prstGeom prst="rect">
            <a:avLst/>
          </a:prstGeom>
        </p:spPr>
        <p:txBody>
          <a:bodyPr wrap="square">
            <a:spAutoFit/>
          </a:bodyPr>
          <a:lstStyle/>
          <a:p>
            <a:pPr algn="ctr">
              <a:defRPr/>
            </a:pPr>
            <a:r>
              <a:rPr lang="pt-BR" sz="6000" b="1" kern="0" dirty="0">
                <a:solidFill>
                  <a:srgbClr val="FFFF00"/>
                </a:solidFill>
                <a:effectLst>
                  <a:outerShdw blurRad="38100" dist="38100" dir="2700000" algn="tl">
                    <a:srgbClr val="000000">
                      <a:alpha val="43137"/>
                    </a:srgbClr>
                  </a:outerShdw>
                </a:effectLst>
                <a:latin typeface="Century Gothic" panose="020B0502020202020204" pitchFamily="34" charset="0"/>
              </a:rPr>
              <a:t>Lucas 3:22 </a:t>
            </a: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430" y="275196"/>
            <a:ext cx="3833096" cy="2230938"/>
          </a:xfrm>
          <a:prstGeom prst="rect">
            <a:avLst/>
          </a:prstGeom>
        </p:spPr>
      </p:pic>
      <p:sp>
        <p:nvSpPr>
          <p:cNvPr id="10" name="Retângulo 9"/>
          <p:cNvSpPr/>
          <p:nvPr/>
        </p:nvSpPr>
        <p:spPr>
          <a:xfrm>
            <a:off x="361951" y="2730471"/>
            <a:ext cx="11830049" cy="2800767"/>
          </a:xfrm>
          <a:prstGeom prst="rect">
            <a:avLst/>
          </a:prstGeom>
        </p:spPr>
        <p:txBody>
          <a:bodyPr wrap="square">
            <a:spAutoFit/>
          </a:bodyPr>
          <a:lstStyle/>
          <a:p>
            <a:pPr algn="ctr">
              <a:defRPr/>
            </a:pPr>
            <a:r>
              <a:rPr lang="pt-BR" sz="4400" dirty="0">
                <a:solidFill>
                  <a:schemeClr val="bg1"/>
                </a:solidFill>
                <a:latin typeface="Century Gothic" panose="020B0502020202020204" pitchFamily="34" charset="0"/>
              </a:rPr>
              <a:t>    E o Espírito Santo desceu sobre ele em forma corpórea como pomba; e ouviu-se uma voz do céu: tu és o meu Filho amado, em ti me comprazo. </a:t>
            </a:r>
            <a:endParaRPr lang="pt-BR" sz="2000" b="1" dirty="0">
              <a:solidFill>
                <a:srgbClr val="FFFF00"/>
              </a:solidFill>
              <a:latin typeface="Century Gothic" panose="020B0502020202020204" pitchFamily="34" charset="0"/>
            </a:endParaRPr>
          </a:p>
        </p:txBody>
      </p:sp>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Tree>
    <p:extLst>
      <p:ext uri="{BB962C8B-B14F-4D97-AF65-F5344CB8AC3E}">
        <p14:creationId xmlns:p14="http://schemas.microsoft.com/office/powerpoint/2010/main" val="38491532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 name="Imagem 4"/>
          <p:cNvPicPr>
            <a:picLocks noChangeAspect="1"/>
          </p:cNvPicPr>
          <p:nvPr/>
        </p:nvPicPr>
        <p:blipFill rotWithShape="1">
          <a:blip r:embed="rId3"/>
          <a:srcRect t="11842" b="9825"/>
          <a:stretch/>
        </p:blipFill>
        <p:spPr>
          <a:xfrm>
            <a:off x="0" y="31614"/>
            <a:ext cx="12192000" cy="6804670"/>
          </a:xfrm>
          <a:prstGeom prst="rect">
            <a:avLst/>
          </a:prstGeom>
        </p:spPr>
      </p:pic>
      <p:sp>
        <p:nvSpPr>
          <p:cNvPr id="6" name="Retângulo 5"/>
          <p:cNvSpPr/>
          <p:nvPr/>
        </p:nvSpPr>
        <p:spPr>
          <a:xfrm flipH="1">
            <a:off x="192506" y="4527960"/>
            <a:ext cx="5147683" cy="2123658"/>
          </a:xfrm>
          <a:prstGeom prst="rect">
            <a:avLst/>
          </a:prstGeom>
        </p:spPr>
        <p:txBody>
          <a:bodyPr wrap="square">
            <a:spAutoFit/>
          </a:bodyPr>
          <a:lstStyle/>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No deserto da tentação não foi diferente.</a:t>
            </a:r>
          </a:p>
        </p:txBody>
      </p:sp>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0733" y="5944481"/>
            <a:ext cx="1426467" cy="707137"/>
          </a:xfrm>
          <a:prstGeom prst="rect">
            <a:avLst/>
          </a:prstGeom>
        </p:spPr>
      </p:pic>
    </p:spTree>
    <p:extLst>
      <p:ext uri="{BB962C8B-B14F-4D97-AF65-F5344CB8AC3E}">
        <p14:creationId xmlns:p14="http://schemas.microsoft.com/office/powerpoint/2010/main" val="4113457860"/>
      </p:ext>
    </p:extLst>
  </p:cSld>
  <p:clrMapOvr>
    <a:masterClrMapping/>
  </p:clrMapOvr>
  <p:transition spd="slow">
    <p:randomBar dir="vert"/>
  </p:transition>
</p:sld>
</file>

<file path=ppt/theme/theme1.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713</TotalTime>
  <Words>1514</Words>
  <Application>Microsoft Office PowerPoint</Application>
  <PresentationFormat>Widescreen</PresentationFormat>
  <Paragraphs>105</Paragraphs>
  <Slides>20</Slides>
  <Notes>19</Notes>
  <HiddenSlides>0</HiddenSlides>
  <MMClips>0</MMClips>
  <ScaleCrop>false</ScaleCrop>
  <HeadingPairs>
    <vt:vector size="6" baseType="variant">
      <vt:variant>
        <vt:lpstr>Fontes usadas</vt:lpstr>
      </vt:variant>
      <vt:variant>
        <vt:i4>3</vt:i4>
      </vt:variant>
      <vt:variant>
        <vt:lpstr>Tema</vt:lpstr>
      </vt:variant>
      <vt:variant>
        <vt:i4>2</vt:i4>
      </vt:variant>
      <vt:variant>
        <vt:lpstr>Títulos de slides</vt:lpstr>
      </vt:variant>
      <vt:variant>
        <vt:i4>20</vt:i4>
      </vt:variant>
    </vt:vector>
  </HeadingPairs>
  <TitlesOfParts>
    <vt:vector size="25" baseType="lpstr">
      <vt:lpstr>Arial</vt:lpstr>
      <vt:lpstr>Calibri</vt:lpstr>
      <vt:lpstr>Century Gothic</vt:lpstr>
      <vt:lpstr>1_Tema do Office</vt:lpstr>
      <vt:lpstr>2_Tema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Oliveira</dc:creator>
  <cp:lastModifiedBy>ANPa - Joao Batista</cp:lastModifiedBy>
  <cp:revision>73</cp:revision>
  <dcterms:created xsi:type="dcterms:W3CDTF">2016-03-20T14:33:47Z</dcterms:created>
  <dcterms:modified xsi:type="dcterms:W3CDTF">2018-08-27T11:41:45Z</dcterms:modified>
</cp:coreProperties>
</file>