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322" r:id="rId3"/>
    <p:sldId id="304" r:id="rId4"/>
    <p:sldId id="306" r:id="rId5"/>
    <p:sldId id="307" r:id="rId6"/>
    <p:sldId id="261" r:id="rId7"/>
    <p:sldId id="305" r:id="rId8"/>
    <p:sldId id="308" r:id="rId9"/>
    <p:sldId id="309" r:id="rId10"/>
    <p:sldId id="310" r:id="rId11"/>
    <p:sldId id="311" r:id="rId12"/>
    <p:sldId id="312" r:id="rId13"/>
    <p:sldId id="313" r:id="rId14"/>
    <p:sldId id="315" r:id="rId15"/>
    <p:sldId id="316" r:id="rId16"/>
    <p:sldId id="314" r:id="rId17"/>
    <p:sldId id="317" r:id="rId18"/>
    <p:sldId id="319" r:id="rId19"/>
    <p:sldId id="320" r:id="rId20"/>
    <p:sldId id="318" r:id="rId21"/>
    <p:sldId id="321"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712" autoAdjust="0"/>
  </p:normalViewPr>
  <p:slideViewPr>
    <p:cSldViewPr snapToGrid="0">
      <p:cViewPr varScale="1">
        <p:scale>
          <a:sx n="52" d="100"/>
          <a:sy n="52" d="100"/>
        </p:scale>
        <p:origin x="1458" y="78"/>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829F9-02C2-4D9E-9D55-FCD1B3454B5B}" type="datetimeFigureOut">
              <a:rPr lang="pt-BR" smtClean="0"/>
              <a:t>19/09/2016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5CD4A-B3C2-4928-A242-20DC94C621BC}" type="slidenum">
              <a:rPr lang="pt-BR" smtClean="0"/>
              <a:t>‹nº›</a:t>
            </a:fld>
            <a:endParaRPr lang="pt-BR"/>
          </a:p>
        </p:txBody>
      </p:sp>
    </p:spTree>
    <p:extLst>
      <p:ext uri="{BB962C8B-B14F-4D97-AF65-F5344CB8AC3E}">
        <p14:creationId xmlns:p14="http://schemas.microsoft.com/office/powerpoint/2010/main" val="29749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095CD4A-B3C2-4928-A242-20DC94C621BC}"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1171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10) </a:t>
            </a:r>
            <a:r>
              <a:rPr lang="pt-BR" sz="1200" kern="1200" dirty="0">
                <a:solidFill>
                  <a:schemeClr val="tx1"/>
                </a:solidFill>
                <a:effectLst/>
                <a:latin typeface="+mn-lt"/>
                <a:ea typeface="+mn-ea"/>
                <a:cs typeface="+mn-cs"/>
              </a:rPr>
              <a:t>O maior problema de morarmos neste mundo e esquecer do nosso verdadeiro lar. Muitos serão tentados a achar, que esse mundo é seu lar, e se esquecer que ele é passageiro.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10</a:t>
            </a:fld>
            <a:endParaRPr lang="pt-BR"/>
          </a:p>
        </p:txBody>
      </p:sp>
    </p:spTree>
    <p:extLst>
      <p:ext uri="{BB962C8B-B14F-4D97-AF65-F5344CB8AC3E}">
        <p14:creationId xmlns:p14="http://schemas.microsoft.com/office/powerpoint/2010/main" val="793422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11) </a:t>
            </a:r>
            <a:r>
              <a:rPr lang="pt-BR" sz="1200" kern="1200" dirty="0">
                <a:solidFill>
                  <a:schemeClr val="tx1"/>
                </a:solidFill>
                <a:effectLst/>
                <a:latin typeface="+mn-lt"/>
                <a:ea typeface="+mn-ea"/>
                <a:cs typeface="+mn-cs"/>
              </a:rPr>
              <a:t>No tempo de Noé não foi diferente. Muitos viveram em funções de seus próprios sonhos. “Casava-se e dava-se em casamento” comia, bebiam. A maioria coisas permitidas; porém até o que é correto quando colocado em primeiro lugar se torna pecado.</a:t>
            </a:r>
          </a:p>
          <a:p>
            <a:r>
              <a:rPr lang="pt-BR" sz="1200" kern="1200" dirty="0">
                <a:solidFill>
                  <a:schemeClr val="tx1"/>
                </a:solidFill>
                <a:effectLst/>
                <a:latin typeface="+mn-lt"/>
                <a:ea typeface="+mn-ea"/>
                <a:cs typeface="+mn-cs"/>
              </a:rPr>
              <a:t>             Os casamentos eram de acordo com a vontade humana, não de acordo com a vontade de Deus. (Gênesis 6:1) </a:t>
            </a:r>
          </a:p>
          <a:p>
            <a:r>
              <a:rPr lang="pt-BR" sz="1200" kern="1200" dirty="0">
                <a:solidFill>
                  <a:schemeClr val="tx1"/>
                </a:solidFill>
                <a:effectLst/>
                <a:latin typeface="+mn-lt"/>
                <a:ea typeface="+mn-ea"/>
                <a:cs typeface="+mn-cs"/>
              </a:rPr>
              <a:t>             Quando a bíblia nos lembra da volta de Jesus, recorda-nos a cada um, a não esquecemos dos dias de Noé.</a:t>
            </a:r>
          </a:p>
          <a:p>
            <a:r>
              <a:rPr lang="pt-BR" sz="1200" kern="1200" dirty="0">
                <a:solidFill>
                  <a:schemeClr val="tx1"/>
                </a:solidFill>
                <a:effectLst/>
                <a:latin typeface="+mn-lt"/>
                <a:ea typeface="+mn-ea"/>
                <a:cs typeface="+mn-cs"/>
              </a:rPr>
              <a:t>             Qual foi o problema desse povo? “Comiam, bebiam, casava-se” vivia em função de sua vida terrena, não estavam preocupados com aquilo que era eterno. Construíram seus sonhos com base na vida terrena, não tinha projeto para a eternidade. Quando aquilo que é terreno e temporal terminaram, todos seus sonhos foram juntos. </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11</a:t>
            </a:fld>
            <a:endParaRPr lang="pt-BR"/>
          </a:p>
        </p:txBody>
      </p:sp>
    </p:spTree>
    <p:extLst>
      <p:ext uri="{BB962C8B-B14F-4D97-AF65-F5344CB8AC3E}">
        <p14:creationId xmlns:p14="http://schemas.microsoft.com/office/powerpoint/2010/main" val="194949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12) </a:t>
            </a:r>
            <a:r>
              <a:rPr lang="pt-BR" sz="1200" kern="1200" dirty="0">
                <a:solidFill>
                  <a:schemeClr val="tx1"/>
                </a:solidFill>
                <a:effectLst/>
                <a:latin typeface="+mn-lt"/>
                <a:ea typeface="+mn-ea"/>
                <a:cs typeface="+mn-cs"/>
              </a:rPr>
              <a:t>Tudo estava acontecendo em sua volta, mas estava com a mente tão cauterizado pela secularização da vida, que não conseguiram distinguir as coisas espirituais. Esqueceram que a vida nesse mundo é como neblina que aparece por estante e logo se desparece. (Tiago 4:14)</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12</a:t>
            </a:fld>
            <a:endParaRPr lang="pt-BR"/>
          </a:p>
        </p:txBody>
      </p:sp>
    </p:spTree>
    <p:extLst>
      <p:ext uri="{BB962C8B-B14F-4D97-AF65-F5344CB8AC3E}">
        <p14:creationId xmlns:p14="http://schemas.microsoft.com/office/powerpoint/2010/main" val="3856425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13) </a:t>
            </a:r>
            <a:r>
              <a:rPr lang="pt-BR" sz="1200" kern="1200" dirty="0">
                <a:solidFill>
                  <a:schemeClr val="tx1"/>
                </a:solidFill>
                <a:effectLst/>
                <a:latin typeface="+mn-lt"/>
                <a:ea typeface="+mn-ea"/>
                <a:cs typeface="+mn-cs"/>
              </a:rPr>
              <a:t>Não podemos chamais esquecer que esse mundo não é nossa casa. Aqui está o perigo; somos peregrinos e estrangeiros como nossos heróis do passado: </a:t>
            </a:r>
            <a:r>
              <a:rPr lang="pt-BR" sz="1200" b="1" kern="1200" dirty="0">
                <a:solidFill>
                  <a:schemeClr val="tx1"/>
                </a:solidFill>
                <a:effectLst/>
                <a:latin typeface="+mn-lt"/>
                <a:ea typeface="+mn-ea"/>
                <a:cs typeface="+mn-cs"/>
              </a:rPr>
              <a:t>“morreram na fé, sem ter obtido as promessas; vendo-as, porém, de longe, e saudando-as, e confessando que eram estrangeiros e peregrinos sobre a terra”.</a:t>
            </a:r>
            <a:r>
              <a:rPr lang="pt-BR" sz="1200" kern="1200" dirty="0">
                <a:solidFill>
                  <a:schemeClr val="tx1"/>
                </a:solidFill>
                <a:effectLst/>
                <a:latin typeface="+mn-lt"/>
                <a:ea typeface="+mn-ea"/>
                <a:cs typeface="+mn-cs"/>
              </a:rPr>
              <a:t> (Hebreus 11:13)</a:t>
            </a: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3753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FILHOS VAMOS PARA CASA</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14) </a:t>
            </a:r>
            <a:r>
              <a:rPr lang="pt-BR" sz="1200" b="1" i="1" kern="1200" dirty="0">
                <a:solidFill>
                  <a:schemeClr val="tx1"/>
                </a:solidFill>
                <a:effectLst/>
                <a:latin typeface="+mn-lt"/>
                <a:ea typeface="+mn-ea"/>
                <a:cs typeface="+mn-cs"/>
              </a:rPr>
              <a:t>Na casa de meu Pai há muitas moradas. Se assim não fora, eu </a:t>
            </a:r>
            <a:r>
              <a:rPr lang="pt-BR" sz="1200" b="1" i="1" kern="1200" dirty="0" err="1">
                <a:solidFill>
                  <a:schemeClr val="tx1"/>
                </a:solidFill>
                <a:effectLst/>
                <a:latin typeface="+mn-lt"/>
                <a:ea typeface="+mn-ea"/>
                <a:cs typeface="+mn-cs"/>
              </a:rPr>
              <a:t>vo-lo</a:t>
            </a:r>
            <a:r>
              <a:rPr lang="pt-BR" sz="1200" b="1" i="1" kern="1200" dirty="0">
                <a:solidFill>
                  <a:schemeClr val="tx1"/>
                </a:solidFill>
                <a:effectLst/>
                <a:latin typeface="+mn-lt"/>
                <a:ea typeface="+mn-ea"/>
                <a:cs typeface="+mn-cs"/>
              </a:rPr>
              <a:t> teria dito. Pois vou preparar-vos lugar. E, quando eu for e vos preparar lugar, voltarei e vos receberei para mim mesmo, para que, onde eu estou, estejais vós também.</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(João 14:2-3)</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651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 15) </a:t>
            </a:r>
            <a:r>
              <a:rPr lang="pt-BR" sz="1200" kern="1200" dirty="0">
                <a:solidFill>
                  <a:schemeClr val="tx1"/>
                </a:solidFill>
                <a:effectLst/>
                <a:latin typeface="+mn-lt"/>
                <a:ea typeface="+mn-ea"/>
                <a:cs typeface="+mn-cs"/>
              </a:rPr>
              <a:t>Imagine que o filho vai à escola em seu primeiro dia de aula. O pai deixa seu filho chorando na escola. Quem é pai sabe o que isso significa. Vai embora dá a última olhada para seu filho e lá está seus olhinhos lagrimejando. Porem em meia as lágrimas o pai promete “filho o pai ira voltar para te levar para casa”. Com o coração partido, o pai aguarda a hora de buscar o filho. No trabalho o pai a cada minuto olha no relógio e parece que a hora não quer passar. Enfim chega a hora, de longe o pai se aproximar da escola, corre na direção do filho e diz: Filhos terminou, vamos para casa!</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15</a:t>
            </a:fld>
            <a:endParaRPr lang="pt-BR"/>
          </a:p>
        </p:txBody>
      </p:sp>
    </p:spTree>
    <p:extLst>
      <p:ext uri="{BB962C8B-B14F-4D97-AF65-F5344CB8AC3E}">
        <p14:creationId xmlns:p14="http://schemas.microsoft.com/office/powerpoint/2010/main" val="2423582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16) </a:t>
            </a:r>
            <a:r>
              <a:rPr lang="pt-BR" sz="1200" kern="1200" dirty="0">
                <a:solidFill>
                  <a:schemeClr val="tx1"/>
                </a:solidFill>
                <a:effectLst/>
                <a:latin typeface="+mn-lt"/>
                <a:ea typeface="+mn-ea"/>
                <a:cs typeface="+mn-cs"/>
              </a:rPr>
              <a:t>Jesus não vê a hora de vir lhe buscar, não vai demorar e Jesus aparecerá nas nuvens do céu e dirá: filho acabou, está terminado, vamos para casa; chega de estamos separados, longe um dos outros, vamos para casa, para nosso lar.</a:t>
            </a:r>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16</a:t>
            </a:fld>
            <a:endParaRPr lang="pt-BR"/>
          </a:p>
        </p:txBody>
      </p:sp>
    </p:spTree>
    <p:extLst>
      <p:ext uri="{BB962C8B-B14F-4D97-AF65-F5344CB8AC3E}">
        <p14:creationId xmlns:p14="http://schemas.microsoft.com/office/powerpoint/2010/main" val="401915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(Slide 17) </a:t>
            </a:r>
            <a:r>
              <a:rPr lang="pt-BR" sz="1200" kern="1200" dirty="0">
                <a:solidFill>
                  <a:schemeClr val="tx1"/>
                </a:solidFill>
                <a:effectLst/>
                <a:latin typeface="+mn-lt"/>
                <a:ea typeface="+mn-ea"/>
                <a:cs typeface="+mn-cs"/>
              </a:rPr>
              <a:t>A volta de Jesus será o maior resgate da história deste mundo. Uma pequena nuvem irá parecer no céu. </a:t>
            </a:r>
            <a:r>
              <a:rPr lang="pt-BR" sz="1200" b="1" kern="1200" dirty="0">
                <a:solidFill>
                  <a:schemeClr val="tx1"/>
                </a:solidFill>
                <a:effectLst/>
                <a:latin typeface="+mn-lt"/>
                <a:ea typeface="+mn-ea"/>
                <a:cs typeface="+mn-cs"/>
              </a:rPr>
              <a:t>“E o céu recolheu-se como um pergaminho quando se enrola. Então, todos os montes e ilhas foram movidos do seu lugar. Os reis da terra, os grandes, os comandantes, os ricos, os poderosos e todo escravo e todo livre se esconderam nas cavernas e nos penhascos dos montes e disseram aos montes e aos rochedos: Caí sobre nós e escondei-nos da face daquele que se assenta no trono e da ira do Cordeiro, porque chegou o grande Dia da ira deles; e quem é que pode suster-se? ”</a:t>
            </a:r>
            <a:r>
              <a:rPr lang="pt-BR" sz="1200" kern="1200" dirty="0">
                <a:solidFill>
                  <a:schemeClr val="tx1"/>
                </a:solidFill>
                <a:effectLst/>
                <a:latin typeface="+mn-lt"/>
                <a:ea typeface="+mn-ea"/>
                <a:cs typeface="+mn-cs"/>
              </a:rPr>
              <a:t> (Apocalipse 6:14-17 ARA). É isso que vai acontecer na volta de Jesus. </a:t>
            </a:r>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3735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CONCLUÇÃO</a:t>
            </a:r>
          </a:p>
          <a:p>
            <a:r>
              <a:rPr lang="pt-PT" sz="1200" kern="1200" dirty="0">
                <a:solidFill>
                  <a:schemeClr val="tx1"/>
                </a:solidFill>
                <a:effectLst/>
                <a:latin typeface="+mn-lt"/>
                <a:ea typeface="+mn-ea"/>
                <a:cs typeface="+mn-cs"/>
              </a:rPr>
              <a:t>(Slides 18) </a:t>
            </a:r>
            <a:r>
              <a:rPr lang="pt-BR" sz="1200" b="1" i="1" kern="1200" dirty="0">
                <a:solidFill>
                  <a:schemeClr val="tx1"/>
                </a:solidFill>
                <a:effectLst/>
                <a:latin typeface="+mn-lt"/>
                <a:ea typeface="+mn-ea"/>
                <a:cs typeface="+mn-cs"/>
              </a:rPr>
              <a:t>“Muitos, naquele dia, hão de dizer-me: Senhor, Senhor! Porventura, não temos nós profetizado em teu nome, e em teu nome não expelimos demônios, e em teu nome não fizemos muitos milagres? Então, lhes direi explicitamente: nunca vos conheci. Apartai-vos de mim, os que praticais a iniquidade.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(Mateus 7:22-23)</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8154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(Slides 19) </a:t>
            </a:r>
            <a:r>
              <a:rPr lang="pt-BR" sz="1200" kern="1200" dirty="0">
                <a:solidFill>
                  <a:schemeClr val="tx1"/>
                </a:solidFill>
                <a:effectLst/>
                <a:latin typeface="+mn-lt"/>
                <a:ea typeface="+mn-ea"/>
                <a:cs typeface="+mn-cs"/>
              </a:rPr>
              <a:t>Amigo! Não que você nesse momento aceitar o convite de Jesus, e se preparar para viver eternamente com Ele? Ele não levará estranhos para o céu, ele levará conhecidos. Para os estranhos Ele dirá “Eu não vos conheço”. Em outras palavras ele estar dizendo: vocês não quiseram saber de mim na terra, não procuraram me conhecer, não andaram comigo, tiraram mais tempo para coisas deste mundo que para mim, não sou bem-vindo em sua casa, sempre sou deixado de lado, seus filhos não sabem quem eu sou, pois não me apresentaram para eles, seus vizinhos nem sabem que existo.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19</a:t>
            </a:fld>
            <a:endParaRPr lang="pt-BR"/>
          </a:p>
        </p:txBody>
      </p:sp>
    </p:spTree>
    <p:extLst>
      <p:ext uri="{BB962C8B-B14F-4D97-AF65-F5344CB8AC3E}">
        <p14:creationId xmlns:p14="http://schemas.microsoft.com/office/powerpoint/2010/main" val="180579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02) </a:t>
            </a:r>
            <a:r>
              <a:rPr lang="pt-BR" sz="1200" b="1" kern="1200" dirty="0">
                <a:solidFill>
                  <a:schemeClr val="tx1"/>
                </a:solidFill>
                <a:effectLst/>
                <a:latin typeface="+mn-lt"/>
                <a:ea typeface="+mn-ea"/>
                <a:cs typeface="+mn-cs"/>
              </a:rPr>
              <a:t>O RESGATE</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a:t>
            </a:fld>
            <a:endParaRPr lang="pt-BR"/>
          </a:p>
        </p:txBody>
      </p:sp>
    </p:spTree>
    <p:extLst>
      <p:ext uri="{BB962C8B-B14F-4D97-AF65-F5344CB8AC3E}">
        <p14:creationId xmlns:p14="http://schemas.microsoft.com/office/powerpoint/2010/main" val="2342430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(Slides 20) </a:t>
            </a:r>
            <a:r>
              <a:rPr lang="pt-BR" sz="1200" kern="1200" dirty="0">
                <a:solidFill>
                  <a:schemeClr val="tx1"/>
                </a:solidFill>
                <a:effectLst/>
                <a:latin typeface="+mn-lt"/>
                <a:ea typeface="+mn-ea"/>
                <a:cs typeface="+mn-cs"/>
              </a:rPr>
              <a:t>Sou um estranho para você. E assim a porta se fechara para nunca mais se abrir.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20</a:t>
            </a:fld>
            <a:endParaRPr lang="pt-BR"/>
          </a:p>
        </p:txBody>
      </p:sp>
    </p:spTree>
    <p:extLst>
      <p:ext uri="{BB962C8B-B14F-4D97-AF65-F5344CB8AC3E}">
        <p14:creationId xmlns:p14="http://schemas.microsoft.com/office/powerpoint/2010/main" val="224452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03) Nada melhor depois de uma cansativa viajem, você chegar em sua casa. Depois da entrada do pecado o homem foi expulso do jardim e passou a peregrinar neste mundo escuro e sombrio. Distante de seu verdadeiro lar, teve que conviver com a saudade de casa e a vontade de retornar. Somos peregrinos aqui nesta terra, rumo a nossa pátria, nosso verdadeiro lar.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3</a:t>
            </a:fld>
            <a:endParaRPr lang="pt-BR"/>
          </a:p>
        </p:txBody>
      </p:sp>
    </p:spTree>
    <p:extLst>
      <p:ext uri="{BB962C8B-B14F-4D97-AF65-F5344CB8AC3E}">
        <p14:creationId xmlns:p14="http://schemas.microsoft.com/office/powerpoint/2010/main" val="194879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(Slide 04) Não vai demora e veremos nosso Senhor vindo nas nuvens do céu, e nos levará de volta para nosso lar. Será um grande resgate, o maior da historia deste mundo.</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4</a:t>
            </a:fld>
            <a:endParaRPr lang="pt-BR"/>
          </a:p>
        </p:txBody>
      </p:sp>
    </p:spTree>
    <p:extLst>
      <p:ext uri="{BB962C8B-B14F-4D97-AF65-F5344CB8AC3E}">
        <p14:creationId xmlns:p14="http://schemas.microsoft.com/office/powerpoint/2010/main" val="426094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b="1" kern="1200" dirty="0">
                <a:solidFill>
                  <a:schemeClr val="tx1"/>
                </a:solidFill>
                <a:effectLst/>
                <a:latin typeface="+mn-lt"/>
                <a:ea typeface="+mn-ea"/>
                <a:cs typeface="+mn-cs"/>
              </a:rPr>
              <a:t>NOSSO PRIMEIRO LAR</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05) </a:t>
            </a:r>
            <a:r>
              <a:rPr lang="pt-BR" sz="1200" b="1" i="1" kern="1200" dirty="0">
                <a:solidFill>
                  <a:schemeClr val="tx1"/>
                </a:solidFill>
                <a:effectLst/>
                <a:latin typeface="+mn-lt"/>
                <a:ea typeface="+mn-ea"/>
                <a:cs typeface="+mn-cs"/>
              </a:rPr>
              <a:t>O SENHOR Deus, por isso, o lançou fora do jardim do Éden, a fim de lavrar a terra de que fora tomado.</a:t>
            </a:r>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(Gênesis 3:23)</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797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06) </a:t>
            </a:r>
            <a:r>
              <a:rPr lang="pt-BR" sz="1200" kern="1200" dirty="0">
                <a:solidFill>
                  <a:schemeClr val="tx1"/>
                </a:solidFill>
                <a:effectLst/>
                <a:latin typeface="+mn-lt"/>
                <a:ea typeface="+mn-ea"/>
                <a:cs typeface="+mn-cs"/>
              </a:rPr>
              <a:t>Por causa de sua escolha, o homem foi expulso de sua casa, de seu lar. Não foi Deus que tomou essa decisão. Essa foi uma escolha do homem.</a:t>
            </a:r>
          </a:p>
          <a:p>
            <a:r>
              <a:rPr lang="pt-BR" sz="1200" kern="1200" dirty="0">
                <a:solidFill>
                  <a:schemeClr val="tx1"/>
                </a:solidFill>
                <a:effectLst/>
                <a:latin typeface="+mn-lt"/>
                <a:ea typeface="+mn-ea"/>
                <a:cs typeface="+mn-cs"/>
              </a:rPr>
              <a:t>           Deus é um Deus justo e como parte de sua justiça não interfere na escolha do homem. Porem as consequências deverá ser colhida. É a lei da vida; Deus perdoa, mas a vida não lhe perdoa. O ser humano deve amargar suas tristes escolhas.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6</a:t>
            </a:fld>
            <a:endParaRPr lang="pt-BR"/>
          </a:p>
        </p:txBody>
      </p:sp>
    </p:spTree>
    <p:extLst>
      <p:ext uri="{BB962C8B-B14F-4D97-AF65-F5344CB8AC3E}">
        <p14:creationId xmlns:p14="http://schemas.microsoft.com/office/powerpoint/2010/main" val="149192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07) </a:t>
            </a:r>
            <a:r>
              <a:rPr lang="pt-BR" sz="1200" kern="1200" dirty="0">
                <a:solidFill>
                  <a:schemeClr val="tx1"/>
                </a:solidFill>
                <a:effectLst/>
                <a:latin typeface="+mn-lt"/>
                <a:ea typeface="+mn-ea"/>
                <a:cs typeface="+mn-cs"/>
              </a:rPr>
              <a:t>Viver fora de casa não é uma experiência muito boa. Você pode morar em mansão. Porem mesmo que não seja sua casa não adiantará muita coisa. Parece que não estará bem. Nossa casa por humilde que seja é diferente. </a:t>
            </a:r>
          </a:p>
          <a:p>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7</a:t>
            </a:fld>
            <a:endParaRPr lang="pt-BR"/>
          </a:p>
        </p:txBody>
      </p:sp>
    </p:spTree>
    <p:extLst>
      <p:ext uri="{BB962C8B-B14F-4D97-AF65-F5344CB8AC3E}">
        <p14:creationId xmlns:p14="http://schemas.microsoft.com/office/powerpoint/2010/main" val="2834867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(Slide 08) </a:t>
            </a:r>
            <a:r>
              <a:rPr lang="pt-BR" sz="1200" kern="1200" dirty="0">
                <a:solidFill>
                  <a:schemeClr val="tx1"/>
                </a:solidFill>
                <a:effectLst/>
                <a:latin typeface="+mn-lt"/>
                <a:ea typeface="+mn-ea"/>
                <a:cs typeface="+mn-cs"/>
              </a:rPr>
              <a:t>Assim é o céu; por mais que tente, esse mundo nunca trará a felicidade que deseja. Sempre você terá a sensação que está faltando uma alguma coisa. Precisamos retornar ao nosso lar, a nossa verdadeira casa, “nossa pátria superior, isto é, celestial”. (Hebreus 11:16) </a:t>
            </a:r>
            <a:endParaRPr lang="pt-BR" dirty="0"/>
          </a:p>
        </p:txBody>
      </p:sp>
      <p:sp>
        <p:nvSpPr>
          <p:cNvPr id="4" name="Espaço Reservado para Número de Slide 3"/>
          <p:cNvSpPr>
            <a:spLocks noGrp="1"/>
          </p:cNvSpPr>
          <p:nvPr>
            <p:ph type="sldNum" sz="quarter" idx="10"/>
          </p:nvPr>
        </p:nvSpPr>
        <p:spPr/>
        <p:txBody>
          <a:bodyPr/>
          <a:lstStyle/>
          <a:p>
            <a:fld id="{8095CD4A-B3C2-4928-A242-20DC94C621BC}" type="slidenum">
              <a:rPr lang="pt-BR" smtClean="0"/>
              <a:t>8</a:t>
            </a:fld>
            <a:endParaRPr lang="pt-BR"/>
          </a:p>
        </p:txBody>
      </p:sp>
    </p:spTree>
    <p:extLst>
      <p:ext uri="{BB962C8B-B14F-4D97-AF65-F5344CB8AC3E}">
        <p14:creationId xmlns:p14="http://schemas.microsoft.com/office/powerpoint/2010/main" val="208621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DE VOLTA PARA O LAR</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(Slide 09) </a:t>
            </a:r>
            <a:r>
              <a:rPr lang="pt-BR" sz="1200" b="1" i="1" kern="1200" dirty="0">
                <a:solidFill>
                  <a:schemeClr val="tx1"/>
                </a:solidFill>
                <a:effectLst/>
                <a:latin typeface="+mn-lt"/>
                <a:ea typeface="+mn-ea"/>
                <a:cs typeface="+mn-cs"/>
              </a:rPr>
              <a:t>Pois</a:t>
            </a:r>
            <a:r>
              <a:rPr lang="pt-BR" sz="1200" b="1" kern="1200" dirty="0">
                <a:solidFill>
                  <a:schemeClr val="tx1"/>
                </a:solidFill>
                <a:effectLst/>
                <a:latin typeface="+mn-lt"/>
                <a:ea typeface="+mn-ea"/>
                <a:cs typeface="+mn-cs"/>
              </a:rPr>
              <a:t> </a:t>
            </a:r>
            <a:r>
              <a:rPr lang="pt-BR" sz="1200" b="1" i="1" kern="1200" dirty="0">
                <a:solidFill>
                  <a:schemeClr val="tx1"/>
                </a:solidFill>
                <a:effectLst/>
                <a:latin typeface="+mn-lt"/>
                <a:ea typeface="+mn-ea"/>
                <a:cs typeface="+mn-cs"/>
              </a:rPr>
              <a:t>assim Como foi nos dias de Noé, também será a vinda do Filho do Homem. Porquanto, assim como nos dias anteriores ao dilúvio comiam e bebiam, casavam e davam-se em casamento, até ao dia em que Noé entrou na arca, e não o perceberam, senão quando veio o dilúvio e os levou a todos, assim será também a vinda do Filho do Homem</a:t>
            </a:r>
            <a:r>
              <a:rPr lang="pt-BR" sz="1200" i="1" kern="1200" dirty="0">
                <a:solidFill>
                  <a:schemeClr val="tx1"/>
                </a:solidFill>
                <a:effectLst/>
                <a:latin typeface="+mn-lt"/>
                <a:ea typeface="+mn-ea"/>
                <a:cs typeface="+mn-cs"/>
              </a:rPr>
              <a:t>.</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(Mateus 24:37-39).</a:t>
            </a:r>
            <a:endParaRPr lang="pt-BR" dirty="0"/>
          </a:p>
        </p:txBody>
      </p:sp>
      <p:sp>
        <p:nvSpPr>
          <p:cNvPr id="4" name="Espaço Reservado para Número de Slide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58CB81-486B-45D5-B398-E6958B2B11B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37395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405329479"/>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30726885"/>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072744220"/>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2414419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6390411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6"/>
          </a:xfrm>
        </p:spPr>
        <p:txBody>
          <a:bodyPr anchor="t"/>
          <a:lstStyle>
            <a:lvl1pPr algn="l">
              <a:defRPr sz="48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ABEEEF8-8137-4E7E-A452-BDB6C97C1447}"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22203286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ABEEEF8-8137-4E7E-A452-BDB6C97C1447}" type="datetimeFigureOut">
              <a:rPr lang="pt-BR" smtClean="0"/>
              <a:t>19/09/2016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4296335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pt-BR"/>
              <a:t>Clique para editar o texto mestre</a:t>
            </a:r>
          </a:p>
        </p:txBody>
      </p:sp>
      <p:sp>
        <p:nvSpPr>
          <p:cNvPr id="6" name="Espaço Reservado para Conteúdo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ABEEEF8-8137-4E7E-A452-BDB6C97C1447}" type="datetimeFigureOut">
              <a:rPr lang="pt-BR" smtClean="0"/>
              <a:t>19/09/2016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87212470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ABEEEF8-8137-4E7E-A452-BDB6C97C1447}" type="datetimeFigureOut">
              <a:rPr lang="pt-BR" smtClean="0"/>
              <a:t>19/09/2016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1266852580"/>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ABEEEF8-8137-4E7E-A452-BDB6C97C1447}" type="datetimeFigureOut">
              <a:rPr lang="pt-BR" smtClean="0"/>
              <a:t>19/09/2016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7043675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1"/>
            <a:ext cx="4011084" cy="1162050"/>
          </a:xfrm>
        </p:spPr>
        <p:txBody>
          <a:bodyPr anchor="b"/>
          <a:lstStyle>
            <a:lvl1pPr algn="l">
              <a:defRPr sz="2400" b="1"/>
            </a:lvl1pPr>
          </a:lstStyle>
          <a:p>
            <a:r>
              <a:rPr lang="pt-BR"/>
              <a:t>Clique para editar o título mestre</a:t>
            </a:r>
          </a:p>
        </p:txBody>
      </p:sp>
      <p:sp>
        <p:nvSpPr>
          <p:cNvPr id="3" name="Espaço Reservado para Conteúdo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19/09/2016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2524383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5592B97-45E1-4BF5-BA7C-09F542ADD806}"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827555000"/>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4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ABEEEF8-8137-4E7E-A452-BDB6C97C1447}" type="datetimeFigureOut">
              <a:rPr lang="pt-BR" smtClean="0"/>
              <a:t>19/09/2016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40070035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27557434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28600"/>
            <a:ext cx="2743200" cy="4876800"/>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28600"/>
            <a:ext cx="8026400" cy="48768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ABEEEF8-8137-4E7E-A452-BDB6C97C1447}"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E58575A-126B-43BD-8CF0-6D459DC445D4}" type="slidenum">
              <a:rPr lang="pt-BR" smtClean="0"/>
              <a:t>‹nº›</a:t>
            </a:fld>
            <a:endParaRPr lang="pt-BR"/>
          </a:p>
        </p:txBody>
      </p:sp>
    </p:spTree>
    <p:extLst>
      <p:ext uri="{BB962C8B-B14F-4D97-AF65-F5344CB8AC3E}">
        <p14:creationId xmlns:p14="http://schemas.microsoft.com/office/powerpoint/2010/main" val="369108110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5592B97-45E1-4BF5-BA7C-09F542ADD806}" type="datetimeFigureOut">
              <a:rPr lang="pt-BR" smtClean="0"/>
              <a:t>19/09/2016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126126885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5592B97-45E1-4BF5-BA7C-09F542ADD806}" type="datetimeFigureOut">
              <a:rPr lang="pt-BR" smtClean="0"/>
              <a:t>19/09/2016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2586875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5592B97-45E1-4BF5-BA7C-09F542ADD806}" type="datetimeFigureOut">
              <a:rPr lang="pt-BR" smtClean="0"/>
              <a:t>19/09/2016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6434286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5592B97-45E1-4BF5-BA7C-09F542ADD806}" type="datetimeFigureOut">
              <a:rPr lang="pt-BR" smtClean="0"/>
              <a:t>19/09/2016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25406480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5592B97-45E1-4BF5-BA7C-09F542ADD806}" type="datetimeFigureOut">
              <a:rPr lang="pt-BR" smtClean="0"/>
              <a:t>19/09/2016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395528101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19/09/2016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2557304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5592B97-45E1-4BF5-BA7C-09F542ADD806}" type="datetimeFigureOut">
              <a:rPr lang="pt-BR" smtClean="0"/>
              <a:t>19/09/2016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485F078-BEBD-4629-882A-1C232A3070C6}" type="slidenum">
              <a:rPr lang="pt-BR" smtClean="0"/>
              <a:t>‹nº›</a:t>
            </a:fld>
            <a:endParaRPr lang="pt-BR"/>
          </a:p>
        </p:txBody>
      </p:sp>
    </p:spTree>
    <p:extLst>
      <p:ext uri="{BB962C8B-B14F-4D97-AF65-F5344CB8AC3E}">
        <p14:creationId xmlns:p14="http://schemas.microsoft.com/office/powerpoint/2010/main" val="404700733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92B97-45E1-4BF5-BA7C-09F542ADD806}" type="datetimeFigureOut">
              <a:rPr lang="pt-BR" smtClean="0"/>
              <a:t>19/09/2016</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5F078-BEBD-4629-882A-1C232A3070C6}" type="slidenum">
              <a:rPr lang="pt-BR" smtClean="0"/>
              <a:t>‹nº›</a:t>
            </a:fld>
            <a:endParaRPr lang="pt-BR"/>
          </a:p>
        </p:txBody>
      </p:sp>
    </p:spTree>
    <p:extLst>
      <p:ext uri="{BB962C8B-B14F-4D97-AF65-F5344CB8AC3E}">
        <p14:creationId xmlns:p14="http://schemas.microsoft.com/office/powerpoint/2010/main" val="3280996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7ABEEEF8-8137-4E7E-A452-BDB6C97C1447}" type="datetimeFigureOut">
              <a:rPr lang="pt-BR" smtClean="0"/>
              <a:t>19/09/2016</a:t>
            </a:fld>
            <a:endParaRPr lang="pt-BR"/>
          </a:p>
        </p:txBody>
      </p:sp>
      <p:sp>
        <p:nvSpPr>
          <p:cNvPr id="5" name="Espaço Reservado para Rodapé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4E58575A-126B-43BD-8CF0-6D459DC445D4}" type="slidenum">
              <a:rPr lang="pt-BR" smtClean="0"/>
              <a:t>‹nº›</a:t>
            </a:fld>
            <a:endParaRPr lang="pt-BR"/>
          </a:p>
        </p:txBody>
      </p:sp>
    </p:spTree>
    <p:extLst>
      <p:ext uri="{BB962C8B-B14F-4D97-AF65-F5344CB8AC3E}">
        <p14:creationId xmlns:p14="http://schemas.microsoft.com/office/powerpoint/2010/main" val="262380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pt-BR"/>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2029297141"/>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r="5171"/>
          <a:stretch/>
        </p:blipFill>
        <p:spPr>
          <a:xfrm>
            <a:off x="0" y="0"/>
            <a:ext cx="12351398" cy="6858000"/>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4" name="Retângulo 3"/>
          <p:cNvSpPr/>
          <p:nvPr/>
        </p:nvSpPr>
        <p:spPr>
          <a:xfrm>
            <a:off x="6929535" y="868365"/>
            <a:ext cx="5087803" cy="5262979"/>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O maior problema de morarmos neste mundo e esquecer do nosso verdadeiro lar. </a:t>
            </a:r>
          </a:p>
        </p:txBody>
      </p:sp>
    </p:spTree>
    <p:extLst>
      <p:ext uri="{BB962C8B-B14F-4D97-AF65-F5344CB8AC3E}">
        <p14:creationId xmlns:p14="http://schemas.microsoft.com/office/powerpoint/2010/main" val="262941280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a:stretch>
            <a:fillRect/>
          </a:stretch>
        </p:blipFill>
        <p:spPr>
          <a:xfrm>
            <a:off x="0" y="0"/>
            <a:ext cx="12187238"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6" name="Retângulo 5"/>
          <p:cNvSpPr/>
          <p:nvPr/>
        </p:nvSpPr>
        <p:spPr>
          <a:xfrm>
            <a:off x="609600" y="274638"/>
            <a:ext cx="10860342" cy="1569660"/>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Muitos viveram em funções de seus próprios sonhos. </a:t>
            </a:r>
          </a:p>
        </p:txBody>
      </p:sp>
    </p:spTree>
    <p:extLst>
      <p:ext uri="{BB962C8B-B14F-4D97-AF65-F5344CB8AC3E}">
        <p14:creationId xmlns:p14="http://schemas.microsoft.com/office/powerpoint/2010/main" val="2917188089"/>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r="8125"/>
          <a:stretch/>
        </p:blipFill>
        <p:spPr>
          <a:xfrm>
            <a:off x="-1" y="0"/>
            <a:ext cx="12121543"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6" name="Retângulo 5"/>
          <p:cNvSpPr/>
          <p:nvPr/>
        </p:nvSpPr>
        <p:spPr>
          <a:xfrm>
            <a:off x="609600" y="274638"/>
            <a:ext cx="10860342" cy="1569660"/>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Esqueceram que a vida nesse mundo é como neblina.</a:t>
            </a:r>
          </a:p>
        </p:txBody>
      </p:sp>
    </p:spTree>
    <p:extLst>
      <p:ext uri="{BB962C8B-B14F-4D97-AF65-F5344CB8AC3E}">
        <p14:creationId xmlns:p14="http://schemas.microsoft.com/office/powerpoint/2010/main" val="25265745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150050" y="660008"/>
            <a:ext cx="7874000" cy="1015663"/>
          </a:xfrm>
          <a:prstGeom prst="rect">
            <a:avLst/>
          </a:prstGeom>
        </p:spPr>
        <p:txBody>
          <a:bodyPr wrap="square">
            <a:spAutoFit/>
          </a:bodyPr>
          <a:lstStyle/>
          <a:p>
            <a:pPr algn="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Hebreus 11:13 </a:t>
            </a:r>
            <a:endParaRPr lang="pt-BR" sz="6600" b="1" kern="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547091"/>
            <a:ext cx="11524970" cy="3477875"/>
          </a:xfrm>
          <a:prstGeom prst="rect">
            <a:avLst/>
          </a:prstGeom>
        </p:spPr>
        <p:txBody>
          <a:bodyPr wrap="square">
            <a:spAutoFit/>
          </a:bodyPr>
          <a:lstStyle/>
          <a:p>
            <a:pPr algn="ctr">
              <a:defRPr/>
            </a:pPr>
            <a:r>
              <a:rPr lang="pt-BR" sz="4400" dirty="0">
                <a:solidFill>
                  <a:schemeClr val="bg1"/>
                </a:solidFill>
                <a:latin typeface="Century Gothic" panose="020B0502020202020204" pitchFamily="34" charset="0"/>
              </a:rPr>
              <a:t>  “morreram na fé, sem ter obtido as promessas; vendo-as, porém, de longe, e saudando-as, e confessando que eram estrangeiros e peregrinos </a:t>
            </a:r>
          </a:p>
          <a:p>
            <a:pPr algn="ctr">
              <a:defRPr/>
            </a:pPr>
            <a:r>
              <a:rPr lang="pt-BR" sz="4400" dirty="0">
                <a:solidFill>
                  <a:schemeClr val="bg1"/>
                </a:solidFill>
                <a:latin typeface="Century Gothic" panose="020B0502020202020204" pitchFamily="34" charset="0"/>
              </a:rPr>
              <a:t>sobre a terra”. </a:t>
            </a:r>
            <a:endParaRPr lang="pt-BR" sz="2000"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26980362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150050" y="660008"/>
            <a:ext cx="7874000" cy="1015663"/>
          </a:xfrm>
          <a:prstGeom prst="rect">
            <a:avLst/>
          </a:prstGeom>
        </p:spPr>
        <p:txBody>
          <a:bodyPr wrap="square">
            <a:spAutoFit/>
          </a:bodyPr>
          <a:lstStyle/>
          <a:p>
            <a:pPr algn="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João 14:2-3 </a:t>
            </a:r>
            <a:endParaRPr lang="pt-BR" sz="6600" b="1" kern="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528430"/>
            <a:ext cx="11524970" cy="3416320"/>
          </a:xfrm>
          <a:prstGeom prst="rect">
            <a:avLst/>
          </a:prstGeom>
        </p:spPr>
        <p:txBody>
          <a:bodyPr wrap="square">
            <a:spAutoFit/>
          </a:bodyPr>
          <a:lstStyle/>
          <a:p>
            <a:pPr algn="ctr">
              <a:defRPr/>
            </a:pPr>
            <a:r>
              <a:rPr lang="pt-BR" sz="3600" dirty="0">
                <a:solidFill>
                  <a:schemeClr val="bg1"/>
                </a:solidFill>
                <a:latin typeface="Century Gothic" panose="020B0502020202020204" pitchFamily="34" charset="0"/>
              </a:rPr>
              <a:t>   Na casa de meu Pai há muitas moradas. Se assim não fora, eu </a:t>
            </a:r>
            <a:r>
              <a:rPr lang="pt-BR" sz="3600" dirty="0" err="1">
                <a:solidFill>
                  <a:schemeClr val="bg1"/>
                </a:solidFill>
                <a:latin typeface="Century Gothic" panose="020B0502020202020204" pitchFamily="34" charset="0"/>
              </a:rPr>
              <a:t>vo-lo</a:t>
            </a:r>
            <a:r>
              <a:rPr lang="pt-BR" sz="3600" dirty="0">
                <a:solidFill>
                  <a:schemeClr val="bg1"/>
                </a:solidFill>
                <a:latin typeface="Century Gothic" panose="020B0502020202020204" pitchFamily="34" charset="0"/>
              </a:rPr>
              <a:t> teria dito. Pois vou preparar-vos lugar. E, quando eu for e vos preparar lugar, voltarei e vos receberei para mim mesmo, para que, onde eu estou, </a:t>
            </a:r>
          </a:p>
          <a:p>
            <a:pPr algn="ctr">
              <a:defRPr/>
            </a:pPr>
            <a:r>
              <a:rPr lang="pt-BR" sz="3600" dirty="0">
                <a:solidFill>
                  <a:schemeClr val="bg1"/>
                </a:solidFill>
                <a:latin typeface="Century Gothic" panose="020B0502020202020204" pitchFamily="34" charset="0"/>
              </a:rPr>
              <a:t>estejais vós também. </a:t>
            </a:r>
            <a:endParaRPr lang="pt-BR" sz="1600"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15033876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4" name="Imagem 3"/>
          <p:cNvPicPr>
            <a:picLocks noChangeAspect="1"/>
          </p:cNvPicPr>
          <p:nvPr/>
        </p:nvPicPr>
        <p:blipFill rotWithShape="1">
          <a:blip r:embed="rId3"/>
          <a:srcRect t="7772" b="33606"/>
          <a:stretch/>
        </p:blipFill>
        <p:spPr>
          <a:xfrm>
            <a:off x="0" y="0"/>
            <a:ext cx="12192000" cy="6789832"/>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6" name="Retângulo 5"/>
          <p:cNvSpPr/>
          <p:nvPr/>
        </p:nvSpPr>
        <p:spPr>
          <a:xfrm>
            <a:off x="609600" y="274638"/>
            <a:ext cx="10860342" cy="1569660"/>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“Filho o pai ira voltar para lhe levar para casa”. </a:t>
            </a:r>
          </a:p>
        </p:txBody>
      </p:sp>
    </p:spTree>
    <p:extLst>
      <p:ext uri="{BB962C8B-B14F-4D97-AF65-F5344CB8AC3E}">
        <p14:creationId xmlns:p14="http://schemas.microsoft.com/office/powerpoint/2010/main" val="1993708047"/>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a:blip r:embed="rId3"/>
          <a:stretch>
            <a:fillRect/>
          </a:stretch>
        </p:blipFill>
        <p:spPr>
          <a:xfrm>
            <a:off x="0" y="-1"/>
            <a:ext cx="12192000" cy="6966857"/>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7" name="Retângulo 6"/>
          <p:cNvSpPr/>
          <p:nvPr/>
        </p:nvSpPr>
        <p:spPr>
          <a:xfrm>
            <a:off x="609600" y="274638"/>
            <a:ext cx="10860342" cy="2123658"/>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Jesus voltará e dirá: chega de estamos separados, longe um dos outros, vamos para casa, para nosso lar.</a:t>
            </a:r>
          </a:p>
        </p:txBody>
      </p:sp>
    </p:spTree>
    <p:extLst>
      <p:ext uri="{BB962C8B-B14F-4D97-AF65-F5344CB8AC3E}">
        <p14:creationId xmlns:p14="http://schemas.microsoft.com/office/powerpoint/2010/main" val="3497590651"/>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168711" y="715991"/>
            <a:ext cx="7874000" cy="830997"/>
          </a:xfrm>
          <a:prstGeom prst="rect">
            <a:avLst/>
          </a:prstGeom>
        </p:spPr>
        <p:txBody>
          <a:bodyPr wrap="square">
            <a:spAutoFit/>
          </a:bodyPr>
          <a:lstStyle/>
          <a:p>
            <a:pPr algn="r">
              <a:defRPr/>
            </a:pPr>
            <a:r>
              <a:rPr lang="pt-BR" sz="4800" b="1" kern="0" dirty="0">
                <a:solidFill>
                  <a:srgbClr val="FFFF00"/>
                </a:solidFill>
                <a:effectLst>
                  <a:outerShdw blurRad="38100" dist="38100" dir="2700000" algn="tl">
                    <a:srgbClr val="000000">
                      <a:alpha val="43137"/>
                    </a:srgbClr>
                  </a:outerShdw>
                </a:effectLst>
                <a:latin typeface="Century Gothic" panose="020B0502020202020204" pitchFamily="34" charset="0"/>
              </a:rPr>
              <a:t>Apocalipse 6:14-17 ARA </a:t>
            </a:r>
            <a:endParaRPr lang="pt-BR" sz="5400" b="1" kern="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6402" y="2397801"/>
            <a:ext cx="11524970" cy="3970318"/>
          </a:xfrm>
          <a:prstGeom prst="rect">
            <a:avLst/>
          </a:prstGeom>
        </p:spPr>
        <p:txBody>
          <a:bodyPr wrap="square">
            <a:spAutoFit/>
          </a:bodyPr>
          <a:lstStyle/>
          <a:p>
            <a:pPr algn="ctr">
              <a:defRPr/>
            </a:pPr>
            <a:r>
              <a:rPr lang="pt-BR" sz="2800" dirty="0">
                <a:solidFill>
                  <a:schemeClr val="bg1"/>
                </a:solidFill>
                <a:latin typeface="Century Gothic" panose="020B0502020202020204" pitchFamily="34" charset="0"/>
              </a:rPr>
              <a:t>   “E o céu recolheu-se como um pergaminho quando se enrola. Então, todos os montes e ilhas foram movidos do seu lugar. Os reis da terra, os grandes, os comandantes, os ricos, os poderosos e todo escravo e todo livre se esconderam nas cavernas e nos penhascos dos montes e disseram aos montes e aos rochedos: Caí sobre nós e escondei-nos da face daquele que se assenta no trono e da ira do Cordeiro, porque </a:t>
            </a:r>
          </a:p>
          <a:p>
            <a:pPr algn="ctr">
              <a:defRPr/>
            </a:pPr>
            <a:r>
              <a:rPr lang="pt-BR" sz="2800" dirty="0">
                <a:solidFill>
                  <a:schemeClr val="bg1"/>
                </a:solidFill>
                <a:latin typeface="Century Gothic" panose="020B0502020202020204" pitchFamily="34" charset="0"/>
              </a:rPr>
              <a:t>chegou o grande Dia da ira deles; e quem é </a:t>
            </a:r>
          </a:p>
          <a:p>
            <a:pPr algn="ctr">
              <a:defRPr/>
            </a:pPr>
            <a:r>
              <a:rPr lang="pt-BR" sz="2800" dirty="0">
                <a:solidFill>
                  <a:schemeClr val="bg1"/>
                </a:solidFill>
                <a:latin typeface="Century Gothic" panose="020B0502020202020204" pitchFamily="34" charset="0"/>
              </a:rPr>
              <a:t>que pode suster-se? ”.</a:t>
            </a:r>
            <a:endParaRPr lang="pt-BR" sz="1200"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327277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168711" y="715991"/>
            <a:ext cx="7874000" cy="830997"/>
          </a:xfrm>
          <a:prstGeom prst="rect">
            <a:avLst/>
          </a:prstGeom>
        </p:spPr>
        <p:txBody>
          <a:bodyPr wrap="square">
            <a:spAutoFit/>
          </a:bodyPr>
          <a:lstStyle/>
          <a:p>
            <a:pPr algn="r">
              <a:defRPr/>
            </a:pPr>
            <a:r>
              <a:rPr lang="pt-BR" sz="4800" b="1" kern="0" dirty="0">
                <a:solidFill>
                  <a:srgbClr val="FFFF00"/>
                </a:solidFill>
                <a:effectLst>
                  <a:outerShdw blurRad="38100" dist="38100" dir="2700000" algn="tl">
                    <a:srgbClr val="000000">
                      <a:alpha val="43137"/>
                    </a:srgbClr>
                  </a:outerShdw>
                </a:effectLst>
                <a:latin typeface="Century Gothic" panose="020B0502020202020204" pitchFamily="34" charset="0"/>
              </a:rPr>
              <a:t>Mateus 7:22-23 ARA</a:t>
            </a:r>
            <a:endParaRPr lang="pt-BR" sz="5400" b="1" kern="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17741" y="2547091"/>
            <a:ext cx="11524970" cy="3970318"/>
          </a:xfrm>
          <a:prstGeom prst="rect">
            <a:avLst/>
          </a:prstGeom>
        </p:spPr>
        <p:txBody>
          <a:bodyPr wrap="square">
            <a:spAutoFit/>
          </a:bodyPr>
          <a:lstStyle/>
          <a:p>
            <a:pPr algn="ctr">
              <a:defRPr/>
            </a:pPr>
            <a:r>
              <a:rPr lang="pt-BR" sz="3600" dirty="0">
                <a:solidFill>
                  <a:schemeClr val="bg1"/>
                </a:solidFill>
                <a:latin typeface="Century Gothic" panose="020B0502020202020204" pitchFamily="34" charset="0"/>
              </a:rPr>
              <a:t>    “Muitos, naquele dia, hão de dizer-me: Senhor, Senhor! Porventura, não temos nós profetizado em teu nome, e em teu nome não expelimos demônios, e em teu nome não fizemos muitos milagres? Então, lhes direi explicitamente: nunca vos conheci. Apartai-vos de mim, os </a:t>
            </a:r>
          </a:p>
          <a:p>
            <a:pPr algn="ctr">
              <a:defRPr/>
            </a:pPr>
            <a:r>
              <a:rPr lang="pt-BR" sz="3600" dirty="0">
                <a:solidFill>
                  <a:schemeClr val="bg1"/>
                </a:solidFill>
                <a:latin typeface="Century Gothic" panose="020B0502020202020204" pitchFamily="34" charset="0"/>
              </a:rPr>
              <a:t>que praticais a iniquidade. ”</a:t>
            </a:r>
            <a:endParaRPr lang="pt-BR" sz="1600"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450581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rotWithShape="1">
          <a:blip r:embed="rId3"/>
          <a:srcRect l="2862" t="10866" b="10452"/>
          <a:stretch/>
        </p:blipFill>
        <p:spPr>
          <a:xfrm>
            <a:off x="0" y="0"/>
            <a:ext cx="12192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7" name="Retângulo 6"/>
          <p:cNvSpPr/>
          <p:nvPr/>
        </p:nvSpPr>
        <p:spPr>
          <a:xfrm>
            <a:off x="7184570" y="274638"/>
            <a:ext cx="4285371" cy="5632311"/>
          </a:xfrm>
          <a:prstGeom prst="rect">
            <a:avLst/>
          </a:prstGeom>
        </p:spPr>
        <p:txBody>
          <a:bodyPr wrap="square">
            <a:spAutoFit/>
          </a:bodyPr>
          <a:lstStyle/>
          <a:p>
            <a:pPr algn="ctr"/>
            <a:r>
              <a:rPr lang="pt-BR" sz="4000" b="1" dirty="0">
                <a:solidFill>
                  <a:srgbClr val="FFFF00"/>
                </a:solidFill>
                <a:effectLst>
                  <a:glow rad="101600">
                    <a:schemeClr val="tx1">
                      <a:lumMod val="95000"/>
                      <a:lumOff val="5000"/>
                      <a:alpha val="60000"/>
                    </a:schemeClr>
                  </a:glow>
                </a:effectLst>
                <a:latin typeface="Century Gothic" panose="020B0502020202020204" pitchFamily="34" charset="0"/>
              </a:rPr>
              <a:t>Não que você nesse momento aceitar o convite de Jesus, e se preparar para viver eternamente com Ele?</a:t>
            </a:r>
          </a:p>
        </p:txBody>
      </p:sp>
    </p:spTree>
    <p:extLst>
      <p:ext uri="{BB962C8B-B14F-4D97-AF65-F5344CB8AC3E}">
        <p14:creationId xmlns:p14="http://schemas.microsoft.com/office/powerpoint/2010/main" val="219395514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9383328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fundo">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557588"/>
            <a:ext cx="609600" cy="609600"/>
          </a:xfrm>
        </p:spPr>
      </p:pic>
      <p:pic>
        <p:nvPicPr>
          <p:cNvPr id="8" name="Imagem 7"/>
          <p:cNvPicPr>
            <a:picLocks noChangeAspect="1"/>
          </p:cNvPicPr>
          <p:nvPr/>
        </p:nvPicPr>
        <p:blipFill>
          <a:blip r:embed="rId6"/>
          <a:stretch>
            <a:fillRect/>
          </a:stretch>
        </p:blipFill>
        <p:spPr>
          <a:xfrm>
            <a:off x="0" y="-78348"/>
            <a:ext cx="12192000" cy="6936348"/>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6" name="Retângulo 5"/>
          <p:cNvSpPr/>
          <p:nvPr/>
        </p:nvSpPr>
        <p:spPr>
          <a:xfrm>
            <a:off x="7601829" y="766213"/>
            <a:ext cx="4285371" cy="4832092"/>
          </a:xfrm>
          <a:prstGeom prst="rect">
            <a:avLst/>
          </a:prstGeom>
        </p:spPr>
        <p:txBody>
          <a:bodyPr wrap="square">
            <a:spAutoFit/>
          </a:bodyPr>
          <a:lstStyle/>
          <a:p>
            <a:pPr algn="ctr"/>
            <a:r>
              <a:rPr lang="pt-BR" sz="4400" b="1" dirty="0">
                <a:solidFill>
                  <a:srgbClr val="FFFF00"/>
                </a:solidFill>
                <a:effectLst>
                  <a:glow rad="101600">
                    <a:schemeClr val="tx1">
                      <a:lumMod val="95000"/>
                      <a:lumOff val="5000"/>
                      <a:alpha val="60000"/>
                    </a:schemeClr>
                  </a:glow>
                </a:effectLst>
                <a:latin typeface="Century Gothic" panose="020B0502020202020204" pitchFamily="34" charset="0"/>
              </a:rPr>
              <a:t>Sou um estranho para você. E assim a porta se fechará para nunca mas se abrir. </a:t>
            </a:r>
          </a:p>
        </p:txBody>
      </p:sp>
    </p:spTree>
    <p:extLst>
      <p:ext uri="{BB962C8B-B14F-4D97-AF65-F5344CB8AC3E}">
        <p14:creationId xmlns:p14="http://schemas.microsoft.com/office/powerpoint/2010/main" val="19250076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t="15077" b="12017"/>
          <a:stretch/>
        </p:blipFill>
        <p:spPr>
          <a:xfrm>
            <a:off x="-1" y="0"/>
            <a:ext cx="12192001" cy="6858000"/>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4" name="Retângulo 3"/>
          <p:cNvSpPr/>
          <p:nvPr/>
        </p:nvSpPr>
        <p:spPr>
          <a:xfrm>
            <a:off x="3123136" y="4316835"/>
            <a:ext cx="9243527" cy="2308324"/>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Nada melhor depois de </a:t>
            </a:r>
          </a:p>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uma cansativa viajem, você chegar em sua casa. </a:t>
            </a:r>
          </a:p>
        </p:txBody>
      </p:sp>
    </p:spTree>
    <p:extLst>
      <p:ext uri="{BB962C8B-B14F-4D97-AF65-F5344CB8AC3E}">
        <p14:creationId xmlns:p14="http://schemas.microsoft.com/office/powerpoint/2010/main" val="562004280"/>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srcRect t="12347"/>
          <a:stretch/>
        </p:blipFill>
        <p:spPr>
          <a:xfrm>
            <a:off x="0" y="0"/>
            <a:ext cx="12192000" cy="6858000"/>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4" name="Retângulo 3"/>
          <p:cNvSpPr/>
          <p:nvPr/>
        </p:nvSpPr>
        <p:spPr>
          <a:xfrm>
            <a:off x="7720017" y="1229810"/>
            <a:ext cx="4471983" cy="3046988"/>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Será maior resgate </a:t>
            </a:r>
          </a:p>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da história deste mundo.</a:t>
            </a:r>
          </a:p>
        </p:txBody>
      </p:sp>
    </p:spTree>
    <p:extLst>
      <p:ext uri="{BB962C8B-B14F-4D97-AF65-F5344CB8AC3E}">
        <p14:creationId xmlns:p14="http://schemas.microsoft.com/office/powerpoint/2010/main" val="194230219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150050" y="660008"/>
            <a:ext cx="7874000" cy="1107996"/>
          </a:xfrm>
          <a:prstGeom prst="rect">
            <a:avLst/>
          </a:prstGeom>
        </p:spPr>
        <p:txBody>
          <a:bodyPr wrap="square">
            <a:spAutoFit/>
          </a:bodyPr>
          <a:lstStyle/>
          <a:p>
            <a:pPr algn="r">
              <a:defRPr/>
            </a:pPr>
            <a:r>
              <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rPr>
              <a:t>Gênesis</a:t>
            </a:r>
            <a:r>
              <a:rPr lang="pt-BR" sz="6600" b="1" kern="0" dirty="0">
                <a:solidFill>
                  <a:srgbClr val="FFFF00"/>
                </a:solidFill>
                <a:effectLst>
                  <a:outerShdw blurRad="38100" dist="38100" dir="2700000" algn="tl">
                    <a:srgbClr val="000000">
                      <a:alpha val="43137"/>
                    </a:srgbClr>
                  </a:outerShdw>
                </a:effectLst>
                <a:latin typeface="Century Gothic" panose="020B0502020202020204" pitchFamily="34" charset="0"/>
              </a:rPr>
              <a:t> 3:23 </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499080" y="2379140"/>
            <a:ext cx="11524970" cy="3416320"/>
          </a:xfrm>
          <a:prstGeom prst="rect">
            <a:avLst/>
          </a:prstGeom>
        </p:spPr>
        <p:txBody>
          <a:bodyPr wrap="square">
            <a:spAutoFit/>
          </a:bodyPr>
          <a:lstStyle/>
          <a:p>
            <a:pPr algn="ctr">
              <a:defRPr/>
            </a:pPr>
            <a:r>
              <a:rPr lang="pt-BR" sz="5400" dirty="0">
                <a:solidFill>
                  <a:schemeClr val="bg1"/>
                </a:solidFill>
                <a:latin typeface="Century Gothic" panose="020B0502020202020204" pitchFamily="34" charset="0"/>
              </a:rPr>
              <a:t> O SENHOR Deus, por isso, o </a:t>
            </a:r>
            <a:r>
              <a:rPr lang="pt-BR" sz="5400" dirty="0">
                <a:solidFill>
                  <a:srgbClr val="FFFF00"/>
                </a:solidFill>
                <a:latin typeface="Century Gothic" panose="020B0502020202020204" pitchFamily="34" charset="0"/>
              </a:rPr>
              <a:t>lançou fora do jardim </a:t>
            </a:r>
            <a:r>
              <a:rPr lang="pt-BR" sz="5400" dirty="0">
                <a:solidFill>
                  <a:schemeClr val="bg1"/>
                </a:solidFill>
                <a:latin typeface="Century Gothic" panose="020B0502020202020204" pitchFamily="34" charset="0"/>
              </a:rPr>
              <a:t>do Éden, a fim de lavrara terra de que fora tomado.</a:t>
            </a:r>
            <a:endParaRPr lang="pt-BR" sz="2800"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155881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r="18073"/>
          <a:stretch/>
        </p:blipFill>
        <p:spPr>
          <a:xfrm>
            <a:off x="-2" y="-1"/>
            <a:ext cx="12192001" cy="6858001"/>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29" y="247418"/>
            <a:ext cx="1426467" cy="707137"/>
          </a:xfrm>
          <a:prstGeom prst="rect">
            <a:avLst/>
          </a:prstGeom>
        </p:spPr>
      </p:pic>
      <p:sp>
        <p:nvSpPr>
          <p:cNvPr id="6" name="Retângulo 5"/>
          <p:cNvSpPr/>
          <p:nvPr/>
        </p:nvSpPr>
        <p:spPr>
          <a:xfrm>
            <a:off x="609600" y="4651973"/>
            <a:ext cx="11140260" cy="1569660"/>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Por causa de sua escolha o homem foi expulso de sua casa, de seu lar. </a:t>
            </a:r>
          </a:p>
        </p:txBody>
      </p:sp>
    </p:spTree>
    <p:extLst>
      <p:ext uri="{BB962C8B-B14F-4D97-AF65-F5344CB8AC3E}">
        <p14:creationId xmlns:p14="http://schemas.microsoft.com/office/powerpoint/2010/main" val="96997398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t="15077" b="12017"/>
          <a:stretch/>
        </p:blipFill>
        <p:spPr>
          <a:xfrm>
            <a:off x="-1" y="0"/>
            <a:ext cx="12192001"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6" name="Retângulo 5"/>
          <p:cNvSpPr/>
          <p:nvPr/>
        </p:nvSpPr>
        <p:spPr>
          <a:xfrm>
            <a:off x="174662" y="274638"/>
            <a:ext cx="12235052" cy="1569660"/>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Nossa casa por humilde que seja é diferente. </a:t>
            </a:r>
          </a:p>
        </p:txBody>
      </p:sp>
    </p:spTree>
    <p:extLst>
      <p:ext uri="{BB962C8B-B14F-4D97-AF65-F5344CB8AC3E}">
        <p14:creationId xmlns:p14="http://schemas.microsoft.com/office/powerpoint/2010/main" val="1190253944"/>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rotWithShape="1">
          <a:blip r:embed="rId3"/>
          <a:srcRect l="14858" t="5184" r="19381" b="9995"/>
          <a:stretch/>
        </p:blipFill>
        <p:spPr>
          <a:xfrm>
            <a:off x="1" y="0"/>
            <a:ext cx="12192000" cy="68580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
        <p:nvSpPr>
          <p:cNvPr id="6" name="Retângulo 5"/>
          <p:cNvSpPr/>
          <p:nvPr/>
        </p:nvSpPr>
        <p:spPr>
          <a:xfrm>
            <a:off x="6929535" y="868365"/>
            <a:ext cx="5087803" cy="4524315"/>
          </a:xfrm>
          <a:prstGeom prst="rect">
            <a:avLst/>
          </a:prstGeom>
        </p:spPr>
        <p:txBody>
          <a:bodyPr wrap="square">
            <a:spAutoFit/>
          </a:bodyPr>
          <a:lstStyle/>
          <a:p>
            <a:pPr algn="ctr"/>
            <a:r>
              <a:rPr lang="pt-BR" sz="4800" b="1" dirty="0">
                <a:solidFill>
                  <a:srgbClr val="FFFF00"/>
                </a:solidFill>
                <a:effectLst>
                  <a:glow rad="101600">
                    <a:schemeClr val="tx1">
                      <a:lumMod val="95000"/>
                      <a:lumOff val="5000"/>
                      <a:alpha val="60000"/>
                    </a:schemeClr>
                  </a:glow>
                </a:effectLst>
                <a:latin typeface="Century Gothic" panose="020B0502020202020204" pitchFamily="34" charset="0"/>
              </a:rPr>
              <a:t>Precisamos retornar ao nosso lar, a nossa verdadeira casa.</a:t>
            </a:r>
          </a:p>
        </p:txBody>
      </p:sp>
    </p:spTree>
    <p:extLst>
      <p:ext uri="{BB962C8B-B14F-4D97-AF65-F5344CB8AC3E}">
        <p14:creationId xmlns:p14="http://schemas.microsoft.com/office/powerpoint/2010/main" val="369865531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cstate="print">
            <a:biLevel thresh="75000"/>
            <a:extLst>
              <a:ext uri="{28A0092B-C50C-407E-A947-70E740481C1C}">
                <a14:useLocalDpi xmlns:a14="http://schemas.microsoft.com/office/drawing/2010/main" val="0"/>
              </a:ext>
            </a:extLst>
          </a:blip>
          <a:srcRect r="23699"/>
          <a:stretch/>
        </p:blipFill>
        <p:spPr>
          <a:xfrm>
            <a:off x="1660022" y="533399"/>
            <a:ext cx="10531978" cy="1343527"/>
          </a:xfrm>
          <a:prstGeom prst="rect">
            <a:avLst/>
          </a:prstGeom>
        </p:spPr>
      </p:pic>
      <p:sp>
        <p:nvSpPr>
          <p:cNvPr id="9" name="Retângulo 8"/>
          <p:cNvSpPr/>
          <p:nvPr/>
        </p:nvSpPr>
        <p:spPr>
          <a:xfrm>
            <a:off x="4000762" y="660008"/>
            <a:ext cx="7874000" cy="923330"/>
          </a:xfrm>
          <a:prstGeom prst="rect">
            <a:avLst/>
          </a:prstGeom>
        </p:spPr>
        <p:txBody>
          <a:bodyPr wrap="square">
            <a:spAutoFit/>
          </a:bodyPr>
          <a:lstStyle/>
          <a:p>
            <a:pPr algn="r">
              <a:defRPr/>
            </a:pPr>
            <a:r>
              <a:rPr lang="pt-BR" sz="5400" b="1" kern="0" dirty="0">
                <a:solidFill>
                  <a:srgbClr val="FFFF00"/>
                </a:solidFill>
                <a:effectLst>
                  <a:outerShdw blurRad="38100" dist="38100" dir="2700000" algn="tl">
                    <a:srgbClr val="000000">
                      <a:alpha val="43137"/>
                    </a:srgbClr>
                  </a:outerShdw>
                </a:effectLst>
                <a:latin typeface="Century Gothic" panose="020B0502020202020204" pitchFamily="34" charset="0"/>
              </a:rPr>
              <a:t>Mateus 24:37-39  </a:t>
            </a:r>
            <a:endParaRPr lang="pt-BR" sz="6000" b="1" kern="0"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64" y="258262"/>
            <a:ext cx="3932562" cy="2288829"/>
          </a:xfrm>
          <a:prstGeom prst="rect">
            <a:avLst/>
          </a:prstGeom>
        </p:spPr>
      </p:pic>
      <p:sp>
        <p:nvSpPr>
          <p:cNvPr id="10" name="Retângulo 9"/>
          <p:cNvSpPr/>
          <p:nvPr/>
        </p:nvSpPr>
        <p:spPr>
          <a:xfrm>
            <a:off x="531564" y="2547091"/>
            <a:ext cx="11524970" cy="3539430"/>
          </a:xfrm>
          <a:prstGeom prst="rect">
            <a:avLst/>
          </a:prstGeom>
        </p:spPr>
        <p:txBody>
          <a:bodyPr wrap="square">
            <a:spAutoFit/>
          </a:bodyPr>
          <a:lstStyle/>
          <a:p>
            <a:pPr algn="ctr">
              <a:defRPr/>
            </a:pPr>
            <a:r>
              <a:rPr lang="pt-BR" sz="3200" dirty="0">
                <a:solidFill>
                  <a:schemeClr val="bg1"/>
                </a:solidFill>
                <a:latin typeface="Century Gothic" panose="020B0502020202020204" pitchFamily="34" charset="0"/>
              </a:rPr>
              <a:t>  Pois assim Como foi nos dias de Noé, também será a vinda do Filho do Homem. Porquanto, assim como nos dias anteriores ao dilúvio comiam e bebiam, casavam e davam-se em casamento, até ao dia em que Noé entrou na arca, e não o perceberam, senão quando veio o dilúvio e os levou a todos, assim será</a:t>
            </a:r>
          </a:p>
          <a:p>
            <a:pPr algn="ctr">
              <a:defRPr/>
            </a:pPr>
            <a:r>
              <a:rPr lang="pt-BR" sz="3200" dirty="0">
                <a:solidFill>
                  <a:schemeClr val="bg1"/>
                </a:solidFill>
                <a:latin typeface="Century Gothic" panose="020B0502020202020204" pitchFamily="34" charset="0"/>
              </a:rPr>
              <a:t> também a vinda do Filho do Homem. </a:t>
            </a:r>
            <a:endParaRPr lang="pt-BR" sz="1400" dirty="0">
              <a:solidFill>
                <a:srgbClr val="FFFF00"/>
              </a:solidFill>
              <a:latin typeface="Century Gothic" panose="020B0502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2" y="5918022"/>
            <a:ext cx="1426467" cy="707137"/>
          </a:xfrm>
          <a:prstGeom prst="rect">
            <a:avLst/>
          </a:prstGeom>
        </p:spPr>
      </p:pic>
    </p:spTree>
    <p:extLst>
      <p:ext uri="{BB962C8B-B14F-4D97-AF65-F5344CB8AC3E}">
        <p14:creationId xmlns:p14="http://schemas.microsoft.com/office/powerpoint/2010/main" val="4227967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1896</Words>
  <Application>Microsoft Office PowerPoint</Application>
  <PresentationFormat>Widescreen</PresentationFormat>
  <Paragraphs>83</Paragraphs>
  <Slides>20</Slides>
  <Notes>20</Notes>
  <HiddenSlides>0</HiddenSlides>
  <MMClips>1</MMClips>
  <ScaleCrop>false</ScaleCrop>
  <HeadingPairs>
    <vt:vector size="6" baseType="variant">
      <vt:variant>
        <vt:lpstr>Fontes usadas</vt:lpstr>
      </vt:variant>
      <vt:variant>
        <vt:i4>3</vt:i4>
      </vt:variant>
      <vt:variant>
        <vt:lpstr>Tema</vt:lpstr>
      </vt:variant>
      <vt:variant>
        <vt:i4>2</vt:i4>
      </vt:variant>
      <vt:variant>
        <vt:lpstr>Títulos de slides</vt:lpstr>
      </vt:variant>
      <vt:variant>
        <vt:i4>20</vt:i4>
      </vt:variant>
    </vt:vector>
  </HeadingPairs>
  <TitlesOfParts>
    <vt:vector size="25" baseType="lpstr">
      <vt:lpstr>Arial</vt:lpstr>
      <vt:lpstr>Calibri</vt:lpstr>
      <vt:lpstr>Century Gothic</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Oliveira</cp:lastModifiedBy>
  <cp:revision>75</cp:revision>
  <dcterms:created xsi:type="dcterms:W3CDTF">2016-03-20T14:33:47Z</dcterms:created>
  <dcterms:modified xsi:type="dcterms:W3CDTF">2016-09-19T18:57:00Z</dcterms:modified>
</cp:coreProperties>
</file>