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  <p:sldId id="272" r:id="rId21"/>
  </p:sldIdLst>
  <p:sldSz cx="10799763" cy="719931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6425" autoAdjust="0"/>
  </p:normalViewPr>
  <p:slideViewPr>
    <p:cSldViewPr snapToGrid="0">
      <p:cViewPr varScale="1">
        <p:scale>
          <a:sx n="56" d="100"/>
          <a:sy n="56" d="100"/>
        </p:scale>
        <p:origin x="195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763922-6144-4FDC-8A2A-CEEAB395E6FE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1114425" y="1143000"/>
            <a:ext cx="4629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C91D04-5722-4F45-8131-BD5F67A6A90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428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INTRODUÇÃO: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Você já percebeu como muitas vezes um sermão tem efeito diferente sobre os ouvintes?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Explico melhor. Muitas vezes um sermão que toca profundamente o coração de uma pessoa, não tem nenhum efeito sobre a outra.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Por que então, um mesmo pregador, um mesmo sermão, tem efeitos diferentes?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razão pode estar nos ouvintes. Assim, nem sempre o sucesso de uma pregação depende da capacidade do orador, mas da receptividade de quem ouve.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Jesus contou frequentemente, por parábolas, histórias sobre os acontecimentos do dia-a-dia que ele usava para ilustrar verdades espirituais. Uma das mais importantes destas parábolas é aquela registrada em Mateus 13:1-23, Marcos 4:1-20 e Lucas 8:4-15. Esta história fala de um semeador que lançou sementes em vários lugares com diferentes resultados, dependendo do tipo do solo. Esta parábola ensina claramente que o sucesso da colheita não depende somente da capacidade do semeador, ou da qualidade da semente. O solo, se não for propício, jamais produzirá bons frutos.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423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Vamos ler a versão da parábola que está em Lucas 8:5-8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“Eis que o semeador saiu a semear. E, ao semear, uma parte caiu à beira do caminho; foi pisada, e as aves do céu a comeram. Outra caiu sobre a pedra; e, tendo crescido, secou por falta de umidade. Outra caiu no meio dos espinhos; e, estes, ao crescerem com ela, a sufocaram. Outra, afinal, caiu em boa terra; cresceu e produziu a cento por um” (Lucas 8:5-8)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5423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Vamos agora ler a explicação de Jesus sobre a parábola dos versos 11 ao 15: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“A semente é a palavra de Deus. A que caiu à beira do caminho são os que a ouviram; vem, a seguir, o diabo e arrebata-lhes do coração a palavra, para não suceder que, crendo, sejam salvos. A que caiu sobre a pedra são os que, ouvindo a palavra, a recebem com alegria; estes não têm raiz, </a:t>
            </a:r>
            <a:r>
              <a:rPr lang="pt-BR" sz="120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crêem</a:t>
            </a:r>
            <a:r>
              <a:rPr lang="pt-BR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apenas por algum tempo e, na hora da provação, se desviam. A que caiu entre espinhos são os que ouviram e, no decorrer dos dias, foram sufocados com os cuidados, riquezas e deleites da vida; os seus frutos não chegam a amadurecer. A que caiu na boa terra são os que, tendo ouvido d bom e reto coração retêm a palavra; estes frutificam com perseverança.” (Lucas 8:11-15).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Vamos agora analisar com calma os três elementos principais desta parábola: o semeador, a semente e o solo.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840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PARTE I – O SEMEADOR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Interessante como na parábola é o anonimato do semeador. Ele é o personagem menos aparente. Embora seu trabalho seja muito importante, no contexto da pregação do evangelho as glórias não são dadas para quem espalha a semente. Isto é importante ser ressaltado pois em nossos dias, o semeador tornou-se a figura principal e a semente é bastante esquecida. A propaganda das campanhas religiosas frequentemente contém uma grande fotografia do orador e dá grande ênfase ao seu nível escolar, sua capacidade pessoal e o desenvolvimento de sua carreira; o evangelho de Cristo que ele supõe-se estar pregando é mencionado apenas naquelas letrinhas, lá no canto.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Logo no início da parábola já percebemos que não é objetivo do evangelho exaltar o pregador, mas aquele de quem se prega. O problema é que hoje existem muitos artistas evangélicos. Homens e mulheres que são idolatrados. Tem seguidores e fãs. E a igreja se torna um palco para a exaltação de homens. Isso é um erro! O papel do semeador não é tomar a glória da semente e nem do ceifeiro!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2436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Ilustração: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Certa vez um grupo de pessoas foi até a Inglaterra para aprender técnicas de grandes pregadores que existiam por lá. Quando foram em um famoso auditório e ouviram um grande pregador, ao final do sermão todos diziam: “Que grande pregador! Que oratória! Que inteligência!”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Alguém do grupo lembrou que ali perto havia um outro pregador que iria pregar também. Como estava próximos decidiram ir ouvi-lo. Ao chegarem ao local o sermão já havia começado e Charles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Haddon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Spurgeon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pregava para uma multidão. Quando o sermão acabou, o grupo saiu reflexivo declarando: “Que grande Cristo! Que grande salvação! Que grande amor!”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Sabe, se um pregador está chamando mais atenção para si do que para Cristo, tem alguma coisa errada em seu sermão.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0656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semente é a Palavra de Deus.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Ela é o conteúdo central de qualquer pregação.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Porém, cada vez é mais comum termos no centro do culto grandes atrações de entretenimento e pouca Palavra. Não adianta ter um bom solo, uma boa água, um bom adubo, sem semente, não há frutos. </a:t>
            </a:r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705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próprio pregador Charles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Spurgeon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declarou: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“o diabo raramente criou algo mais perspicaz do que sugerir à igreja que sua missão consiste em prover entretenimento para as pessoas, tendo em vista ganhá-las para Cristo”.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9878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papel da igreja não é entreter, é ensinar a Palavra de Deus.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pastor Ricardo Agreste escreveu um texto bem forte sobre o papel da igreja: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“Se tem música e não tem evangelho, é show, não é igreja!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 tem ação social e não tem evangelho, é ONG, não é igreja!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 tem um ambiente agradável e não tem evangelho, é clube, não é igreja!”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2174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Ilustração: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problema do cristianismo sem a Palavra de Deus são crentes que não conhecem o que acreditam. Isso é um perigo!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Uma pesquisa feita pelo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Pew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Forum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sobre Religião e Vida Pública nos Estados Unidos, reuniu mais de 3.400 pessoas, as quais foram chamadas a responder 32 questões de múltipla escolha sobre Bíblia, cristianismo, figuras religiosas conhecidas e os princípios constitucionais que regem a religião na vida pública.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 média, os participantes erraram metade das respostas, inclusive quando o assunto dizia respeito a sua própria fé. O interessante é que os que mais acertaram nas respostas foram os ateus. Ou seja, os ateus estão conhecendo mais a Bíblia do que os cristãos.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Isso é consequência de cultos que não tem a Palavra de Deus.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91D04-5722-4F45-8131-BD5F67A6A90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61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9982" y="1178222"/>
            <a:ext cx="9179799" cy="2506427"/>
          </a:xfrm>
        </p:spPr>
        <p:txBody>
          <a:bodyPr anchor="b"/>
          <a:lstStyle>
            <a:lvl1pPr algn="ctr">
              <a:defRPr sz="6299"/>
            </a:lvl1pPr>
          </a:lstStyle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9971" y="3781306"/>
            <a:ext cx="8099822" cy="1738167"/>
          </a:xfrm>
        </p:spPr>
        <p:txBody>
          <a:bodyPr/>
          <a:lstStyle>
            <a:lvl1pPr marL="0" indent="0" algn="ctr">
              <a:buNone/>
              <a:defRPr sz="2520"/>
            </a:lvl1pPr>
            <a:lvl2pPr marL="479969" indent="0" algn="ctr">
              <a:buNone/>
              <a:defRPr sz="2100"/>
            </a:lvl2pPr>
            <a:lvl3pPr marL="959937" indent="0" algn="ctr">
              <a:buNone/>
              <a:defRPr sz="1890"/>
            </a:lvl3pPr>
            <a:lvl4pPr marL="1439906" indent="0" algn="ctr">
              <a:buNone/>
              <a:defRPr sz="1680"/>
            </a:lvl4pPr>
            <a:lvl5pPr marL="1919874" indent="0" algn="ctr">
              <a:buNone/>
              <a:defRPr sz="1680"/>
            </a:lvl5pPr>
            <a:lvl6pPr marL="2399843" indent="0" algn="ctr">
              <a:buNone/>
              <a:defRPr sz="1680"/>
            </a:lvl6pPr>
            <a:lvl7pPr marL="2879811" indent="0" algn="ctr">
              <a:buNone/>
              <a:defRPr sz="1680"/>
            </a:lvl7pPr>
            <a:lvl8pPr marL="3359780" indent="0" algn="ctr">
              <a:buNone/>
              <a:defRPr sz="1680"/>
            </a:lvl8pPr>
            <a:lvl9pPr marL="3839748" indent="0" algn="ctr">
              <a:buNone/>
              <a:defRPr sz="1680"/>
            </a:lvl9pPr>
          </a:lstStyle>
          <a:p>
            <a:r>
              <a:rPr lang="pt-BR" smtClean="0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361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752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859" y="1794831"/>
            <a:ext cx="9314796" cy="2994714"/>
          </a:xfrm>
        </p:spPr>
        <p:txBody>
          <a:bodyPr anchor="b"/>
          <a:lstStyle>
            <a:lvl1pPr>
              <a:defRPr sz="6299"/>
            </a:lvl1pPr>
          </a:lstStyle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859" y="4817876"/>
            <a:ext cx="9314796" cy="15748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79969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59937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39906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19874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399843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79811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597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39748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584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2484" y="1916484"/>
            <a:ext cx="4589899" cy="456789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67380" y="1916484"/>
            <a:ext cx="4589899" cy="456789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559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890" y="383299"/>
            <a:ext cx="9314796" cy="1391534"/>
          </a:xfr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892" y="1764832"/>
            <a:ext cx="4568805" cy="864917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79969" indent="0">
              <a:buNone/>
              <a:defRPr sz="2100" b="1"/>
            </a:lvl2pPr>
            <a:lvl3pPr marL="959937" indent="0">
              <a:buNone/>
              <a:defRPr sz="1890" b="1"/>
            </a:lvl3pPr>
            <a:lvl4pPr marL="1439906" indent="0">
              <a:buNone/>
              <a:defRPr sz="1680" b="1"/>
            </a:lvl4pPr>
            <a:lvl5pPr marL="1919874" indent="0">
              <a:buNone/>
              <a:defRPr sz="1680" b="1"/>
            </a:lvl5pPr>
            <a:lvl6pPr marL="2399843" indent="0">
              <a:buNone/>
              <a:defRPr sz="1680" b="1"/>
            </a:lvl6pPr>
            <a:lvl7pPr marL="2879811" indent="0">
              <a:buNone/>
              <a:defRPr sz="1680" b="1"/>
            </a:lvl7pPr>
            <a:lvl8pPr marL="3359780" indent="0">
              <a:buNone/>
              <a:defRPr sz="1680" b="1"/>
            </a:lvl8pPr>
            <a:lvl9pPr marL="3839748" indent="0">
              <a:buNone/>
              <a:defRPr sz="1680" b="1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3892" y="2629749"/>
            <a:ext cx="4568805" cy="3867965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67381" y="1764832"/>
            <a:ext cx="4591306" cy="864917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79969" indent="0">
              <a:buNone/>
              <a:defRPr sz="2100" b="1"/>
            </a:lvl2pPr>
            <a:lvl3pPr marL="959937" indent="0">
              <a:buNone/>
              <a:defRPr sz="1890" b="1"/>
            </a:lvl3pPr>
            <a:lvl4pPr marL="1439906" indent="0">
              <a:buNone/>
              <a:defRPr sz="1680" b="1"/>
            </a:lvl4pPr>
            <a:lvl5pPr marL="1919874" indent="0">
              <a:buNone/>
              <a:defRPr sz="1680" b="1"/>
            </a:lvl5pPr>
            <a:lvl6pPr marL="2399843" indent="0">
              <a:buNone/>
              <a:defRPr sz="1680" b="1"/>
            </a:lvl6pPr>
            <a:lvl7pPr marL="2879811" indent="0">
              <a:buNone/>
              <a:defRPr sz="1680" b="1"/>
            </a:lvl7pPr>
            <a:lvl8pPr marL="3359780" indent="0">
              <a:buNone/>
              <a:defRPr sz="1680" b="1"/>
            </a:lvl8pPr>
            <a:lvl9pPr marL="3839748" indent="0">
              <a:buNone/>
              <a:defRPr sz="1680" b="1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67381" y="2629749"/>
            <a:ext cx="4591306" cy="3867965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142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38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377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890" y="479954"/>
            <a:ext cx="3483205" cy="1679840"/>
          </a:xfrm>
        </p:spPr>
        <p:txBody>
          <a:bodyPr anchor="b"/>
          <a:lstStyle>
            <a:lvl1pPr>
              <a:defRPr sz="3359"/>
            </a:lvl1pPr>
          </a:lstStyle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306" y="1036570"/>
            <a:ext cx="5467380" cy="5116178"/>
          </a:xfrm>
        </p:spPr>
        <p:txBody>
          <a:bodyPr/>
          <a:lstStyle>
            <a:lvl1pPr>
              <a:defRPr sz="3359"/>
            </a:lvl1pPr>
            <a:lvl2pPr>
              <a:defRPr sz="2939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3890" y="2159794"/>
            <a:ext cx="3483205" cy="4001285"/>
          </a:xfrm>
        </p:spPr>
        <p:txBody>
          <a:bodyPr/>
          <a:lstStyle>
            <a:lvl1pPr marL="0" indent="0">
              <a:buNone/>
              <a:defRPr sz="1680"/>
            </a:lvl1pPr>
            <a:lvl2pPr marL="479969" indent="0">
              <a:buNone/>
              <a:defRPr sz="1470"/>
            </a:lvl2pPr>
            <a:lvl3pPr marL="959937" indent="0">
              <a:buNone/>
              <a:defRPr sz="1260"/>
            </a:lvl3pPr>
            <a:lvl4pPr marL="1439906" indent="0">
              <a:buNone/>
              <a:defRPr sz="1050"/>
            </a:lvl4pPr>
            <a:lvl5pPr marL="1919874" indent="0">
              <a:buNone/>
              <a:defRPr sz="1050"/>
            </a:lvl5pPr>
            <a:lvl6pPr marL="2399843" indent="0">
              <a:buNone/>
              <a:defRPr sz="1050"/>
            </a:lvl6pPr>
            <a:lvl7pPr marL="2879811" indent="0">
              <a:buNone/>
              <a:defRPr sz="1050"/>
            </a:lvl7pPr>
            <a:lvl8pPr marL="3359780" indent="0">
              <a:buNone/>
              <a:defRPr sz="1050"/>
            </a:lvl8pPr>
            <a:lvl9pPr marL="3839748" indent="0">
              <a:buNone/>
              <a:defRPr sz="1050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84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890" y="479954"/>
            <a:ext cx="3483205" cy="1679840"/>
          </a:xfrm>
        </p:spPr>
        <p:txBody>
          <a:bodyPr anchor="b"/>
          <a:lstStyle>
            <a:lvl1pPr>
              <a:defRPr sz="3359"/>
            </a:lvl1pPr>
          </a:lstStyle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91306" y="1036570"/>
            <a:ext cx="5467380" cy="5116178"/>
          </a:xfrm>
        </p:spPr>
        <p:txBody>
          <a:bodyPr anchor="t"/>
          <a:lstStyle>
            <a:lvl1pPr marL="0" indent="0">
              <a:buNone/>
              <a:defRPr sz="3359"/>
            </a:lvl1pPr>
            <a:lvl2pPr marL="479969" indent="0">
              <a:buNone/>
              <a:defRPr sz="2939"/>
            </a:lvl2pPr>
            <a:lvl3pPr marL="959937" indent="0">
              <a:buNone/>
              <a:defRPr sz="2520"/>
            </a:lvl3pPr>
            <a:lvl4pPr marL="1439906" indent="0">
              <a:buNone/>
              <a:defRPr sz="2100"/>
            </a:lvl4pPr>
            <a:lvl5pPr marL="1919874" indent="0">
              <a:buNone/>
              <a:defRPr sz="2100"/>
            </a:lvl5pPr>
            <a:lvl6pPr marL="2399843" indent="0">
              <a:buNone/>
              <a:defRPr sz="2100"/>
            </a:lvl6pPr>
            <a:lvl7pPr marL="2879811" indent="0">
              <a:buNone/>
              <a:defRPr sz="2100"/>
            </a:lvl7pPr>
            <a:lvl8pPr marL="3359780" indent="0">
              <a:buNone/>
              <a:defRPr sz="2100"/>
            </a:lvl8pPr>
            <a:lvl9pPr marL="3839748" indent="0">
              <a:buNone/>
              <a:defRPr sz="2100"/>
            </a:lvl9pPr>
          </a:lstStyle>
          <a:p>
            <a:r>
              <a:rPr lang="pt-BR" smtClean="0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3890" y="2159794"/>
            <a:ext cx="3483205" cy="4001285"/>
          </a:xfrm>
        </p:spPr>
        <p:txBody>
          <a:bodyPr/>
          <a:lstStyle>
            <a:lvl1pPr marL="0" indent="0">
              <a:buNone/>
              <a:defRPr sz="1680"/>
            </a:lvl1pPr>
            <a:lvl2pPr marL="479969" indent="0">
              <a:buNone/>
              <a:defRPr sz="1470"/>
            </a:lvl2pPr>
            <a:lvl3pPr marL="959937" indent="0">
              <a:buNone/>
              <a:defRPr sz="1260"/>
            </a:lvl3pPr>
            <a:lvl4pPr marL="1439906" indent="0">
              <a:buNone/>
              <a:defRPr sz="1050"/>
            </a:lvl4pPr>
            <a:lvl5pPr marL="1919874" indent="0">
              <a:buNone/>
              <a:defRPr sz="1050"/>
            </a:lvl5pPr>
            <a:lvl6pPr marL="2399843" indent="0">
              <a:buNone/>
              <a:defRPr sz="1050"/>
            </a:lvl6pPr>
            <a:lvl7pPr marL="2879811" indent="0">
              <a:buNone/>
              <a:defRPr sz="1050"/>
            </a:lvl7pPr>
            <a:lvl8pPr marL="3359780" indent="0">
              <a:buNone/>
              <a:defRPr sz="1050"/>
            </a:lvl8pPr>
            <a:lvl9pPr marL="3839748" indent="0">
              <a:buNone/>
              <a:defRPr sz="1050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001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282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28581" y="383297"/>
            <a:ext cx="2328699" cy="6101085"/>
          </a:xfrm>
        </p:spPr>
        <p:txBody>
          <a:bodyPr vert="eaVert"/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484" y="383297"/>
            <a:ext cx="6851100" cy="6101085"/>
          </a:xfrm>
        </p:spPr>
        <p:txBody>
          <a:bodyPr vert="eaVert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432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42484" y="383299"/>
            <a:ext cx="9314796" cy="13915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smtClean="0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2484" y="1916484"/>
            <a:ext cx="9314796" cy="45678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2484" y="6672698"/>
            <a:ext cx="2429947" cy="3832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CA778B-1B7F-4530-B418-F65F8DD3C62F}" type="datetimeFigureOut">
              <a:rPr lang="en-US" smtClean="0"/>
              <a:t>4/13/2017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77422" y="6672698"/>
            <a:ext cx="3644920" cy="3832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7332" y="6672698"/>
            <a:ext cx="2429947" cy="3832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C9F44-3751-497B-B3B4-B0607CD0FF1A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454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59937" rtl="0" eaLnBrk="1" latinLnBrk="0" hangingPunct="1">
        <a:lnSpc>
          <a:spcPct val="90000"/>
        </a:lnSpc>
        <a:spcBef>
          <a:spcPct val="0"/>
        </a:spcBef>
        <a:buNone/>
        <a:defRPr sz="461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39984" indent="-239984" algn="l" defTabSz="959937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39" kern="1200">
          <a:solidFill>
            <a:schemeClr val="tx1"/>
          </a:solidFill>
          <a:latin typeface="+mn-lt"/>
          <a:ea typeface="+mn-ea"/>
          <a:cs typeface="+mn-cs"/>
        </a:defRPr>
      </a:lvl1pPr>
      <a:lvl2pPr marL="719953" indent="-239984" algn="l" defTabSz="959937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199921" indent="-239984" algn="l" defTabSz="959937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79890" indent="-239984" algn="l" defTabSz="959937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59859" indent="-239984" algn="l" defTabSz="959937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39827" indent="-239984" algn="l" defTabSz="959937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19796" indent="-239984" algn="l" defTabSz="959937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599764" indent="-239984" algn="l" defTabSz="959937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79733" indent="-239984" algn="l" defTabSz="959937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79969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59937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39906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19874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399843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79811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59780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39748" algn="l" defTabSz="95993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2.wav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3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0639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4379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4983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0623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5715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8235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0243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6528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85889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4455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56742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5588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05501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9898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3537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sndAc>
          <p:stSnd>
            <p:snd r:embed="rId2" name="Fundo Musical 03.wav"/>
          </p:stSnd>
        </p:sndAc>
      </p:transition>
    </mc:Choice>
    <mc:Fallback>
      <p:transition spd="slow">
        <p:sndAc>
          <p:stSnd>
            <p:snd r:embed="rId2" name="Fundo Musical 03.wav"/>
          </p:stSnd>
        </p:sndAc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5715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mor glorioso - Cantor Cristão 37 (com introdução) (online-audio-converter.com).wav"/>
          </p:stSnd>
        </p:sndAc>
      </p:transition>
    </mc:Choice>
    <mc:Fallback xmlns="">
      <p:transition spd="slow">
        <p:sndAc>
          <p:stSnd>
            <p:snd r:embed="rId4" name="Amor glorioso - Cantor Cristão 37 (com introdução) (online-audio-converter.com).wav"/>
          </p:stSnd>
        </p:sndAc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18936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625741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8877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5763739" y="941695"/>
            <a:ext cx="5036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 smtClean="0"/>
              <a:t>Próxima Palestra...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905715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Fundo Musical - Encerramento.wav"/>
          </p:stSnd>
        </p:sndAc>
      </p:transition>
    </mc:Choice>
    <mc:Fallback xmlns="">
      <p:transition spd="slow">
        <p:sndAc>
          <p:stSnd>
            <p:snd r:embed="rId4" name="Fundo Musical - Encerramento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Tema do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81</TotalTime>
  <Words>386</Words>
  <Application>Microsoft Office PowerPoint</Application>
  <PresentationFormat>Personalizar</PresentationFormat>
  <Paragraphs>54</Paragraphs>
  <Slides>20</Slides>
  <Notes>9</Notes>
  <HiddenSlides>0</HiddenSlides>
  <MMClips>0</MMClips>
  <ScaleCrop>false</ScaleCrop>
  <HeadingPairs>
    <vt:vector size="6" baseType="variant">
      <vt:variant>
        <vt:lpstr>Fontes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Weverton PC</dc:creator>
  <cp:lastModifiedBy>Weverton PC</cp:lastModifiedBy>
  <cp:revision>12</cp:revision>
  <dcterms:created xsi:type="dcterms:W3CDTF">2017-04-13T10:48:51Z</dcterms:created>
  <dcterms:modified xsi:type="dcterms:W3CDTF">2017-04-13T15:06:16Z</dcterms:modified>
</cp:coreProperties>
</file>