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82" r:id="rId3"/>
    <p:sldId id="283" r:id="rId4"/>
    <p:sldId id="281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4" r:id="rId30"/>
    <p:sldId id="285" r:id="rId31"/>
    <p:sldId id="290" r:id="rId32"/>
    <p:sldId id="286" r:id="rId33"/>
    <p:sldId id="287" r:id="rId34"/>
    <p:sldId id="288" r:id="rId35"/>
    <p:sldId id="289" r:id="rId36"/>
    <p:sldId id="291" r:id="rId37"/>
    <p:sldId id="294" r:id="rId38"/>
    <p:sldId id="295" r:id="rId39"/>
    <p:sldId id="296" r:id="rId40"/>
    <p:sldId id="297" r:id="rId4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stavo ID" initials="GI" lastIdx="1" clrIdx="0">
    <p:extLst>
      <p:ext uri="{19B8F6BF-5375-455C-9EA6-DF929625EA0E}">
        <p15:presenceInfo xmlns:p15="http://schemas.microsoft.com/office/powerpoint/2012/main" userId="Gustavo I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082" autoAdjust="0"/>
  </p:normalViewPr>
  <p:slideViewPr>
    <p:cSldViewPr snapToGrid="0">
      <p:cViewPr varScale="1">
        <p:scale>
          <a:sx n="98" d="100"/>
          <a:sy n="98" d="100"/>
        </p:scale>
        <p:origin x="3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B99CC-81A7-426C-B195-FE01781D1328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E30692-F894-4262-AE31-F582D62464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9694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3684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arrependimento inclui três aspectos: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1688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1º. Intelectual. O reconhecimento, pelo homem, do erro de sua vida, sua culpa diante de Deus, sua incapacidade para agradar a Deus por suas próprias forças. </a:t>
            </a:r>
            <a:endParaRPr lang="pt-BR" b="0" i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8209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2º. Emocional. Sentir tristeza pelo pecado como uma ofensa contra um Deus Santo e Justo. Os sentimentos não são equivalentes ao arrependimento, mas podem conduzir a um verdadeiro arrependimento, porque o verdadeiro arrependimento não pode vir de um coração frio e indiferente. </a:t>
            </a:r>
            <a:endParaRPr lang="pt-BR" b="0" i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2451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3º. Vontade. Envolve mudança de propósito, resolução íntima contra o pecado e disposição para buscar de Deus o perdão, a purificação e o poder. Este é o mais importante dos elementos, pois Deus pode apelar à pessoa para se converter, chamá-la ao arrependimento, mas como Deus dotou o homem de livre arbítrio, ele pode aceitar ou não. Nós não podemos primeiro arrepender-nos para depois ir a Cristo. Devemos ir a Ele como estamos e Ele irá transformar a nossa vida. Paulo em Romanos 2:4 afirmou que é a bondade de Deus que nos conduz ao arrependimento. Este será um encontro de chances e oportunidades.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9806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III. OS PASSOS PARA ABANDONAR O PECADO 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 quatro passos que damos quando experimentamos a verdadeira experiência do arrependimento:</a:t>
            </a:r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0582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1º. Convicção. 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alguém não está profundamente convicto de seus pecados, é um sinal de que ainda não se arrependeu verdadeiramente. 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 três coisas que nos levam à convicção do pecado: </a:t>
            </a:r>
          </a:p>
          <a:p>
            <a:pPr marL="228600" indent="-228600">
              <a:buAutoNum type="alphaLcPeriod"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Consciência.</a:t>
            </a:r>
          </a:p>
          <a:p>
            <a:pPr marL="228600" indent="-228600">
              <a:buAutoNum type="alphaLcPeriod"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Palavra de Deus. </a:t>
            </a:r>
          </a:p>
          <a:p>
            <a:pPr marL="228600" indent="-228600">
              <a:buAutoNum type="alphaLcPeriod"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 O Espírito Santo. </a:t>
            </a:r>
          </a:p>
          <a:p>
            <a:pPr marL="228600" indent="-228600">
              <a:buAutoNum type="alphaLcPeriod"/>
            </a:pPr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 os três são usados por Deus para impressionar o ser humano e levá-lo a convencer-se da sua real situação.  </a:t>
            </a:r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4093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1º. Convicção. 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alguém não está profundamente convicto de seus pecados, é um sinal de que ainda não se arrependeu verdadeiramente. 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 três coisas que nos levam à convicção do pecado: </a:t>
            </a:r>
          </a:p>
          <a:p>
            <a:pPr marL="228600" indent="-228600">
              <a:buAutoNum type="alphaLcPeriod"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Consciência.</a:t>
            </a:r>
          </a:p>
          <a:p>
            <a:pPr marL="228600" indent="-228600">
              <a:buAutoNum type="alphaLcPeriod"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Palavra de Deus. </a:t>
            </a:r>
          </a:p>
          <a:p>
            <a:pPr marL="228600" indent="-228600">
              <a:buAutoNum type="alphaLcPeriod"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 O Espírito Santo. </a:t>
            </a:r>
          </a:p>
          <a:p>
            <a:pPr marL="228600" indent="-228600">
              <a:buAutoNum type="alphaLcPeriod"/>
            </a:pPr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 os três são usados por Deus para impressionar o ser humano e levá-lo a convencer-se da sua real situação.  </a:t>
            </a:r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0338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2º. Contrição.</a:t>
            </a: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próximo passo é a contrição, o profundo sentimento de tristeza e humilhação de coração por causa do pecado. Na experiência de Pedro encontramos que ele chorou amargamente depois de convencer-se que tinha traído a Cristo. Esta contrição é na realidade uma consequência natural que só ocorre quando reconhecemos que somos pecadores. </a:t>
            </a:r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2563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3º. Confissão do pecado. 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tivermos verdadeira contrição, ela nos levará a confessarmos nossos pecados. Os problemas em nossa vida são resultado de tentamos esconder ou encobrir os nossos pecados. A Bíblia diz: “O que encobre as suas transgressões, jamais prosperará.” (Provérbios 28:13). Por outro lado, a Bíblia nos afirma que se confessamos os pecados, encontraremos o perdão. “Se confessarmos os nossos pecados, ele é fiel e justo para nos perdoar os pecados e nos purificar de toda injustiça” (I João 1:9). </a:t>
            </a:r>
          </a:p>
          <a:p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8857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“Se confessarmos os nossos pecados, ele é fiel e justo para nos perdoar os pecados e nos purificar de toda injustiça”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 João 1:9).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173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47548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4º. Conversão.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confissão nos levará à verdadeira conversão, e não pode haver uma verdadeira conversão, até que se tenha dado os três passos anteriores, convicção do pecado, contrição pelo pecado cometido e a ofensa contra Deus e confissão a Deus de todos os pecados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42427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inútil continuar buscando a Deus sem abandonar o pecado. A Palavra de Deus diz: 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“Se o meu povo, que se chama pelo meu nome, se humilhar, e orar, e me buscar, e se converter dos seus maus</a:t>
            </a:r>
            <a:r>
              <a:rPr lang="pt-BR" dirty="0"/>
              <a:t> 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caminhos, então, eu ouvirei dos céus, perdoarei os seus pecados...”</a:t>
            </a:r>
            <a:b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(II Crônicas 7:14).</a:t>
            </a:r>
            <a:r>
              <a:rPr lang="pt-BR" dirty="0"/>
              <a:t> </a:t>
            </a:r>
            <a:br>
              <a:rPr lang="pt-BR" dirty="0"/>
            </a:b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11635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IV. DEIXE DEUS ENCONTRAR VOCÊ</a:t>
            </a:r>
            <a:b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Apesar de todos os nossos esforços, planos e trabalho duro, não podemos controlar as nossas vidas. Nós não podemos impedir os desastres, tragédias, fracassos e dores que aparecem do nada e acabam com a esperança e alegria da nossa vida.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8052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Precisamos segurar na mão do Único que pode nos ajudar. Jesus pagou pessoalmente o pesado preço pelos nossos pecados, egoísmo, rebeldia e maldade. Ele nos salvou, lavou, purificou, e nos vestiu com Sua justiça.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92161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Cristo nos convida a confiar Nele.</a:t>
            </a:r>
          </a:p>
          <a:p>
            <a:pPr marL="0" indent="0">
              <a:buNone/>
            </a:pPr>
            <a:r>
              <a:rPr lang="pt-BR" dirty="0"/>
              <a:t>Arrependimento é uma mudança radical de perspectiva; em vez de ver a si próprio como centro de tudo, é ver a Jesus o centro da sua vida. Arrependimento não é prometer ser bom, mas é confiar na misericórdia de Deus para sua vida. É confiar que Deus vai mudar o seu coração perverso. Deus perdoa nossos pecados, ele não os leva conta (João 3:17). Jesus morreu por nós enquanto nós ainda éramos pecadores (Romanos 5:8). Aproveite esta chance de perdão e salvação!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01772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Cadáveres não melhoram.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 é incapaz de ser perfeito porque o fato é que você está morto em ofensas e pecados. Efésios 2:4-5. Você não pode fazer nada para ser salvo além de aceitar a Jesus como seu poderoso Salvador.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03129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Você precisa permitir que Jesus o encontre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parábola nos conta que a ovelha perdida não se achou antes que o pastor fosse procurá-la (Lucas 15:1-7). A moeda perdida também não foi encontrada antes da mulher procura-la (Lucas 15:8-10). A única coisa com que contribuíram ao processo foi de serem procurados, encontrados e festejados.  </a:t>
            </a:r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62333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Até mesmo o filho pródigo já tinha sido perdoado, tinha sido resgatado e completamente aceito puramente pela graça do seu pai e não com base no seu plano de ser um trabalhador do pai. O pai teve compaixão sem ouvir a primeira palavra que o filho disse pedindo perdão. Quando o filho finalmente, fedendo a porco, se rendeu e reconheceu que não podia fazer nada, então descobriu algo maravilhoso que desde o princípio era verdade: o pai dele, o que ele tinha rejeitado e abandonado, nunca tinha deixado de o amar apaixonadamente e incondicionalmente (Lucas 15:11-24). É assim que Deus faz conosco. Dê uma chance pra Jesus, e isso é tudo!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98493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APELO 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 faz tudo. É o trabalho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dEle.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Sua parte é apenas dar a Jesus uma oportunidade. Arrependimento está em dizer “Sim!” para o presente do perdão e da redenção que Deus oferece por meio de Cristo. Se arrepender significa duas coisas que nós não gostamos naturalmente. Primeiro, significa enfrentar o fato que “você não é bom” e que não pode fazer nada. Segundo, significa enfrentar o fato que nós precisamos “depender” de outra pessoa para ter a salvação. 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 seja orgulhoso, renda-se aos pés de Jesus e experimente a transformação que Ele quer fazer em sua vida. Diga sim para Jesus. Hoje pode ser sua última chance... </a:t>
            </a:r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30753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650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9842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30722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57217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42635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69411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63970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49625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14528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32884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90387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6719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t-BR" dirty="0"/>
            </a:br>
            <a:r>
              <a:rPr lang="pt-BR" dirty="0"/>
              <a:t>I. INTRODUÇÃO           </a:t>
            </a:r>
          </a:p>
          <a:p>
            <a:endParaRPr lang="pt-BR" dirty="0"/>
          </a:p>
          <a:p>
            <a:r>
              <a:rPr lang="pt-BR" dirty="0"/>
              <a:t>O tema de hoje é muito especial. Teremos o privilégio de entender como é o arrependimento. É por meio do arrependimento que começamos a odiar o pecado e amar a Jesus. O arrependimento faz parte do processo de salvação. É um assunto tão importante que o primeiro sermão pregado por Jesus, “Arrependei-vos, porque está próximo o reino dos céus”.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5038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significava a palavra arrependimento para Jesus? Quando olhamos no contexto bíblico significa “mudar ou voltar-se”. A Palavra indica que deve haver uma completa mudança no indivíduo. É experimentar contrição ou tristeza por uma atitude que tomamos no passado. Contrição é sentir tristeza pelos pecados ou pelas faltas.</a:t>
            </a:r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0164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exemplo de Pedro que negou a Jesus e Judas que o traiu, Pedro se arrependeu e estava disposto a transformar sua vida, a seguir uma nova direção. Por outro lado, Judas entristeceu-se, sentiu remorso, mas não se arrependeu, nem mudou de atitude.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0484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II. O SIGNIFICADO DO ARREPENDIMENTO </a:t>
            </a: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Arrependimento significa tornar-se outra pessoa. “Se não vos converterdes e não vos tornardes como crianças, de modo algum entrareis no reino dos céus” (Mateus 18:3). É um ato divino que transforma o homem, mas depende da sua reação positiva motivada pela fé. </a:t>
            </a:r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5577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II. O SIGNIFICADO DO ARREPENDIMENTO 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Arrependimento significa tornar-se outra pessoa. “Se não vos converterdes e não vos tornardes como crianças, de modo algum entrareis no reino dos céus” (Mateus 18:3). É um ato divino que transforma o homem, mas depende da sua reação positiva motivada pela fé. </a:t>
            </a:r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2343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Arrependimento também é o começo do processo da santificação que inclui uma mudança de mente, ou seja, pensar diferente. O arrependimento inclui não somente mudança da mente, mas uma nova direção da vontade, do propósito e das atitudes.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692-F894-4262-AE31-F582D624641A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7379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46B063-3DDC-4192-955F-78C66ACF5F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1ACDEF-8641-4DCC-89AD-38EFDB7B8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38E3E9D-C00A-44A2-B044-760BEE6FF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2F756-0653-4297-8FFF-0FFD63E70584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9FCA74B-8CA8-4467-8C3E-34129D0C2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64CC8D-18A0-4374-85FB-DD679E943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B4AE-8545-4085-AE80-0E3E38E1A4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7014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F22C10-0BBC-4EC3-B616-AB60EB0B5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AA3541F-1950-495E-B3D0-780B22B82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3113B5-FAC9-4235-B6C9-35C3FACAE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2F756-0653-4297-8FFF-0FFD63E70584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FB7AD97-95AB-47F5-A8BA-D9CF69F83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EA5F5CB-D580-4FD2-B41F-B4EA16083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B4AE-8545-4085-AE80-0E3E38E1A4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6218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B05CA99-8D82-450B-970B-9814D18D51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BEB398E-DFD7-4638-9684-315E83961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0667472-1143-4DCF-82E6-28F53C6B0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2F756-0653-4297-8FFF-0FFD63E70584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F865B7-7856-4ED5-914A-27BEB2212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AEB470-564E-488D-A94A-22016FE8B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B4AE-8545-4085-AE80-0E3E38E1A4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7095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12D427-2833-4F53-A80D-8036335F3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A4E090F-6BC3-4E16-8299-48C321A18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322849-5B19-4CCB-BDB6-42A0409C3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2F756-0653-4297-8FFF-0FFD63E70584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3D3256C-9C4D-4384-B775-04A5EEF87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130953F-42BE-4A7C-9440-61C3CFE07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B4AE-8545-4085-AE80-0E3E38E1A4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7682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CD2B1F-4496-4F14-9873-F1B13764B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233A252-88EE-4ED0-9FC0-D9F5DBEC9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935693A-BF30-4272-86B6-6EE20C4E3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2F756-0653-4297-8FFF-0FFD63E70584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0DC1FB0-3858-4D47-8BA3-74AE14B09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4E58AA-B6D6-4488-BE31-F1DA3D0EA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B4AE-8545-4085-AE80-0E3E38E1A4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714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4C3F7E-341D-4AB5-AFB5-EE8119FD1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6E29AA-9C1C-4809-8003-1C6F682080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FBD22C2-4B51-409C-BBF9-17F3122C2E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3208417-BCB7-4911-B282-67E47C90C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2F756-0653-4297-8FFF-0FFD63E70584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50BA5B2-7CD9-4CE1-9824-4E5A353AD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EBF91FF-D3AD-4109-941F-550EF70E8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B4AE-8545-4085-AE80-0E3E38E1A4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4856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C72FF0-DD02-4171-8ED9-3B6C3E880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2115AA0-9C78-46B0-9447-B4D5EE640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53BBBF9-3A0B-448B-9661-40039868D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0C44703-CC99-4D72-8351-458536B03D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1D09710-C248-47C0-86C2-44AD0EE230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F5E355A-D155-4249-AA9B-6BADF3D3C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2F756-0653-4297-8FFF-0FFD63E70584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ABF0F2A-1DA3-4FAE-ACE8-A6BF1F13B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DC991A4-FE4D-4366-A38A-65AC0B70E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B4AE-8545-4085-AE80-0E3E38E1A4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4282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F23940-FCCE-42B7-BCEB-C23808A78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2613C96-63AB-41E3-83EF-665C4C6D9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2F756-0653-4297-8FFF-0FFD63E70584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083583B-3CDD-470C-A145-B8DA8A6C8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8A8E28C-326A-4C93-A235-B5C82D270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B4AE-8545-4085-AE80-0E3E38E1A4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8265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3713809-3F1D-4FF3-842E-50D9ED08E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2F756-0653-4297-8FFF-0FFD63E70584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E8706E5-2009-42AA-8542-7BB335FB6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0CD0E66-BCFB-4CBC-B5C0-904598EE7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B4AE-8545-4085-AE80-0E3E38E1A4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4698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6B30B3-1576-4A6E-B0C8-7338F32A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821888-0657-442D-A89B-23E9B9775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28BE6C4-0BF4-42DE-8DA7-3572C93F0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F11DC82-207D-45D3-8B2A-C2D201A72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2F756-0653-4297-8FFF-0FFD63E70584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CF403C8-36E7-4DB0-9D31-E38CD13A9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601B0A5-DCD0-4C74-A9D9-907E0CB75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B4AE-8545-4085-AE80-0E3E38E1A4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9845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40E54-BE08-434C-AA25-E07360F4A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747B73D-FF40-40CB-AE57-DC302772E3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3CE6B02-A3E6-4B77-957F-6181C6A500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B626E42-E2D3-4187-B39D-9BD63E6EE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2F756-0653-4297-8FFF-0FFD63E70584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5EDCEA-EE30-4C71-BF5A-F0A67E693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27E6DA8-325C-4DA2-8375-4695C4632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B4AE-8545-4085-AE80-0E3E38E1A4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1474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26DE0B9-8FBA-4DD3-91F5-B9420A574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0890A88-9830-4F72-84DC-5454E72D7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72EFC61-1AC5-4941-B1F1-1988831058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2F756-0653-4297-8FFF-0FFD63E70584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4486422-F829-4815-9EAD-4C186A26A1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CCB0D1-4732-4191-BE50-7AA90D75C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8B4AE-8545-4085-AE80-0E3E38E1A4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0287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560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123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382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259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283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792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693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604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773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575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438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248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281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760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639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159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5372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291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759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819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3638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17C1E1A-F29D-4BAD-A41B-9F002454F183}"/>
              </a:ext>
            </a:extLst>
          </p:cNvPr>
          <p:cNvSpPr txBox="1"/>
          <p:nvPr/>
        </p:nvSpPr>
        <p:spPr>
          <a:xfrm>
            <a:off x="8512629" y="38862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C000"/>
                </a:solidFill>
              </a:rPr>
              <a:t>PRÓXIMO TEMA:</a:t>
            </a:r>
          </a:p>
        </p:txBody>
      </p:sp>
    </p:spTree>
    <p:extLst>
      <p:ext uri="{BB962C8B-B14F-4D97-AF65-F5344CB8AC3E}">
        <p14:creationId xmlns:p14="http://schemas.microsoft.com/office/powerpoint/2010/main" val="78247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4 - Uma chance da mudança">
            <a:hlinkClick r:id="" action="ppaction://media"/>
            <a:extLst>
              <a:ext uri="{FF2B5EF4-FFF2-40B4-BE49-F238E27FC236}">
                <a16:creationId xmlns:a16="http://schemas.microsoft.com/office/drawing/2014/main" id="{4B3DFB55-7164-475A-B05C-B341867AB2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4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9620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0EB4385-0387-46AE-8E96-1DEA4C3B0E16}"/>
              </a:ext>
            </a:extLst>
          </p:cNvPr>
          <p:cNvSpPr txBox="1"/>
          <p:nvPr/>
        </p:nvSpPr>
        <p:spPr>
          <a:xfrm>
            <a:off x="5467556" y="2844324"/>
            <a:ext cx="100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23656450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E25158B-DDE2-4BA9-BECE-BA2E338C99CC}"/>
              </a:ext>
            </a:extLst>
          </p:cNvPr>
          <p:cNvSpPr txBox="1"/>
          <p:nvPr/>
        </p:nvSpPr>
        <p:spPr>
          <a:xfrm>
            <a:off x="5380007" y="1034980"/>
            <a:ext cx="100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13379381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97BDC93-15A9-4F4D-979C-737304A3BC01}"/>
              </a:ext>
            </a:extLst>
          </p:cNvPr>
          <p:cNvSpPr txBox="1"/>
          <p:nvPr/>
        </p:nvSpPr>
        <p:spPr>
          <a:xfrm>
            <a:off x="8638773" y="986342"/>
            <a:ext cx="100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258089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BABD58C-0063-452E-89E6-5B5E4335E9C8}"/>
              </a:ext>
            </a:extLst>
          </p:cNvPr>
          <p:cNvSpPr txBox="1"/>
          <p:nvPr/>
        </p:nvSpPr>
        <p:spPr>
          <a:xfrm>
            <a:off x="5817751" y="5363789"/>
            <a:ext cx="100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40481828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8742EE7-5A5F-44F5-A21D-87ADF29F0C6E}"/>
              </a:ext>
            </a:extLst>
          </p:cNvPr>
          <p:cNvSpPr txBox="1"/>
          <p:nvPr/>
        </p:nvSpPr>
        <p:spPr>
          <a:xfrm>
            <a:off x="5380007" y="1034980"/>
            <a:ext cx="100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TEXTO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1F979E9-2425-4919-8918-CA205EAFC7AC}"/>
              </a:ext>
            </a:extLst>
          </p:cNvPr>
          <p:cNvSpPr txBox="1"/>
          <p:nvPr/>
        </p:nvSpPr>
        <p:spPr>
          <a:xfrm>
            <a:off x="5591022" y="4091354"/>
            <a:ext cx="100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12222568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F6EEB26-1643-4785-AFCC-D11B71A0446C}"/>
              </a:ext>
            </a:extLst>
          </p:cNvPr>
          <p:cNvSpPr txBox="1"/>
          <p:nvPr/>
        </p:nvSpPr>
        <p:spPr>
          <a:xfrm>
            <a:off x="5516194" y="5655618"/>
            <a:ext cx="100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3020058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7A12940-1583-4077-A0E5-F9E935D4CD4D}"/>
              </a:ext>
            </a:extLst>
          </p:cNvPr>
          <p:cNvSpPr txBox="1"/>
          <p:nvPr/>
        </p:nvSpPr>
        <p:spPr>
          <a:xfrm>
            <a:off x="5457828" y="5879355"/>
            <a:ext cx="100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28236202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105C2A2-8EB1-4E69-A420-8105DEA78407}"/>
              </a:ext>
            </a:extLst>
          </p:cNvPr>
          <p:cNvSpPr txBox="1"/>
          <p:nvPr/>
        </p:nvSpPr>
        <p:spPr>
          <a:xfrm>
            <a:off x="5399463" y="782061"/>
            <a:ext cx="100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23706908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5EDCD91-C57E-4FBD-93C0-FB9FAC86BD27}"/>
              </a:ext>
            </a:extLst>
          </p:cNvPr>
          <p:cNvSpPr txBox="1"/>
          <p:nvPr/>
        </p:nvSpPr>
        <p:spPr>
          <a:xfrm>
            <a:off x="8531768" y="577780"/>
            <a:ext cx="100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2023095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0105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D1DB175-894B-4231-B7D1-ED0E8CBD210B}"/>
              </a:ext>
            </a:extLst>
          </p:cNvPr>
          <p:cNvSpPr txBox="1"/>
          <p:nvPr/>
        </p:nvSpPr>
        <p:spPr>
          <a:xfrm>
            <a:off x="8716594" y="558324"/>
            <a:ext cx="100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4005912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986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9804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329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646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2497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1498</Words>
  <Application>Microsoft Office PowerPoint</Application>
  <PresentationFormat>Widescreen</PresentationFormat>
  <Paragraphs>103</Paragraphs>
  <Slides>40</Slides>
  <Notes>39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Gustavo ID</dc:creator>
  <cp:lastModifiedBy>Webber ID</cp:lastModifiedBy>
  <cp:revision>9</cp:revision>
  <dcterms:created xsi:type="dcterms:W3CDTF">2018-11-18T14:41:21Z</dcterms:created>
  <dcterms:modified xsi:type="dcterms:W3CDTF">2018-12-04T19:45:49Z</dcterms:modified>
</cp:coreProperties>
</file>