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9" r:id="rId2"/>
    <p:sldId id="273" r:id="rId3"/>
    <p:sldId id="263" r:id="rId4"/>
    <p:sldId id="260" r:id="rId5"/>
    <p:sldId id="261" r:id="rId6"/>
    <p:sldId id="262" r:id="rId7"/>
    <p:sldId id="272" r:id="rId8"/>
    <p:sldId id="257" r:id="rId9"/>
    <p:sldId id="256" r:id="rId10"/>
    <p:sldId id="266" r:id="rId11"/>
    <p:sldId id="284" r:id="rId12"/>
    <p:sldId id="285" r:id="rId13"/>
    <p:sldId id="267" r:id="rId14"/>
    <p:sldId id="269" r:id="rId15"/>
    <p:sldId id="282" r:id="rId16"/>
    <p:sldId id="283" r:id="rId17"/>
    <p:sldId id="275" r:id="rId18"/>
    <p:sldId id="278" r:id="rId19"/>
    <p:sldId id="279" r:id="rId20"/>
    <p:sldId id="286" r:id="rId21"/>
    <p:sldId id="287" r:id="rId22"/>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8472E"/>
    <a:srgbClr val="2A15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57749" autoAdjust="0"/>
  </p:normalViewPr>
  <p:slideViewPr>
    <p:cSldViewPr snapToGrid="0">
      <p:cViewPr varScale="1">
        <p:scale>
          <a:sx n="41" d="100"/>
          <a:sy n="41" d="100"/>
        </p:scale>
        <p:origin x="1044" y="54"/>
      </p:cViewPr>
      <p:guideLst/>
    </p:cSldViewPr>
  </p:slideViewPr>
  <p:notesTextViewPr>
    <p:cViewPr>
      <p:scale>
        <a:sx n="1" d="1"/>
        <a:sy n="1" d="1"/>
      </p:scale>
      <p:origin x="0" y="0"/>
    </p:cViewPr>
  </p:notesTextViewPr>
  <p:sorterViewPr>
    <p:cViewPr varScale="1">
      <p:scale>
        <a:sx n="1" d="1"/>
        <a:sy n="1" d="1"/>
      </p:scale>
      <p:origin x="0" y="-639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39905E-9BFE-4348-92A6-D43BFC15AB68}" type="datetimeFigureOut">
              <a:rPr lang="pt-BR" smtClean="0"/>
              <a:t>05/12/2017</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876B6F-4442-4428-984F-23ACDA89A23D}" type="slidenum">
              <a:rPr lang="pt-BR" smtClean="0"/>
              <a:t>‹nº›</a:t>
            </a:fld>
            <a:endParaRPr lang="pt-BR"/>
          </a:p>
        </p:txBody>
      </p:sp>
    </p:spTree>
    <p:extLst>
      <p:ext uri="{BB962C8B-B14F-4D97-AF65-F5344CB8AC3E}">
        <p14:creationId xmlns:p14="http://schemas.microsoft.com/office/powerpoint/2010/main" val="3786865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O Nome Jacó significa “ele agarra o calcanhar” ou “ele engana”. Queria a benção de Deus de qualquer maneira, a seu modo, na base da mentira e do trapaceio. Por onde ia deixava os seus rastros destruidores. Porém depois de tanto fugir de sua real condição resolve ir na presença de Deus. Esse encontro marcou profundamente sua vida. Passou a ser um novo homem, afinal que encontro foi esse? </a:t>
            </a:r>
          </a:p>
          <a:p>
            <a:endParaRPr lang="pt-BR" dirty="0"/>
          </a:p>
        </p:txBody>
      </p:sp>
      <p:sp>
        <p:nvSpPr>
          <p:cNvPr id="4" name="Espaço Reservado para Número de Slide 3"/>
          <p:cNvSpPr>
            <a:spLocks noGrp="1"/>
          </p:cNvSpPr>
          <p:nvPr>
            <p:ph type="sldNum" sz="quarter" idx="10"/>
          </p:nvPr>
        </p:nvSpPr>
        <p:spPr/>
        <p:txBody>
          <a:bodyPr/>
          <a:lstStyle/>
          <a:p>
            <a:fld id="{D1876B6F-4442-4428-984F-23ACDA89A23D}" type="slidenum">
              <a:rPr lang="pt-BR" smtClean="0"/>
              <a:t>2</a:t>
            </a:fld>
            <a:endParaRPr lang="pt-BR"/>
          </a:p>
        </p:txBody>
      </p:sp>
    </p:spTree>
    <p:extLst>
      <p:ext uri="{BB962C8B-B14F-4D97-AF65-F5344CB8AC3E}">
        <p14:creationId xmlns:p14="http://schemas.microsoft.com/office/powerpoint/2010/main" val="36124933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i="1" kern="1200" dirty="0">
                <a:solidFill>
                  <a:schemeClr val="tx1"/>
                </a:solidFill>
                <a:effectLst/>
                <a:latin typeface="+mn-lt"/>
                <a:ea typeface="+mn-ea"/>
                <a:cs typeface="+mn-cs"/>
              </a:rPr>
              <a:t>“E o homem se tornou mais e mais rico; teve muitos rebanhos, e servas, e servos, e camelos, e jumentos” (</a:t>
            </a:r>
            <a:r>
              <a:rPr lang="pt-BR" sz="1200" i="1" kern="1200" dirty="0" err="1">
                <a:solidFill>
                  <a:schemeClr val="tx1"/>
                </a:solidFill>
                <a:effectLst/>
                <a:latin typeface="+mn-lt"/>
                <a:ea typeface="+mn-ea"/>
                <a:cs typeface="+mn-cs"/>
              </a:rPr>
              <a:t>Gen</a:t>
            </a:r>
            <a:r>
              <a:rPr lang="pt-BR" sz="1200" i="1" kern="1200" dirty="0">
                <a:solidFill>
                  <a:schemeClr val="tx1"/>
                </a:solidFill>
                <a:effectLst/>
                <a:latin typeface="+mn-lt"/>
                <a:ea typeface="+mn-ea"/>
                <a:cs typeface="+mn-cs"/>
              </a:rPr>
              <a:t> 30:43). Acontece</a:t>
            </a:r>
            <a:r>
              <a:rPr lang="pt-BR" sz="1200" kern="1200" dirty="0">
                <a:solidFill>
                  <a:schemeClr val="tx1"/>
                </a:solidFill>
                <a:effectLst/>
                <a:latin typeface="+mn-lt"/>
                <a:ea typeface="+mn-ea"/>
                <a:cs typeface="+mn-cs"/>
              </a:rPr>
              <a:t> que nem a riqueza tira de seu coração o desejo de mudar e voltar para casa. </a:t>
            </a:r>
            <a:endParaRPr lang="pt-BR" dirty="0"/>
          </a:p>
        </p:txBody>
      </p:sp>
      <p:sp>
        <p:nvSpPr>
          <p:cNvPr id="4" name="Espaço Reservado para Número de Slide 3"/>
          <p:cNvSpPr>
            <a:spLocks noGrp="1"/>
          </p:cNvSpPr>
          <p:nvPr>
            <p:ph type="sldNum" sz="quarter" idx="10"/>
          </p:nvPr>
        </p:nvSpPr>
        <p:spPr/>
        <p:txBody>
          <a:bodyPr/>
          <a:lstStyle/>
          <a:p>
            <a:fld id="{D1876B6F-4442-4428-984F-23ACDA89A23D}" type="slidenum">
              <a:rPr lang="pt-BR" smtClean="0"/>
              <a:t>11</a:t>
            </a:fld>
            <a:endParaRPr lang="pt-BR"/>
          </a:p>
        </p:txBody>
      </p:sp>
    </p:spTree>
    <p:extLst>
      <p:ext uri="{BB962C8B-B14F-4D97-AF65-F5344CB8AC3E}">
        <p14:creationId xmlns:p14="http://schemas.microsoft.com/office/powerpoint/2010/main" val="16306335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PT" sz="1200" kern="1200" dirty="0">
                <a:solidFill>
                  <a:schemeClr val="tx1"/>
                </a:solidFill>
                <a:effectLst/>
                <a:latin typeface="+mn-lt"/>
                <a:ea typeface="+mn-ea"/>
                <a:cs typeface="+mn-cs"/>
              </a:rPr>
              <a:t> </a:t>
            </a:r>
            <a:endParaRPr lang="pt-BR" dirty="0"/>
          </a:p>
        </p:txBody>
      </p:sp>
      <p:sp>
        <p:nvSpPr>
          <p:cNvPr id="4" name="Espaço Reservado para Número de Slide 3"/>
          <p:cNvSpPr>
            <a:spLocks noGrp="1"/>
          </p:cNvSpPr>
          <p:nvPr>
            <p:ph type="sldNum" sz="quarter" idx="10"/>
          </p:nvPr>
        </p:nvSpPr>
        <p:spPr/>
        <p:txBody>
          <a:bodyPr/>
          <a:lstStyle/>
          <a:p>
            <a:fld id="{D1876B6F-4442-4428-984F-23ACDA89A23D}" type="slidenum">
              <a:rPr lang="pt-BR" smtClean="0"/>
              <a:t>12</a:t>
            </a:fld>
            <a:endParaRPr lang="pt-BR"/>
          </a:p>
        </p:txBody>
      </p:sp>
    </p:spTree>
    <p:extLst>
      <p:ext uri="{BB962C8B-B14F-4D97-AF65-F5344CB8AC3E}">
        <p14:creationId xmlns:p14="http://schemas.microsoft.com/office/powerpoint/2010/main" val="23262536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PT" sz="1200" kern="1200" dirty="0">
                <a:solidFill>
                  <a:schemeClr val="tx1"/>
                </a:solidFill>
                <a:effectLst/>
                <a:latin typeface="+mn-lt"/>
                <a:ea typeface="+mn-ea"/>
                <a:cs typeface="+mn-cs"/>
              </a:rPr>
              <a:t>Tudo estava aparentemente bem com Jacó, casa, estabilidade financeira, família, porém Deus faz o convite para ele, </a:t>
            </a:r>
            <a:r>
              <a:rPr lang="pt-PT" sz="1200" b="1" kern="1200" dirty="0">
                <a:solidFill>
                  <a:schemeClr val="tx1"/>
                </a:solidFill>
                <a:effectLst/>
                <a:latin typeface="+mn-lt"/>
                <a:ea typeface="+mn-ea"/>
                <a:cs typeface="+mn-cs"/>
              </a:rPr>
              <a:t>“</a:t>
            </a:r>
            <a:r>
              <a:rPr lang="pt-PT" sz="1200" b="1" i="1" kern="1200" dirty="0">
                <a:solidFill>
                  <a:schemeClr val="tx1"/>
                </a:solidFill>
                <a:effectLst/>
                <a:latin typeface="+mn-lt"/>
                <a:ea typeface="+mn-ea"/>
                <a:cs typeface="+mn-cs"/>
              </a:rPr>
              <a:t>Torna à terra de teus pais e à tua parentela</a:t>
            </a:r>
            <a:r>
              <a:rPr lang="pt-PT" sz="1200" kern="1200" dirty="0">
                <a:solidFill>
                  <a:schemeClr val="tx1"/>
                </a:solidFill>
                <a:effectLst/>
                <a:latin typeface="+mn-lt"/>
                <a:ea typeface="+mn-ea"/>
                <a:cs typeface="+mn-cs"/>
              </a:rPr>
              <a:t>” você acha que foi um pedido fácil?</a:t>
            </a:r>
            <a:endParaRPr lang="pt-BR" sz="1200" kern="1200" dirty="0">
              <a:solidFill>
                <a:schemeClr val="tx1"/>
              </a:solidFill>
              <a:effectLst/>
              <a:latin typeface="+mn-lt"/>
              <a:ea typeface="+mn-ea"/>
              <a:cs typeface="+mn-cs"/>
            </a:endParaRPr>
          </a:p>
          <a:p>
            <a:r>
              <a:rPr lang="pt-PT" sz="1200" kern="1200" dirty="0">
                <a:solidFill>
                  <a:schemeClr val="tx1"/>
                </a:solidFill>
                <a:effectLst/>
                <a:latin typeface="+mn-lt"/>
                <a:ea typeface="+mn-ea"/>
                <a:cs typeface="+mn-cs"/>
              </a:rPr>
              <a:t>        A vinte anos atrás ele havia saído de casa e seu irmão tinha prometido a morte pelo que fizera, agora Deus pedi para voltar no lugar onde ele fracassou, onde mentiu ao seu pai, onde traiu seu irmão. Ele ficou </a:t>
            </a:r>
            <a:r>
              <a:rPr lang="pt-PT" sz="1200" i="1" kern="1200" dirty="0">
                <a:solidFill>
                  <a:schemeClr val="tx1"/>
                </a:solidFill>
                <a:effectLst/>
                <a:latin typeface="+mn-lt"/>
                <a:ea typeface="+mn-ea"/>
                <a:cs typeface="+mn-cs"/>
              </a:rPr>
              <a:t>“</a:t>
            </a:r>
            <a:r>
              <a:rPr lang="pt-BR" sz="1200" i="1" kern="1200" dirty="0">
                <a:solidFill>
                  <a:schemeClr val="tx1"/>
                </a:solidFill>
                <a:effectLst/>
                <a:latin typeface="+mn-lt"/>
                <a:ea typeface="+mn-ea"/>
                <a:cs typeface="+mn-cs"/>
              </a:rPr>
              <a:t>teve medo e se perturbou;”</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Gen</a:t>
            </a:r>
            <a:r>
              <a:rPr lang="pt-BR" sz="1200" kern="1200" dirty="0">
                <a:solidFill>
                  <a:schemeClr val="tx1"/>
                </a:solidFill>
                <a:effectLst/>
                <a:latin typeface="+mn-lt"/>
                <a:ea typeface="+mn-ea"/>
                <a:cs typeface="+mn-cs"/>
              </a:rPr>
              <a:t> 32:7) </a:t>
            </a:r>
            <a:r>
              <a:rPr lang="pt-PT" sz="1200" kern="1200" dirty="0">
                <a:solidFill>
                  <a:schemeClr val="tx1"/>
                </a:solidFill>
                <a:effectLst/>
                <a:latin typeface="+mn-lt"/>
                <a:ea typeface="+mn-ea"/>
                <a:cs typeface="+mn-cs"/>
              </a:rPr>
              <a:t>desesperado tomou uma decisão, leiamos: </a:t>
            </a:r>
            <a:endParaRPr lang="pt-BR" sz="1200" kern="1200" dirty="0">
              <a:solidFill>
                <a:schemeClr val="tx1"/>
              </a:solidFill>
              <a:effectLst/>
              <a:latin typeface="+mn-lt"/>
              <a:ea typeface="+mn-ea"/>
              <a:cs typeface="+mn-cs"/>
            </a:endParaRPr>
          </a:p>
          <a:p>
            <a:r>
              <a:rPr lang="pt-BR" sz="1200" i="1" kern="1200" dirty="0">
                <a:solidFill>
                  <a:schemeClr val="tx1"/>
                </a:solidFill>
                <a:effectLst/>
                <a:latin typeface="+mn-lt"/>
                <a:ea typeface="+mn-ea"/>
                <a:cs typeface="+mn-cs"/>
              </a:rPr>
              <a:t> Vinte anos permaneci em tua casa; catorze anos te servi por tuas duas filhas e seis anos por teu rebanho; dez vezes me mudaste o salário (Genesis 31:41)</a:t>
            </a:r>
            <a:endParaRPr lang="pt-BR" dirty="0"/>
          </a:p>
          <a:p>
            <a:endParaRPr lang="pt-BR" dirty="0"/>
          </a:p>
        </p:txBody>
      </p:sp>
      <p:sp>
        <p:nvSpPr>
          <p:cNvPr id="4" name="Espaço Reservado para Número de Slide 3"/>
          <p:cNvSpPr>
            <a:spLocks noGrp="1"/>
          </p:cNvSpPr>
          <p:nvPr>
            <p:ph type="sldNum" sz="quarter" idx="10"/>
          </p:nvPr>
        </p:nvSpPr>
        <p:spPr/>
        <p:txBody>
          <a:bodyPr/>
          <a:lstStyle/>
          <a:p>
            <a:fld id="{D1876B6F-4442-4428-984F-23ACDA89A23D}" type="slidenum">
              <a:rPr lang="pt-BR" smtClean="0"/>
              <a:t>13</a:t>
            </a:fld>
            <a:endParaRPr lang="pt-BR"/>
          </a:p>
        </p:txBody>
      </p:sp>
    </p:spTree>
    <p:extLst>
      <p:ext uri="{BB962C8B-B14F-4D97-AF65-F5344CB8AC3E}">
        <p14:creationId xmlns:p14="http://schemas.microsoft.com/office/powerpoint/2010/main" val="40762939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D1876B6F-4442-4428-984F-23ACDA89A23D}" type="slidenum">
              <a:rPr lang="pt-BR" smtClean="0"/>
              <a:t>14</a:t>
            </a:fld>
            <a:endParaRPr lang="pt-BR"/>
          </a:p>
        </p:txBody>
      </p:sp>
    </p:spTree>
    <p:extLst>
      <p:ext uri="{BB962C8B-B14F-4D97-AF65-F5344CB8AC3E}">
        <p14:creationId xmlns:p14="http://schemas.microsoft.com/office/powerpoint/2010/main" val="4215411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PT" sz="1200" kern="1200" dirty="0">
                <a:solidFill>
                  <a:schemeClr val="tx1"/>
                </a:solidFill>
                <a:effectLst/>
                <a:latin typeface="+mn-lt"/>
                <a:ea typeface="+mn-ea"/>
                <a:cs typeface="+mn-cs"/>
              </a:rPr>
              <a:t> </a:t>
            </a:r>
            <a:endParaRPr lang="pt-BR" dirty="0"/>
          </a:p>
        </p:txBody>
      </p:sp>
      <p:sp>
        <p:nvSpPr>
          <p:cNvPr id="4" name="Espaço Reservado para Número de Slide 3"/>
          <p:cNvSpPr>
            <a:spLocks noGrp="1"/>
          </p:cNvSpPr>
          <p:nvPr>
            <p:ph type="sldNum" sz="quarter" idx="10"/>
          </p:nvPr>
        </p:nvSpPr>
        <p:spPr/>
        <p:txBody>
          <a:bodyPr/>
          <a:lstStyle/>
          <a:p>
            <a:fld id="{D1876B6F-4442-4428-984F-23ACDA89A23D}" type="slidenum">
              <a:rPr lang="pt-BR" smtClean="0"/>
              <a:t>15</a:t>
            </a:fld>
            <a:endParaRPr lang="pt-BR"/>
          </a:p>
        </p:txBody>
      </p:sp>
    </p:spTree>
    <p:extLst>
      <p:ext uri="{BB962C8B-B14F-4D97-AF65-F5344CB8AC3E}">
        <p14:creationId xmlns:p14="http://schemas.microsoft.com/office/powerpoint/2010/main" val="13047977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PT" sz="1200" kern="1200" dirty="0">
                <a:solidFill>
                  <a:schemeClr val="tx1"/>
                </a:solidFill>
                <a:effectLst/>
                <a:latin typeface="+mn-lt"/>
                <a:ea typeface="+mn-ea"/>
                <a:cs typeface="+mn-cs"/>
              </a:rPr>
              <a:t> Jaco carregava uma culpa em seu coração, de possuir uma bênção na base do trapaceio e da mentira. Agora pede as dadivas a Deus e em troca não oferece nada, vai ate Cristo e diz eu quero tuas dadivas, quero teu perdão, quero ser salvo, quero ter a paz de volta. </a:t>
            </a:r>
            <a:r>
              <a:rPr lang="pt-PT" sz="1200" b="1" i="1" u="sng" kern="1200" dirty="0">
                <a:solidFill>
                  <a:schemeClr val="tx1"/>
                </a:solidFill>
                <a:effectLst/>
                <a:latin typeface="+mn-lt"/>
                <a:ea typeface="+mn-ea"/>
                <a:cs typeface="+mn-cs"/>
              </a:rPr>
              <a:t>NÃO TE DEIXAREI IR SE NÃO ME ABENÇOARES.</a:t>
            </a:r>
            <a:r>
              <a:rPr lang="pt-PT" sz="1200" b="1" i="1" kern="1200" dirty="0">
                <a:solidFill>
                  <a:schemeClr val="tx1"/>
                </a:solidFill>
                <a:effectLst/>
                <a:latin typeface="+mn-lt"/>
                <a:ea typeface="+mn-ea"/>
                <a:cs typeface="+mn-cs"/>
              </a:rPr>
              <a:t> </a:t>
            </a:r>
            <a:r>
              <a:rPr lang="pt-PT" sz="1200" kern="1200" dirty="0">
                <a:solidFill>
                  <a:schemeClr val="tx1"/>
                </a:solidFill>
                <a:effectLst/>
                <a:latin typeface="+mn-lt"/>
                <a:ea typeface="+mn-ea"/>
                <a:cs typeface="+mn-cs"/>
              </a:rPr>
              <a:t> Será que é isso quem você tem almejado?           </a:t>
            </a:r>
            <a:endParaRPr lang="pt-BR" sz="1200" kern="1200" dirty="0">
              <a:solidFill>
                <a:schemeClr val="tx1"/>
              </a:solidFill>
              <a:effectLst/>
              <a:latin typeface="+mn-lt"/>
              <a:ea typeface="+mn-ea"/>
              <a:cs typeface="+mn-cs"/>
            </a:endParaRPr>
          </a:p>
          <a:p>
            <a:r>
              <a:rPr lang="pt-PT" sz="1200" kern="1200" dirty="0">
                <a:solidFill>
                  <a:schemeClr val="tx1"/>
                </a:solidFill>
                <a:effectLst/>
                <a:latin typeface="+mn-lt"/>
                <a:ea typeface="+mn-ea"/>
                <a:cs typeface="+mn-cs"/>
              </a:rPr>
              <a:t>          A vinte anos atrás seu pai perguntou, como se chama? e ele disse Esaú! agora vinte anos depois, Cristo pergunta a ele; como se chama? eu pergunto, Cristo já não sabia da resposta? Sim, porém, queria ouvir dele. Ele afirmou, eu sou JACO, em outras palavras, ele estava assumindo sua própria condição diante de Deus, quem ele era verdadeiramente.</a:t>
            </a:r>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 Ellen White afirma que esse visitante celestial não era outro senão Cristo” (PP,197). E Jacó afirma:  “</a:t>
            </a:r>
            <a:r>
              <a:rPr lang="pt-PT" sz="1200" i="1" kern="1200" dirty="0">
                <a:solidFill>
                  <a:schemeClr val="tx1"/>
                </a:solidFill>
                <a:effectLst/>
                <a:latin typeface="+mn-lt"/>
                <a:ea typeface="+mn-ea"/>
                <a:cs typeface="+mn-cs"/>
              </a:rPr>
              <a:t>Vi a Deus face a face, e a minha vida foi salva”. (Genesis 32:22)</a:t>
            </a:r>
            <a:endParaRPr lang="pt-BR" dirty="0"/>
          </a:p>
        </p:txBody>
      </p:sp>
      <p:sp>
        <p:nvSpPr>
          <p:cNvPr id="4" name="Espaço Reservado para Número de Slide 3"/>
          <p:cNvSpPr>
            <a:spLocks noGrp="1"/>
          </p:cNvSpPr>
          <p:nvPr>
            <p:ph type="sldNum" sz="quarter" idx="10"/>
          </p:nvPr>
        </p:nvSpPr>
        <p:spPr/>
        <p:txBody>
          <a:bodyPr/>
          <a:lstStyle/>
          <a:p>
            <a:fld id="{D1876B6F-4442-4428-984F-23ACDA89A23D}" type="slidenum">
              <a:rPr lang="pt-BR" smtClean="0"/>
              <a:t>16</a:t>
            </a:fld>
            <a:endParaRPr lang="pt-BR"/>
          </a:p>
        </p:txBody>
      </p:sp>
    </p:spTree>
    <p:extLst>
      <p:ext uri="{BB962C8B-B14F-4D97-AF65-F5344CB8AC3E}">
        <p14:creationId xmlns:p14="http://schemas.microsoft.com/office/powerpoint/2010/main" val="36986233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PT" sz="1200" kern="1200" dirty="0">
                <a:solidFill>
                  <a:schemeClr val="tx1"/>
                </a:solidFill>
                <a:effectLst/>
                <a:latin typeface="+mn-lt"/>
                <a:ea typeface="+mn-ea"/>
                <a:cs typeface="+mn-cs"/>
              </a:rPr>
              <a:t>Será que nesse momento estou falando com um Jaco? Tenta você se uma pessoa na frente e por trás é outra? Está você vivendo uma vida escondida querendo ser quem, não é? Será que já não está na hora de assumir sua verdadeira identidade? Depois daquele encontro Deus disse a JACO: “</a:t>
            </a:r>
            <a:r>
              <a:rPr lang="pt-PT" sz="1200" b="1" i="1" kern="1200" dirty="0">
                <a:solidFill>
                  <a:schemeClr val="tx1"/>
                </a:solidFill>
                <a:effectLst/>
                <a:latin typeface="+mn-lt"/>
                <a:ea typeface="+mn-ea"/>
                <a:cs typeface="+mn-cs"/>
              </a:rPr>
              <a:t>Já não te chamarás Jacó, e sim Israel”.</a:t>
            </a:r>
            <a:endParaRPr lang="pt-BR" sz="1200" kern="1200" dirty="0">
              <a:solidFill>
                <a:schemeClr val="tx1"/>
              </a:solidFill>
              <a:effectLst/>
              <a:latin typeface="+mn-lt"/>
              <a:ea typeface="+mn-ea"/>
              <a:cs typeface="+mn-cs"/>
            </a:endParaRPr>
          </a:p>
        </p:txBody>
      </p:sp>
      <p:sp>
        <p:nvSpPr>
          <p:cNvPr id="4" name="Espaço Reservado para Número de Slide 3"/>
          <p:cNvSpPr>
            <a:spLocks noGrp="1"/>
          </p:cNvSpPr>
          <p:nvPr>
            <p:ph type="sldNum" sz="quarter" idx="10"/>
          </p:nvPr>
        </p:nvSpPr>
        <p:spPr/>
        <p:txBody>
          <a:bodyPr/>
          <a:lstStyle/>
          <a:p>
            <a:fld id="{D1876B6F-4442-4428-984F-23ACDA89A23D}" type="slidenum">
              <a:rPr lang="pt-BR" smtClean="0"/>
              <a:t>17</a:t>
            </a:fld>
            <a:endParaRPr lang="pt-BR"/>
          </a:p>
        </p:txBody>
      </p:sp>
    </p:spTree>
    <p:extLst>
      <p:ext uri="{BB962C8B-B14F-4D97-AF65-F5344CB8AC3E}">
        <p14:creationId xmlns:p14="http://schemas.microsoft.com/office/powerpoint/2010/main" val="2293901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PT" sz="1200" kern="1200" dirty="0">
                <a:solidFill>
                  <a:schemeClr val="tx1"/>
                </a:solidFill>
                <a:effectLst/>
                <a:latin typeface="+mn-lt"/>
                <a:ea typeface="+mn-ea"/>
                <a:cs typeface="+mn-cs"/>
              </a:rPr>
              <a:t> Deus quer transformar você, fazer de você uma nova pessoa uma nova criatura. Se você esta cansado de correr de Deus está na hora de voltar. Volte para os braços de Jesus e seja uma nova pessoa e uma nova criatura. Ele mudará você e dará um novo rumo a sua historia, aceita? </a:t>
            </a:r>
            <a:endParaRPr lang="pt-BR" dirty="0"/>
          </a:p>
        </p:txBody>
      </p:sp>
      <p:sp>
        <p:nvSpPr>
          <p:cNvPr id="4" name="Espaço Reservado para Número de Slide 3"/>
          <p:cNvSpPr>
            <a:spLocks noGrp="1"/>
          </p:cNvSpPr>
          <p:nvPr>
            <p:ph type="sldNum" sz="quarter" idx="10"/>
          </p:nvPr>
        </p:nvSpPr>
        <p:spPr/>
        <p:txBody>
          <a:bodyPr/>
          <a:lstStyle/>
          <a:p>
            <a:fld id="{D1876B6F-4442-4428-984F-23ACDA89A23D}" type="slidenum">
              <a:rPr lang="pt-BR" smtClean="0"/>
              <a:t>18</a:t>
            </a:fld>
            <a:endParaRPr lang="pt-BR"/>
          </a:p>
        </p:txBody>
      </p:sp>
    </p:spTree>
    <p:extLst>
      <p:ext uri="{BB962C8B-B14F-4D97-AF65-F5344CB8AC3E}">
        <p14:creationId xmlns:p14="http://schemas.microsoft.com/office/powerpoint/2010/main" val="2509547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a:solidFill>
                  <a:schemeClr val="tx1"/>
                </a:solidFill>
                <a:effectLst/>
                <a:latin typeface="+mn-lt"/>
                <a:ea typeface="+mn-ea"/>
                <a:cs typeface="+mn-cs"/>
              </a:rPr>
              <a:t>“ Ellen White afirma que esse visitante celestial não era outro senão Cristo” (PP,197). E Jacó afirma:  “</a:t>
            </a:r>
            <a:r>
              <a:rPr lang="pt-PT" sz="1200" i="1" kern="1200" dirty="0">
                <a:solidFill>
                  <a:schemeClr val="tx1"/>
                </a:solidFill>
                <a:effectLst/>
                <a:latin typeface="+mn-lt"/>
                <a:ea typeface="+mn-ea"/>
                <a:cs typeface="+mn-cs"/>
              </a:rPr>
              <a:t>Vi a Deus face a face, e a minha vida foi salva”. (Genesis 32:22)</a:t>
            </a:r>
            <a:endParaRPr lang="pt-BR" sz="1200" kern="1200" dirty="0">
              <a:solidFill>
                <a:schemeClr val="tx1"/>
              </a:solidFill>
              <a:effectLst/>
              <a:latin typeface="+mn-lt"/>
              <a:ea typeface="+mn-ea"/>
              <a:cs typeface="+mn-cs"/>
            </a:endParaRPr>
          </a:p>
          <a:p>
            <a:endParaRPr lang="pt-BR" dirty="0"/>
          </a:p>
        </p:txBody>
      </p:sp>
      <p:sp>
        <p:nvSpPr>
          <p:cNvPr id="4" name="Espaço Reservado para Número de Slide 3"/>
          <p:cNvSpPr>
            <a:spLocks noGrp="1"/>
          </p:cNvSpPr>
          <p:nvPr>
            <p:ph type="sldNum" sz="quarter" idx="10"/>
          </p:nvPr>
        </p:nvSpPr>
        <p:spPr/>
        <p:txBody>
          <a:bodyPr/>
          <a:lstStyle/>
          <a:p>
            <a:fld id="{D1876B6F-4442-4428-984F-23ACDA89A23D}" type="slidenum">
              <a:rPr lang="pt-BR" smtClean="0"/>
              <a:t>19</a:t>
            </a:fld>
            <a:endParaRPr lang="pt-BR"/>
          </a:p>
        </p:txBody>
      </p:sp>
    </p:spTree>
    <p:extLst>
      <p:ext uri="{BB962C8B-B14F-4D97-AF65-F5344CB8AC3E}">
        <p14:creationId xmlns:p14="http://schemas.microsoft.com/office/powerpoint/2010/main" val="18210367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kern="1200" dirty="0">
                <a:solidFill>
                  <a:schemeClr val="tx1"/>
                </a:solidFill>
                <a:effectLst/>
                <a:latin typeface="+mn-lt"/>
                <a:ea typeface="+mn-ea"/>
                <a:cs typeface="+mn-cs"/>
              </a:rPr>
              <a:t>“ Ellen White afirma que esse visitante celestial não era outro senão Cristo” (PP,197). E Jacó afirma:  “</a:t>
            </a:r>
            <a:r>
              <a:rPr lang="pt-PT" sz="1200" i="1" kern="1200" dirty="0">
                <a:solidFill>
                  <a:schemeClr val="tx1"/>
                </a:solidFill>
                <a:effectLst/>
                <a:latin typeface="+mn-lt"/>
                <a:ea typeface="+mn-ea"/>
                <a:cs typeface="+mn-cs"/>
              </a:rPr>
              <a:t>Vi a Deus face a face, e a minha vida foi salva”. (Genesis 32:22)</a:t>
            </a:r>
            <a:endParaRPr lang="pt-BR" sz="1200" kern="1200" dirty="0">
              <a:solidFill>
                <a:schemeClr val="tx1"/>
              </a:solidFill>
              <a:effectLst/>
              <a:latin typeface="+mn-lt"/>
              <a:ea typeface="+mn-ea"/>
              <a:cs typeface="+mn-cs"/>
            </a:endParaRPr>
          </a:p>
          <a:p>
            <a:endParaRPr lang="pt-BR" dirty="0"/>
          </a:p>
        </p:txBody>
      </p:sp>
      <p:sp>
        <p:nvSpPr>
          <p:cNvPr id="4" name="Espaço Reservado para Número de Slide 3"/>
          <p:cNvSpPr>
            <a:spLocks noGrp="1"/>
          </p:cNvSpPr>
          <p:nvPr>
            <p:ph type="sldNum" sz="quarter" idx="10"/>
          </p:nvPr>
        </p:nvSpPr>
        <p:spPr/>
        <p:txBody>
          <a:bodyPr/>
          <a:lstStyle/>
          <a:p>
            <a:fld id="{D1876B6F-4442-4428-984F-23ACDA89A23D}" type="slidenum">
              <a:rPr lang="pt-BR" smtClean="0"/>
              <a:t>21</a:t>
            </a:fld>
            <a:endParaRPr lang="pt-BR"/>
          </a:p>
        </p:txBody>
      </p:sp>
    </p:spTree>
    <p:extLst>
      <p:ext uri="{BB962C8B-B14F-4D97-AF65-F5344CB8AC3E}">
        <p14:creationId xmlns:p14="http://schemas.microsoft.com/office/powerpoint/2010/main" val="16590194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D1876B6F-4442-4428-984F-23ACDA89A23D}" type="slidenum">
              <a:rPr lang="pt-BR" smtClean="0"/>
              <a:t>3</a:t>
            </a:fld>
            <a:endParaRPr lang="pt-BR"/>
          </a:p>
        </p:txBody>
      </p:sp>
    </p:spTree>
    <p:extLst>
      <p:ext uri="{BB962C8B-B14F-4D97-AF65-F5344CB8AC3E}">
        <p14:creationId xmlns:p14="http://schemas.microsoft.com/office/powerpoint/2010/main" val="1057460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 Você já teve que volta em um lugar onde você passou vergonha ou algum tipo de fracasso? Os piores lugares para visitamos sãos os lugares onde fracassamos. Fugimos deles, não queremos eles; até descobrir que precisamos voltar e superar. Ou mesmo que não voltarmos, seremos tentados a continuar cometemos os mesmos erros em um novo lugar. Afinal as mudanças precisam acontecer em nós, e não nas pessoas ou no lugar em que vivemos.</a:t>
            </a:r>
            <a:endParaRPr lang="pt-BR" dirty="0"/>
          </a:p>
        </p:txBody>
      </p:sp>
      <p:sp>
        <p:nvSpPr>
          <p:cNvPr id="4" name="Espaço Reservado para Número de Slide 3"/>
          <p:cNvSpPr>
            <a:spLocks noGrp="1"/>
          </p:cNvSpPr>
          <p:nvPr>
            <p:ph type="sldNum" sz="quarter" idx="10"/>
          </p:nvPr>
        </p:nvSpPr>
        <p:spPr/>
        <p:txBody>
          <a:bodyPr/>
          <a:lstStyle/>
          <a:p>
            <a:fld id="{D1876B6F-4442-4428-984F-23ACDA89A23D}" type="slidenum">
              <a:rPr lang="pt-BR" smtClean="0"/>
              <a:t>4</a:t>
            </a:fld>
            <a:endParaRPr lang="pt-BR"/>
          </a:p>
        </p:txBody>
      </p:sp>
    </p:spTree>
    <p:extLst>
      <p:ext uri="{BB962C8B-B14F-4D97-AF65-F5344CB8AC3E}">
        <p14:creationId xmlns:p14="http://schemas.microsoft.com/office/powerpoint/2010/main" val="3495830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Jacó queria as benções de Deus, ele não era o primogênito. Pois foi Esaú que nasceu primeiro. Para isso ele comprou esse direito por um prato de lentilha. Ele estava disposto a fazer qualquer coisa para ser o primogênito.</a:t>
            </a:r>
          </a:p>
          <a:p>
            <a:r>
              <a:rPr lang="pt-BR" sz="1200" kern="1200" dirty="0">
                <a:solidFill>
                  <a:schemeClr val="tx1"/>
                </a:solidFill>
                <a:effectLst/>
                <a:latin typeface="+mn-lt"/>
                <a:ea typeface="+mn-ea"/>
                <a:cs typeface="+mn-cs"/>
              </a:rPr>
              <a:t>        O que seria essa </a:t>
            </a:r>
            <a:r>
              <a:rPr lang="pt-BR" sz="1200" b="1" kern="1200" dirty="0">
                <a:solidFill>
                  <a:schemeClr val="tx1"/>
                </a:solidFill>
                <a:effectLst/>
                <a:latin typeface="+mn-lt"/>
                <a:ea typeface="+mn-ea"/>
                <a:cs typeface="+mn-cs"/>
              </a:rPr>
              <a:t>primogenitura?</a:t>
            </a:r>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      Sob a legislação mosaica, os privilegio da primogenitura eram: </a:t>
            </a:r>
            <a:r>
              <a:rPr lang="pt-BR" sz="1200" b="1" u="sng" kern="1200" dirty="0">
                <a:solidFill>
                  <a:schemeClr val="tx1"/>
                </a:solidFill>
                <a:effectLst/>
                <a:latin typeface="+mn-lt"/>
                <a:ea typeface="+mn-ea"/>
                <a:cs typeface="+mn-cs"/>
              </a:rPr>
              <a:t>(1) Sucessão à autoridade oficial do pai, (2) a herança de uma porção da propriedade do pai, e (3) o Privilégio de ser tornar o sacerdote da família (</a:t>
            </a:r>
            <a:r>
              <a:rPr lang="pt-BR" sz="1200" b="1" u="sng" kern="1200" dirty="0" err="1">
                <a:solidFill>
                  <a:schemeClr val="tx1"/>
                </a:solidFill>
                <a:effectLst/>
                <a:latin typeface="+mn-lt"/>
                <a:ea typeface="+mn-ea"/>
                <a:cs typeface="+mn-cs"/>
              </a:rPr>
              <a:t>Ex</a:t>
            </a:r>
            <a:r>
              <a:rPr lang="pt-BR" sz="1200" b="1" u="sng" kern="1200" dirty="0">
                <a:solidFill>
                  <a:schemeClr val="tx1"/>
                </a:solidFill>
                <a:effectLst/>
                <a:latin typeface="+mn-lt"/>
                <a:ea typeface="+mn-ea"/>
                <a:cs typeface="+mn-cs"/>
              </a:rPr>
              <a:t> 22:29; </a:t>
            </a:r>
            <a:r>
              <a:rPr lang="pt-BR" sz="1200" b="1" u="sng" kern="1200" dirty="0" err="1">
                <a:solidFill>
                  <a:schemeClr val="tx1"/>
                </a:solidFill>
                <a:effectLst/>
                <a:latin typeface="+mn-lt"/>
                <a:ea typeface="+mn-ea"/>
                <a:cs typeface="+mn-cs"/>
              </a:rPr>
              <a:t>Nm</a:t>
            </a:r>
            <a:r>
              <a:rPr lang="pt-BR" sz="1200" b="1" u="sng" kern="1200" dirty="0">
                <a:solidFill>
                  <a:schemeClr val="tx1"/>
                </a:solidFill>
                <a:effectLst/>
                <a:latin typeface="+mn-lt"/>
                <a:ea typeface="+mn-ea"/>
                <a:cs typeface="+mn-cs"/>
              </a:rPr>
              <a:t> 8:14-17; </a:t>
            </a:r>
            <a:r>
              <a:rPr lang="pt-BR" sz="1200" b="1" u="sng" kern="1200" dirty="0" err="1">
                <a:solidFill>
                  <a:schemeClr val="tx1"/>
                </a:solidFill>
                <a:effectLst/>
                <a:latin typeface="+mn-lt"/>
                <a:ea typeface="+mn-ea"/>
                <a:cs typeface="+mn-cs"/>
              </a:rPr>
              <a:t>Dt</a:t>
            </a:r>
            <a:r>
              <a:rPr lang="pt-BR" sz="1200" b="1" u="sng" kern="1200" dirty="0">
                <a:solidFill>
                  <a:schemeClr val="tx1"/>
                </a:solidFill>
                <a:effectLst/>
                <a:latin typeface="+mn-lt"/>
                <a:ea typeface="+mn-ea"/>
                <a:cs typeface="+mn-cs"/>
              </a:rPr>
              <a:t> 21:17).</a:t>
            </a:r>
          </a:p>
        </p:txBody>
      </p:sp>
      <p:sp>
        <p:nvSpPr>
          <p:cNvPr id="4" name="Espaço Reservado para Número de Slide 3"/>
          <p:cNvSpPr>
            <a:spLocks noGrp="1"/>
          </p:cNvSpPr>
          <p:nvPr>
            <p:ph type="sldNum" sz="quarter" idx="10"/>
          </p:nvPr>
        </p:nvSpPr>
        <p:spPr/>
        <p:txBody>
          <a:bodyPr/>
          <a:lstStyle/>
          <a:p>
            <a:fld id="{D1876B6F-4442-4428-984F-23ACDA89A23D}" type="slidenum">
              <a:rPr lang="pt-BR" smtClean="0"/>
              <a:t>5</a:t>
            </a:fld>
            <a:endParaRPr lang="pt-BR"/>
          </a:p>
        </p:txBody>
      </p:sp>
    </p:spTree>
    <p:extLst>
      <p:ext uri="{BB962C8B-B14F-4D97-AF65-F5344CB8AC3E}">
        <p14:creationId xmlns:p14="http://schemas.microsoft.com/office/powerpoint/2010/main" val="22910819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Jacó tinha o problema de caráter e como resultado, ele era mentiroso, trapaceiro, aproveitador das circunstâncias. Toda vez que nos distanciamos de Deus por natureza somos assim. Queria a benção de Deus de qualquer maneira, a seu modo, na base da mentira e do trapaceio. Por onde ia deixava o seu rastro destruidor.  </a:t>
            </a:r>
          </a:p>
          <a:p>
            <a:r>
              <a:rPr lang="pt-BR" sz="1200" kern="1200" dirty="0">
                <a:solidFill>
                  <a:schemeClr val="tx1"/>
                </a:solidFill>
                <a:effectLst/>
                <a:latin typeface="+mn-lt"/>
                <a:ea typeface="+mn-ea"/>
                <a:cs typeface="+mn-cs"/>
              </a:rPr>
              <a:t> Quantas vezes queremos alcançar algo em nossa vida, até boas mais usamos o meio errado.  A história de Jacó nos ensina que “os fins não justificam o meio” e que “o caminho da benção é o caminho da sinceridade”. Que ser feliz seja sincero com Deus. Trilhe uma caminhada de sinceridade com Deus. </a:t>
            </a:r>
          </a:p>
        </p:txBody>
      </p:sp>
      <p:sp>
        <p:nvSpPr>
          <p:cNvPr id="4" name="Espaço Reservado para Número de Slide 3"/>
          <p:cNvSpPr>
            <a:spLocks noGrp="1"/>
          </p:cNvSpPr>
          <p:nvPr>
            <p:ph type="sldNum" sz="quarter" idx="10"/>
          </p:nvPr>
        </p:nvSpPr>
        <p:spPr/>
        <p:txBody>
          <a:bodyPr/>
          <a:lstStyle/>
          <a:p>
            <a:fld id="{D1876B6F-4442-4428-984F-23ACDA89A23D}" type="slidenum">
              <a:rPr lang="pt-BR" smtClean="0"/>
              <a:t>6</a:t>
            </a:fld>
            <a:endParaRPr lang="pt-BR"/>
          </a:p>
        </p:txBody>
      </p:sp>
    </p:spTree>
    <p:extLst>
      <p:ext uri="{BB962C8B-B14F-4D97-AF65-F5344CB8AC3E}">
        <p14:creationId xmlns:p14="http://schemas.microsoft.com/office/powerpoint/2010/main" val="1049237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D1876B6F-4442-4428-984F-23ACDA89A23D}" type="slidenum">
              <a:rPr lang="pt-BR" smtClean="0"/>
              <a:t>7</a:t>
            </a:fld>
            <a:endParaRPr lang="pt-BR"/>
          </a:p>
        </p:txBody>
      </p:sp>
    </p:spTree>
    <p:extLst>
      <p:ext uri="{BB962C8B-B14F-4D97-AF65-F5344CB8AC3E}">
        <p14:creationId xmlns:p14="http://schemas.microsoft.com/office/powerpoint/2010/main" val="10635608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 Você já conviveu com uma pessoa mentirosa? A mentira tem a ver com o caráter da pessoa. As vezes ela conta mentira sem perceber. Jacó mentiu, e mentiu com força. Ele mentiu para seus pais. Quando seu pai perguntou quem tu és, ele disse: sou Esaú, teu primogênito. E ainda havia dito que o Senhor havia ajudado a conseguir a caça, que no caso era o cordeiro. Jacó queria ser quem não era. Fazia jus ao seu nome. Pois seu nome significa enganador, como consequência fugiu de casa para não morrer nas mãos de seu irmão, que chegou e ficou sabendo da história e ficara furioso. Afinal vale a apena viver a vida mentindo? A história de Jacó nos ensina que não. O preço de vivemos uma vida de fachada uma vida dupla é muito alta. Uma hora ou outra a carapuça cai e todos ficam sabendo quem realmente somos. Não conseguimos mentir por muito tempo. </a:t>
            </a:r>
            <a:endParaRPr lang="pt-BR" dirty="0"/>
          </a:p>
        </p:txBody>
      </p:sp>
      <p:sp>
        <p:nvSpPr>
          <p:cNvPr id="4" name="Espaço Reservado para Número de Slide 3"/>
          <p:cNvSpPr>
            <a:spLocks noGrp="1"/>
          </p:cNvSpPr>
          <p:nvPr>
            <p:ph type="sldNum" sz="quarter" idx="10"/>
          </p:nvPr>
        </p:nvSpPr>
        <p:spPr/>
        <p:txBody>
          <a:bodyPr/>
          <a:lstStyle/>
          <a:p>
            <a:fld id="{D1876B6F-4442-4428-984F-23ACDA89A23D}" type="slidenum">
              <a:rPr lang="pt-BR" smtClean="0"/>
              <a:t>8</a:t>
            </a:fld>
            <a:endParaRPr lang="pt-BR"/>
          </a:p>
        </p:txBody>
      </p:sp>
    </p:spTree>
    <p:extLst>
      <p:ext uri="{BB962C8B-B14F-4D97-AF65-F5344CB8AC3E}">
        <p14:creationId xmlns:p14="http://schemas.microsoft.com/office/powerpoint/2010/main" val="33893873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 Jacó passa a ser um fugitivo, longe de casa, dos amigos, dos parentes, de sua igreja. Será que Deus o abandonou? Vejamos: </a:t>
            </a:r>
            <a:r>
              <a:rPr lang="pt-BR" sz="1200" i="1" kern="1200" dirty="0">
                <a:solidFill>
                  <a:schemeClr val="tx1"/>
                </a:solidFill>
                <a:effectLst/>
                <a:latin typeface="+mn-lt"/>
                <a:ea typeface="+mn-ea"/>
                <a:cs typeface="+mn-cs"/>
              </a:rPr>
              <a:t>“Perto dele estava o SENHOR e lhe disse: Eu sou o SENHOR, Deus de Abraão, teu pai, e Deus de Isaque. A terra em que agora estás deitado, eu </a:t>
            </a:r>
            <a:r>
              <a:rPr lang="pt-BR" sz="1200" i="1" kern="1200" dirty="0" err="1">
                <a:solidFill>
                  <a:schemeClr val="tx1"/>
                </a:solidFill>
                <a:effectLst/>
                <a:latin typeface="+mn-lt"/>
                <a:ea typeface="+mn-ea"/>
                <a:cs typeface="+mn-cs"/>
              </a:rPr>
              <a:t>ta</a:t>
            </a:r>
            <a:r>
              <a:rPr lang="pt-BR" sz="1200" i="1" kern="1200" dirty="0">
                <a:solidFill>
                  <a:schemeClr val="tx1"/>
                </a:solidFill>
                <a:effectLst/>
                <a:latin typeface="+mn-lt"/>
                <a:ea typeface="+mn-ea"/>
                <a:cs typeface="+mn-cs"/>
              </a:rPr>
              <a:t> darei, a ti e à tua descendência”. (Gênesis 28:13)</a:t>
            </a:r>
            <a:endParaRPr lang="pt-BR" sz="1200" kern="1200" dirty="0">
              <a:solidFill>
                <a:schemeClr val="tx1"/>
              </a:solidFill>
              <a:effectLst/>
              <a:latin typeface="+mn-lt"/>
              <a:ea typeface="+mn-ea"/>
              <a:cs typeface="+mn-cs"/>
            </a:endParaRPr>
          </a:p>
          <a:p>
            <a:r>
              <a:rPr lang="pt-BR" sz="1200" i="1" kern="1200" dirty="0">
                <a:solidFill>
                  <a:schemeClr val="tx1"/>
                </a:solidFill>
                <a:effectLst/>
                <a:latin typeface="+mn-lt"/>
                <a:ea typeface="+mn-ea"/>
                <a:cs typeface="+mn-cs"/>
              </a:rPr>
              <a:t>         </a:t>
            </a:r>
            <a:r>
              <a:rPr lang="pt-BR" sz="1200" kern="1200" dirty="0">
                <a:solidFill>
                  <a:schemeClr val="tx1"/>
                </a:solidFill>
                <a:effectLst/>
                <a:latin typeface="+mn-lt"/>
                <a:ea typeface="+mn-ea"/>
                <a:cs typeface="+mn-cs"/>
              </a:rPr>
              <a:t>Mesmo quando fugimos de Deus, desobedecendo seus planos, Deus não nos abandona. Isso não justifica o pecado e a rebeldia. Isso nos mostra um Deus que fara de tudo para salvar o pecador, caso ele se arrependa. A bíblia descreve que ele se tornou um homem rico e prospero. </a:t>
            </a:r>
            <a:r>
              <a:rPr lang="pt-BR" sz="1200" i="1" kern="1200" dirty="0">
                <a:solidFill>
                  <a:schemeClr val="tx1"/>
                </a:solidFill>
                <a:effectLst/>
                <a:latin typeface="+mn-lt"/>
                <a:ea typeface="+mn-ea"/>
                <a:cs typeface="+mn-cs"/>
              </a:rPr>
              <a:t>“E o homem se tornou mais e mais rico; teve muitos rebanhos, e servas, e servos, e camelos, e jumentos” (</a:t>
            </a:r>
            <a:r>
              <a:rPr lang="pt-BR" sz="1200" i="1" kern="1200" dirty="0" err="1">
                <a:solidFill>
                  <a:schemeClr val="tx1"/>
                </a:solidFill>
                <a:effectLst/>
                <a:latin typeface="+mn-lt"/>
                <a:ea typeface="+mn-ea"/>
                <a:cs typeface="+mn-cs"/>
              </a:rPr>
              <a:t>Gen</a:t>
            </a:r>
            <a:r>
              <a:rPr lang="pt-BR" sz="1200" i="1" kern="1200" dirty="0">
                <a:solidFill>
                  <a:schemeClr val="tx1"/>
                </a:solidFill>
                <a:effectLst/>
                <a:latin typeface="+mn-lt"/>
                <a:ea typeface="+mn-ea"/>
                <a:cs typeface="+mn-cs"/>
              </a:rPr>
              <a:t> 30:43). Acontece</a:t>
            </a:r>
            <a:r>
              <a:rPr lang="pt-BR" sz="1200" kern="1200" dirty="0">
                <a:solidFill>
                  <a:schemeClr val="tx1"/>
                </a:solidFill>
                <a:effectLst/>
                <a:latin typeface="+mn-lt"/>
                <a:ea typeface="+mn-ea"/>
                <a:cs typeface="+mn-cs"/>
              </a:rPr>
              <a:t> que nem a riqueza tira de seu coração o desejo de mudar e fazer diferente. </a:t>
            </a:r>
            <a:endParaRPr lang="pt-BR" dirty="0"/>
          </a:p>
        </p:txBody>
      </p:sp>
      <p:sp>
        <p:nvSpPr>
          <p:cNvPr id="4" name="Espaço Reservado para Número de Slide 3"/>
          <p:cNvSpPr>
            <a:spLocks noGrp="1"/>
          </p:cNvSpPr>
          <p:nvPr>
            <p:ph type="sldNum" sz="quarter" idx="10"/>
          </p:nvPr>
        </p:nvSpPr>
        <p:spPr/>
        <p:txBody>
          <a:bodyPr/>
          <a:lstStyle/>
          <a:p>
            <a:fld id="{D1876B6F-4442-4428-984F-23ACDA89A23D}" type="slidenum">
              <a:rPr lang="pt-BR" smtClean="0"/>
              <a:t>9</a:t>
            </a:fld>
            <a:endParaRPr lang="pt-BR"/>
          </a:p>
        </p:txBody>
      </p:sp>
    </p:spTree>
    <p:extLst>
      <p:ext uri="{BB962C8B-B14F-4D97-AF65-F5344CB8AC3E}">
        <p14:creationId xmlns:p14="http://schemas.microsoft.com/office/powerpoint/2010/main" val="16504746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PT" sz="1200" kern="1200" dirty="0">
                <a:solidFill>
                  <a:schemeClr val="tx1"/>
                </a:solidFill>
                <a:effectLst/>
                <a:latin typeface="+mn-lt"/>
                <a:ea typeface="+mn-ea"/>
                <a:cs typeface="+mn-cs"/>
              </a:rPr>
              <a:t> </a:t>
            </a:r>
            <a:endParaRPr lang="pt-BR" dirty="0"/>
          </a:p>
        </p:txBody>
      </p:sp>
      <p:sp>
        <p:nvSpPr>
          <p:cNvPr id="4" name="Espaço Reservado para Número de Slide 3"/>
          <p:cNvSpPr>
            <a:spLocks noGrp="1"/>
          </p:cNvSpPr>
          <p:nvPr>
            <p:ph type="sldNum" sz="quarter" idx="10"/>
          </p:nvPr>
        </p:nvSpPr>
        <p:spPr/>
        <p:txBody>
          <a:bodyPr/>
          <a:lstStyle/>
          <a:p>
            <a:fld id="{D1876B6F-4442-4428-984F-23ACDA89A23D}" type="slidenum">
              <a:rPr lang="pt-BR" smtClean="0"/>
              <a:t>10</a:t>
            </a:fld>
            <a:endParaRPr lang="pt-BR"/>
          </a:p>
        </p:txBody>
      </p:sp>
    </p:spTree>
    <p:extLst>
      <p:ext uri="{BB962C8B-B14F-4D97-AF65-F5344CB8AC3E}">
        <p14:creationId xmlns:p14="http://schemas.microsoft.com/office/powerpoint/2010/main" val="20242989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F254CF7E-692F-4DAD-8A0B-5B36A8D1BA21}" type="datetimeFigureOut">
              <a:rPr lang="pt-BR" smtClean="0"/>
              <a:t>05/12/2017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EA97103-32F4-4AC0-BCDC-4F71D0C6B475}" type="slidenum">
              <a:rPr lang="pt-BR" smtClean="0"/>
              <a:t>‹nº›</a:t>
            </a:fld>
            <a:endParaRPr lang="pt-BR"/>
          </a:p>
        </p:txBody>
      </p:sp>
    </p:spTree>
    <p:extLst>
      <p:ext uri="{BB962C8B-B14F-4D97-AF65-F5344CB8AC3E}">
        <p14:creationId xmlns:p14="http://schemas.microsoft.com/office/powerpoint/2010/main" val="3707122965"/>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F254CF7E-692F-4DAD-8A0B-5B36A8D1BA21}" type="datetimeFigureOut">
              <a:rPr lang="pt-BR" smtClean="0"/>
              <a:t>05/12/2017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EA97103-32F4-4AC0-BCDC-4F71D0C6B475}" type="slidenum">
              <a:rPr lang="pt-BR" smtClean="0"/>
              <a:t>‹nº›</a:t>
            </a:fld>
            <a:endParaRPr lang="pt-BR"/>
          </a:p>
        </p:txBody>
      </p:sp>
    </p:spTree>
    <p:extLst>
      <p:ext uri="{BB962C8B-B14F-4D97-AF65-F5344CB8AC3E}">
        <p14:creationId xmlns:p14="http://schemas.microsoft.com/office/powerpoint/2010/main" val="3678464405"/>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F254CF7E-692F-4DAD-8A0B-5B36A8D1BA21}" type="datetimeFigureOut">
              <a:rPr lang="pt-BR" smtClean="0"/>
              <a:t>05/12/2017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EA97103-32F4-4AC0-BCDC-4F71D0C6B475}" type="slidenum">
              <a:rPr lang="pt-BR" smtClean="0"/>
              <a:t>‹nº›</a:t>
            </a:fld>
            <a:endParaRPr lang="pt-BR"/>
          </a:p>
        </p:txBody>
      </p:sp>
    </p:spTree>
    <p:extLst>
      <p:ext uri="{BB962C8B-B14F-4D97-AF65-F5344CB8AC3E}">
        <p14:creationId xmlns:p14="http://schemas.microsoft.com/office/powerpoint/2010/main" val="2168332400"/>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F254CF7E-692F-4DAD-8A0B-5B36A8D1BA21}" type="datetimeFigureOut">
              <a:rPr lang="pt-BR" smtClean="0"/>
              <a:t>05/12/2017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EA97103-32F4-4AC0-BCDC-4F71D0C6B475}" type="slidenum">
              <a:rPr lang="pt-BR" smtClean="0"/>
              <a:t>‹nº›</a:t>
            </a:fld>
            <a:endParaRPr lang="pt-BR"/>
          </a:p>
        </p:txBody>
      </p:sp>
    </p:spTree>
    <p:extLst>
      <p:ext uri="{BB962C8B-B14F-4D97-AF65-F5344CB8AC3E}">
        <p14:creationId xmlns:p14="http://schemas.microsoft.com/office/powerpoint/2010/main" val="330689660"/>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
        <p:nvSpPr>
          <p:cNvPr id="4" name="Espaço Reservado para Data 3"/>
          <p:cNvSpPr>
            <a:spLocks noGrp="1"/>
          </p:cNvSpPr>
          <p:nvPr>
            <p:ph type="dt" sz="half" idx="10"/>
          </p:nvPr>
        </p:nvSpPr>
        <p:spPr/>
        <p:txBody>
          <a:bodyPr/>
          <a:lstStyle/>
          <a:p>
            <a:fld id="{F254CF7E-692F-4DAD-8A0B-5B36A8D1BA21}" type="datetimeFigureOut">
              <a:rPr lang="pt-BR" smtClean="0"/>
              <a:t>05/12/2017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EA97103-32F4-4AC0-BCDC-4F71D0C6B475}" type="slidenum">
              <a:rPr lang="pt-BR" smtClean="0"/>
              <a:t>‹nº›</a:t>
            </a:fld>
            <a:endParaRPr lang="pt-BR"/>
          </a:p>
        </p:txBody>
      </p:sp>
    </p:spTree>
    <p:extLst>
      <p:ext uri="{BB962C8B-B14F-4D97-AF65-F5344CB8AC3E}">
        <p14:creationId xmlns:p14="http://schemas.microsoft.com/office/powerpoint/2010/main" val="2596156401"/>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838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72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F254CF7E-692F-4DAD-8A0B-5B36A8D1BA21}" type="datetimeFigureOut">
              <a:rPr lang="pt-BR" smtClean="0"/>
              <a:t>05/12/2017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BEA97103-32F4-4AC0-BCDC-4F71D0C6B475}" type="slidenum">
              <a:rPr lang="pt-BR" smtClean="0"/>
              <a:t>‹nº›</a:t>
            </a:fld>
            <a:endParaRPr lang="pt-BR"/>
          </a:p>
        </p:txBody>
      </p:sp>
    </p:spTree>
    <p:extLst>
      <p:ext uri="{BB962C8B-B14F-4D97-AF65-F5344CB8AC3E}">
        <p14:creationId xmlns:p14="http://schemas.microsoft.com/office/powerpoint/2010/main" val="820958109"/>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F254CF7E-692F-4DAD-8A0B-5B36A8D1BA21}" type="datetimeFigureOut">
              <a:rPr lang="pt-BR" smtClean="0"/>
              <a:t>05/12/2017</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BEA97103-32F4-4AC0-BCDC-4F71D0C6B475}" type="slidenum">
              <a:rPr lang="pt-BR" smtClean="0"/>
              <a:t>‹nº›</a:t>
            </a:fld>
            <a:endParaRPr lang="pt-BR"/>
          </a:p>
        </p:txBody>
      </p:sp>
    </p:spTree>
    <p:extLst>
      <p:ext uri="{BB962C8B-B14F-4D97-AF65-F5344CB8AC3E}">
        <p14:creationId xmlns:p14="http://schemas.microsoft.com/office/powerpoint/2010/main" val="1824554827"/>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F254CF7E-692F-4DAD-8A0B-5B36A8D1BA21}" type="datetimeFigureOut">
              <a:rPr lang="pt-BR" smtClean="0"/>
              <a:t>05/12/2017</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BEA97103-32F4-4AC0-BCDC-4F71D0C6B475}" type="slidenum">
              <a:rPr lang="pt-BR" smtClean="0"/>
              <a:t>‹nº›</a:t>
            </a:fld>
            <a:endParaRPr lang="pt-BR"/>
          </a:p>
        </p:txBody>
      </p:sp>
    </p:spTree>
    <p:extLst>
      <p:ext uri="{BB962C8B-B14F-4D97-AF65-F5344CB8AC3E}">
        <p14:creationId xmlns:p14="http://schemas.microsoft.com/office/powerpoint/2010/main" val="1761888178"/>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F254CF7E-692F-4DAD-8A0B-5B36A8D1BA21}" type="datetimeFigureOut">
              <a:rPr lang="pt-BR" smtClean="0"/>
              <a:t>05/12/2017</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BEA97103-32F4-4AC0-BCDC-4F71D0C6B475}" type="slidenum">
              <a:rPr lang="pt-BR" smtClean="0"/>
              <a:t>‹nº›</a:t>
            </a:fld>
            <a:endParaRPr lang="pt-BR"/>
          </a:p>
        </p:txBody>
      </p:sp>
    </p:spTree>
    <p:extLst>
      <p:ext uri="{BB962C8B-B14F-4D97-AF65-F5344CB8AC3E}">
        <p14:creationId xmlns:p14="http://schemas.microsoft.com/office/powerpoint/2010/main" val="3229626507"/>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p:cNvSpPr>
            <a:spLocks noGrp="1"/>
          </p:cNvSpPr>
          <p:nvPr>
            <p:ph type="dt" sz="half" idx="10"/>
          </p:nvPr>
        </p:nvSpPr>
        <p:spPr/>
        <p:txBody>
          <a:bodyPr/>
          <a:lstStyle/>
          <a:p>
            <a:fld id="{F254CF7E-692F-4DAD-8A0B-5B36A8D1BA21}" type="datetimeFigureOut">
              <a:rPr lang="pt-BR" smtClean="0"/>
              <a:t>05/12/2017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BEA97103-32F4-4AC0-BCDC-4F71D0C6B475}" type="slidenum">
              <a:rPr lang="pt-BR" smtClean="0"/>
              <a:t>‹nº›</a:t>
            </a:fld>
            <a:endParaRPr lang="pt-BR"/>
          </a:p>
        </p:txBody>
      </p:sp>
    </p:spTree>
    <p:extLst>
      <p:ext uri="{BB962C8B-B14F-4D97-AF65-F5344CB8AC3E}">
        <p14:creationId xmlns:p14="http://schemas.microsoft.com/office/powerpoint/2010/main" val="2590808507"/>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p:cNvSpPr>
            <a:spLocks noGrp="1"/>
          </p:cNvSpPr>
          <p:nvPr>
            <p:ph type="dt" sz="half" idx="10"/>
          </p:nvPr>
        </p:nvSpPr>
        <p:spPr/>
        <p:txBody>
          <a:bodyPr/>
          <a:lstStyle/>
          <a:p>
            <a:fld id="{F254CF7E-692F-4DAD-8A0B-5B36A8D1BA21}" type="datetimeFigureOut">
              <a:rPr lang="pt-BR" smtClean="0"/>
              <a:t>05/12/2017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BEA97103-32F4-4AC0-BCDC-4F71D0C6B475}" type="slidenum">
              <a:rPr lang="pt-BR" smtClean="0"/>
              <a:t>‹nº›</a:t>
            </a:fld>
            <a:endParaRPr lang="pt-BR"/>
          </a:p>
        </p:txBody>
      </p:sp>
    </p:spTree>
    <p:extLst>
      <p:ext uri="{BB962C8B-B14F-4D97-AF65-F5344CB8AC3E}">
        <p14:creationId xmlns:p14="http://schemas.microsoft.com/office/powerpoint/2010/main" val="658637976"/>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54CF7E-692F-4DAD-8A0B-5B36A8D1BA21}" type="datetimeFigureOut">
              <a:rPr lang="pt-BR" smtClean="0"/>
              <a:t>05/12/2017</a:t>
            </a:fld>
            <a:endParaRPr lang="pt-B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A97103-32F4-4AC0-BCDC-4F71D0C6B475}" type="slidenum">
              <a:rPr lang="pt-BR" smtClean="0"/>
              <a:t>‹nº›</a:t>
            </a:fld>
            <a:endParaRPr lang="pt-BR"/>
          </a:p>
        </p:txBody>
      </p:sp>
    </p:spTree>
    <p:extLst>
      <p:ext uri="{BB962C8B-B14F-4D97-AF65-F5344CB8AC3E}">
        <p14:creationId xmlns:p14="http://schemas.microsoft.com/office/powerpoint/2010/main" val="13392236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png"/><Relationship Id="rId5" Type="http://schemas.openxmlformats.org/officeDocument/2006/relationships/image" Target="../media/image17.jp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1.png"/><Relationship Id="rId4" Type="http://schemas.openxmlformats.org/officeDocument/2006/relationships/image" Target="../media/image20.jp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png"/><Relationship Id="rId5" Type="http://schemas.openxmlformats.org/officeDocument/2006/relationships/image" Target="../media/image17.jpg"/><Relationship Id="rId4"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4910309"/>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Retângulo 6"/>
          <p:cNvSpPr/>
          <p:nvPr/>
        </p:nvSpPr>
        <p:spPr>
          <a:xfrm>
            <a:off x="4438253" y="1040277"/>
            <a:ext cx="10355912" cy="769441"/>
          </a:xfrm>
          <a:prstGeom prst="rect">
            <a:avLst/>
          </a:prstGeom>
        </p:spPr>
        <p:txBody>
          <a:bodyPr wrap="square">
            <a:spAutoFit/>
          </a:bodyPr>
          <a:lstStyle/>
          <a:p>
            <a:r>
              <a:rPr lang="pt-BR" sz="4400" b="1"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ea typeface="AR ADGothicJP Medium" panose="020B0609000000000000" pitchFamily="49" charset="-128"/>
              </a:rPr>
              <a:t>Gênesis 30:43 </a:t>
            </a:r>
          </a:p>
        </p:txBody>
      </p:sp>
      <p:sp>
        <p:nvSpPr>
          <p:cNvPr id="11" name="Retângulo 10"/>
          <p:cNvSpPr/>
          <p:nvPr/>
        </p:nvSpPr>
        <p:spPr>
          <a:xfrm>
            <a:off x="0" y="2740060"/>
            <a:ext cx="11944350" cy="954107"/>
          </a:xfrm>
          <a:prstGeom prst="rect">
            <a:avLst/>
          </a:prstGeom>
        </p:spPr>
        <p:txBody>
          <a:bodyPr wrap="square">
            <a:spAutoFit/>
          </a:bodyPr>
          <a:lstStyle/>
          <a:p>
            <a:pPr algn="ctr"/>
            <a:r>
              <a:rPr lang="pt-BR" sz="2800"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rPr>
              <a:t>“</a:t>
            </a:r>
            <a:r>
              <a:rPr lang="pt-BR" sz="2800" b="1"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rPr>
              <a:t>E o homem se tornou mais e mais rico; </a:t>
            </a:r>
            <a:r>
              <a:rPr lang="pt-BR" sz="2800" dirty="0">
                <a:solidFill>
                  <a:schemeClr val="bg1"/>
                </a:solidFill>
                <a:effectLst>
                  <a:outerShdw blurRad="38100" dist="38100" dir="2700000" algn="tl">
                    <a:srgbClr val="000000">
                      <a:alpha val="43137"/>
                    </a:srgbClr>
                  </a:outerShdw>
                </a:effectLst>
                <a:latin typeface="Century Gothic" panose="020B0502020202020204" pitchFamily="34" charset="0"/>
              </a:rPr>
              <a:t>teve muitos rebanhos, e servas, e servos, e camelos, e jumentos”</a:t>
            </a:r>
          </a:p>
        </p:txBody>
      </p:sp>
      <p:pic>
        <p:nvPicPr>
          <p:cNvPr id="13" name="Imagem 12"/>
          <p:cNvPicPr>
            <a:picLocks noChangeAspect="1"/>
          </p:cNvPicPr>
          <p:nvPr/>
        </p:nvPicPr>
        <p:blipFill>
          <a:blip r:embed="rId4"/>
          <a:stretch>
            <a:fillRect/>
          </a:stretch>
        </p:blipFill>
        <p:spPr>
          <a:xfrm>
            <a:off x="271713" y="135193"/>
            <a:ext cx="3698708" cy="2150411"/>
          </a:xfrm>
          <a:prstGeom prst="rect">
            <a:avLst/>
          </a:prstGeom>
        </p:spPr>
      </p:pic>
    </p:spTree>
    <p:extLst>
      <p:ext uri="{BB962C8B-B14F-4D97-AF65-F5344CB8AC3E}">
        <p14:creationId xmlns:p14="http://schemas.microsoft.com/office/powerpoint/2010/main" val="2482498821"/>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Retângulo 1"/>
          <p:cNvSpPr/>
          <p:nvPr/>
        </p:nvSpPr>
        <p:spPr>
          <a:xfrm>
            <a:off x="318976" y="574159"/>
            <a:ext cx="5699052" cy="5262979"/>
          </a:xfrm>
          <a:prstGeom prst="rect">
            <a:avLst/>
          </a:prstGeom>
        </p:spPr>
        <p:txBody>
          <a:bodyPr wrap="square">
            <a:spAutoFit/>
          </a:bodyPr>
          <a:lstStyle/>
          <a:p>
            <a:pPr algn="ctr"/>
            <a:r>
              <a:rPr lang="pt-BR" sz="4800" dirty="0">
                <a:latin typeface="Century Gothic" panose="020B0502020202020204" pitchFamily="34" charset="0"/>
              </a:rPr>
              <a:t>Acontece que </a:t>
            </a:r>
            <a:r>
              <a:rPr lang="pt-BR" sz="4800" b="1" dirty="0">
                <a:solidFill>
                  <a:srgbClr val="68472E"/>
                </a:solidFill>
                <a:latin typeface="Century Gothic" panose="020B0502020202020204" pitchFamily="34" charset="0"/>
              </a:rPr>
              <a:t>NEM A RIQUEZA </a:t>
            </a:r>
            <a:r>
              <a:rPr lang="pt-BR" sz="4800" dirty="0">
                <a:latin typeface="Century Gothic" panose="020B0502020202020204" pitchFamily="34" charset="0"/>
              </a:rPr>
              <a:t>tira de seu coração o desejo de </a:t>
            </a:r>
            <a:r>
              <a:rPr lang="pt-BR" sz="4800" b="1" dirty="0">
                <a:solidFill>
                  <a:srgbClr val="68472E"/>
                </a:solidFill>
                <a:latin typeface="Century Gothic" panose="020B0502020202020204" pitchFamily="34" charset="0"/>
              </a:rPr>
              <a:t>MUDAR E VOLTAR </a:t>
            </a:r>
            <a:r>
              <a:rPr lang="pt-BR" sz="4800" dirty="0">
                <a:latin typeface="Century Gothic" panose="020B0502020202020204" pitchFamily="34" charset="0"/>
              </a:rPr>
              <a:t>para casa. </a:t>
            </a:r>
            <a:endParaRPr lang="pt-BR" sz="4800" b="1" dirty="0">
              <a:solidFill>
                <a:srgbClr val="68472E"/>
              </a:solidFill>
              <a:latin typeface="Century Gothic" panose="020B0502020202020204" pitchFamily="34" charset="0"/>
            </a:endParaRPr>
          </a:p>
        </p:txBody>
      </p:sp>
    </p:spTree>
    <p:extLst>
      <p:ext uri="{BB962C8B-B14F-4D97-AF65-F5344CB8AC3E}">
        <p14:creationId xmlns:p14="http://schemas.microsoft.com/office/powerpoint/2010/main" val="3684651549"/>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Retângulo 6"/>
          <p:cNvSpPr/>
          <p:nvPr/>
        </p:nvSpPr>
        <p:spPr>
          <a:xfrm>
            <a:off x="4438253" y="1040277"/>
            <a:ext cx="10355912" cy="769441"/>
          </a:xfrm>
          <a:prstGeom prst="rect">
            <a:avLst/>
          </a:prstGeom>
        </p:spPr>
        <p:txBody>
          <a:bodyPr wrap="square">
            <a:spAutoFit/>
          </a:bodyPr>
          <a:lstStyle/>
          <a:p>
            <a:r>
              <a:rPr lang="pt-BR" sz="4400" b="1"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ea typeface="AR ADGothicJP Medium" panose="020B0609000000000000" pitchFamily="49" charset="-128"/>
              </a:rPr>
              <a:t>Gênesis 31:3</a:t>
            </a:r>
          </a:p>
        </p:txBody>
      </p:sp>
      <p:sp>
        <p:nvSpPr>
          <p:cNvPr id="11" name="Retângulo 10"/>
          <p:cNvSpPr/>
          <p:nvPr/>
        </p:nvSpPr>
        <p:spPr>
          <a:xfrm>
            <a:off x="0" y="2740060"/>
            <a:ext cx="11944350" cy="954107"/>
          </a:xfrm>
          <a:prstGeom prst="rect">
            <a:avLst/>
          </a:prstGeom>
        </p:spPr>
        <p:txBody>
          <a:bodyPr wrap="square">
            <a:spAutoFit/>
          </a:bodyPr>
          <a:lstStyle/>
          <a:p>
            <a:pPr algn="ctr"/>
            <a:r>
              <a:rPr lang="pt-BR" sz="2800" dirty="0">
                <a:solidFill>
                  <a:schemeClr val="bg1"/>
                </a:solidFill>
                <a:effectLst>
                  <a:outerShdw blurRad="38100" dist="38100" dir="2700000" algn="tl">
                    <a:srgbClr val="000000">
                      <a:alpha val="43137"/>
                    </a:srgbClr>
                  </a:outerShdw>
                </a:effectLst>
                <a:latin typeface="Century Gothic" panose="020B0502020202020204" pitchFamily="34" charset="0"/>
              </a:rPr>
              <a:t>E disse o SENHOR a Jacó: </a:t>
            </a:r>
            <a:r>
              <a:rPr lang="pt-BR" sz="2800" b="1"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rPr>
              <a:t>torna à terra de teus pais </a:t>
            </a:r>
          </a:p>
          <a:p>
            <a:pPr algn="ctr"/>
            <a:r>
              <a:rPr lang="pt-BR" sz="2800" b="1"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rPr>
              <a:t>e à tua parentela; </a:t>
            </a:r>
            <a:r>
              <a:rPr lang="pt-BR" sz="2800" dirty="0">
                <a:solidFill>
                  <a:schemeClr val="bg1"/>
                </a:solidFill>
                <a:effectLst>
                  <a:outerShdw blurRad="38100" dist="38100" dir="2700000" algn="tl">
                    <a:srgbClr val="000000">
                      <a:alpha val="43137"/>
                    </a:srgbClr>
                  </a:outerShdw>
                </a:effectLst>
                <a:latin typeface="Century Gothic" panose="020B0502020202020204" pitchFamily="34" charset="0"/>
              </a:rPr>
              <a:t>e eu serei contigo. </a:t>
            </a:r>
          </a:p>
        </p:txBody>
      </p:sp>
      <p:pic>
        <p:nvPicPr>
          <p:cNvPr id="13" name="Imagem 12"/>
          <p:cNvPicPr>
            <a:picLocks noChangeAspect="1"/>
          </p:cNvPicPr>
          <p:nvPr/>
        </p:nvPicPr>
        <p:blipFill>
          <a:blip r:embed="rId4"/>
          <a:stretch>
            <a:fillRect/>
          </a:stretch>
        </p:blipFill>
        <p:spPr>
          <a:xfrm>
            <a:off x="271713" y="135193"/>
            <a:ext cx="3698708" cy="2150411"/>
          </a:xfrm>
          <a:prstGeom prst="rect">
            <a:avLst/>
          </a:prstGeom>
        </p:spPr>
      </p:pic>
    </p:spTree>
    <p:extLst>
      <p:ext uri="{BB962C8B-B14F-4D97-AF65-F5344CB8AC3E}">
        <p14:creationId xmlns:p14="http://schemas.microsoft.com/office/powerpoint/2010/main" val="1760519054"/>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tângulo 4"/>
          <p:cNvSpPr/>
          <p:nvPr/>
        </p:nvSpPr>
        <p:spPr>
          <a:xfrm>
            <a:off x="-457200" y="618434"/>
            <a:ext cx="8327571" cy="5309146"/>
          </a:xfrm>
          <a:prstGeom prst="rect">
            <a:avLst/>
          </a:prstGeom>
        </p:spPr>
        <p:txBody>
          <a:bodyPr wrap="square">
            <a:spAutoFit/>
          </a:bodyPr>
          <a:lstStyle/>
          <a:p>
            <a:pPr algn="ctr"/>
            <a:r>
              <a:rPr lang="pt-BR" sz="7200" dirty="0">
                <a:ln w="9525">
                  <a:noFill/>
                  <a:prstDash val="solid"/>
                </a:ln>
                <a:effectLst>
                  <a:outerShdw blurRad="12700" dist="38100" dir="2700000" algn="tl" rotWithShape="0">
                    <a:schemeClr val="bg1">
                      <a:lumMod val="50000"/>
                    </a:schemeClr>
                  </a:outerShdw>
                </a:effectLst>
                <a:latin typeface="Century Gothic" panose="020B0502020202020204" pitchFamily="34" charset="0"/>
              </a:rPr>
              <a:t>Torna à terra </a:t>
            </a:r>
          </a:p>
          <a:p>
            <a:pPr algn="ctr"/>
            <a:r>
              <a:rPr lang="pt-BR" sz="7200" dirty="0">
                <a:ln w="9525">
                  <a:noFill/>
                  <a:prstDash val="solid"/>
                </a:ln>
                <a:effectLst>
                  <a:outerShdw blurRad="12700" dist="38100" dir="2700000" algn="tl" rotWithShape="0">
                    <a:schemeClr val="bg1">
                      <a:lumMod val="50000"/>
                    </a:schemeClr>
                  </a:outerShdw>
                </a:effectLst>
                <a:latin typeface="Century Gothic" panose="020B0502020202020204" pitchFamily="34" charset="0"/>
              </a:rPr>
              <a:t>de teus pais </a:t>
            </a:r>
          </a:p>
          <a:p>
            <a:pPr algn="ctr"/>
            <a:r>
              <a:rPr lang="pt-BR" sz="11500" b="1" dirty="0">
                <a:ln w="9525">
                  <a:noFill/>
                  <a:prstDash val="solid"/>
                </a:ln>
                <a:solidFill>
                  <a:srgbClr val="68472E"/>
                </a:solidFill>
                <a:effectLst>
                  <a:outerShdw blurRad="12700" dist="38100" dir="2700000" algn="tl" rotWithShape="0">
                    <a:schemeClr val="bg1">
                      <a:lumMod val="50000"/>
                    </a:schemeClr>
                  </a:outerShdw>
                </a:effectLst>
                <a:latin typeface="Century Gothic" panose="020B0502020202020204" pitchFamily="34" charset="0"/>
              </a:rPr>
              <a:t>E À TUA</a:t>
            </a:r>
            <a:r>
              <a:rPr lang="pt-BR" sz="7200" b="1" dirty="0">
                <a:ln w="9525">
                  <a:noFill/>
                  <a:prstDash val="solid"/>
                </a:ln>
                <a:solidFill>
                  <a:srgbClr val="68472E"/>
                </a:solidFill>
                <a:effectLst>
                  <a:outerShdw blurRad="12700" dist="38100" dir="2700000" algn="tl" rotWithShape="0">
                    <a:schemeClr val="bg1">
                      <a:lumMod val="50000"/>
                    </a:schemeClr>
                  </a:outerShdw>
                </a:effectLst>
                <a:latin typeface="Century Gothic" panose="020B0502020202020204" pitchFamily="34" charset="0"/>
              </a:rPr>
              <a:t> </a:t>
            </a:r>
            <a:r>
              <a:rPr lang="pt-BR" sz="8000" b="1" dirty="0">
                <a:ln w="9525">
                  <a:noFill/>
                  <a:prstDash val="solid"/>
                </a:ln>
                <a:solidFill>
                  <a:srgbClr val="68472E"/>
                </a:solidFill>
                <a:effectLst>
                  <a:outerShdw blurRad="12700" dist="38100" dir="2700000" algn="tl" rotWithShape="0">
                    <a:schemeClr val="bg1">
                      <a:lumMod val="50000"/>
                    </a:schemeClr>
                  </a:outerShdw>
                </a:effectLst>
                <a:latin typeface="Century Gothic" panose="020B0502020202020204" pitchFamily="34" charset="0"/>
              </a:rPr>
              <a:t>PARENTELA</a:t>
            </a:r>
            <a:r>
              <a:rPr lang="pt-BR" sz="7200" b="1" dirty="0">
                <a:ln w="9525">
                  <a:noFill/>
                  <a:prstDash val="solid"/>
                </a:ln>
                <a:solidFill>
                  <a:srgbClr val="68472E"/>
                </a:solidFill>
                <a:effectLst>
                  <a:outerShdw blurRad="12700" dist="38100" dir="2700000" algn="tl" rotWithShape="0">
                    <a:schemeClr val="bg1">
                      <a:lumMod val="50000"/>
                    </a:schemeClr>
                  </a:outerShdw>
                </a:effectLst>
                <a:latin typeface="Century Gothic" panose="020B0502020202020204" pitchFamily="34" charset="0"/>
              </a:rPr>
              <a:t> </a:t>
            </a:r>
          </a:p>
        </p:txBody>
      </p:sp>
    </p:spTree>
    <p:extLst>
      <p:ext uri="{BB962C8B-B14F-4D97-AF65-F5344CB8AC3E}">
        <p14:creationId xmlns:p14="http://schemas.microsoft.com/office/powerpoint/2010/main" val="3600630492"/>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4122320" y="1030740"/>
            <a:ext cx="10355912" cy="769441"/>
          </a:xfrm>
          <a:prstGeom prst="rect">
            <a:avLst/>
          </a:prstGeom>
        </p:spPr>
        <p:txBody>
          <a:bodyPr wrap="square">
            <a:spAutoFit/>
          </a:bodyPr>
          <a:lstStyle/>
          <a:p>
            <a:r>
              <a:rPr lang="pt-BR" sz="4400" b="1"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ea typeface="AR ADGothicJP Medium" panose="020B0609000000000000" pitchFamily="49" charset="-128"/>
              </a:rPr>
              <a:t>Gênesis 32:22-30</a:t>
            </a:r>
          </a:p>
        </p:txBody>
      </p:sp>
      <p:sp>
        <p:nvSpPr>
          <p:cNvPr id="11" name="Retângulo 10"/>
          <p:cNvSpPr/>
          <p:nvPr/>
        </p:nvSpPr>
        <p:spPr>
          <a:xfrm>
            <a:off x="186653" y="2317106"/>
            <a:ext cx="11920287" cy="3108543"/>
          </a:xfrm>
          <a:prstGeom prst="rect">
            <a:avLst/>
          </a:prstGeom>
        </p:spPr>
        <p:txBody>
          <a:bodyPr wrap="square">
            <a:spAutoFit/>
          </a:bodyPr>
          <a:lstStyle/>
          <a:p>
            <a:pPr algn="ctr"/>
            <a:r>
              <a:rPr lang="pt-BR" sz="2800" dirty="0">
                <a:solidFill>
                  <a:schemeClr val="bg1"/>
                </a:solidFill>
                <a:effectLst>
                  <a:outerShdw blurRad="38100" dist="38100" dir="2700000" algn="tl">
                    <a:srgbClr val="000000">
                      <a:alpha val="43137"/>
                    </a:srgbClr>
                  </a:outerShdw>
                </a:effectLst>
                <a:latin typeface="Century Gothic" panose="020B0502020202020204" pitchFamily="34" charset="0"/>
              </a:rPr>
              <a:t>Levantou-se naquela mesma noite, tomou suas duas mulheres, suas duas servas e seus onze filhos e transpôs o vau de </a:t>
            </a:r>
            <a:r>
              <a:rPr lang="pt-BR" sz="2800" dirty="0" err="1">
                <a:solidFill>
                  <a:schemeClr val="bg1"/>
                </a:solidFill>
                <a:effectLst>
                  <a:outerShdw blurRad="38100" dist="38100" dir="2700000" algn="tl">
                    <a:srgbClr val="000000">
                      <a:alpha val="43137"/>
                    </a:srgbClr>
                  </a:outerShdw>
                </a:effectLst>
                <a:latin typeface="Century Gothic" panose="020B0502020202020204" pitchFamily="34" charset="0"/>
              </a:rPr>
              <a:t>Jaboque</a:t>
            </a:r>
            <a:r>
              <a:rPr lang="pt-BR" sz="2800" dirty="0">
                <a:solidFill>
                  <a:schemeClr val="bg1"/>
                </a:solidFill>
                <a:effectLst>
                  <a:outerShdw blurRad="38100" dist="38100" dir="2700000" algn="tl">
                    <a:srgbClr val="000000">
                      <a:alpha val="43137"/>
                    </a:srgbClr>
                  </a:outerShdw>
                </a:effectLst>
                <a:latin typeface="Century Gothic" panose="020B0502020202020204" pitchFamily="34" charset="0"/>
              </a:rPr>
              <a:t>. Tomou-os e fê-los passar o ribeiro; fez passar tudo o que lhe pertencia, ficando ele só; </a:t>
            </a:r>
            <a:r>
              <a:rPr lang="pt-BR" sz="2800" b="1"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rPr>
              <a:t>e lutava com ele um homem, até ao romper do dia.</a:t>
            </a:r>
            <a:r>
              <a:rPr lang="pt-BR" sz="2800" dirty="0">
                <a:solidFill>
                  <a:schemeClr val="bg1"/>
                </a:solidFill>
                <a:effectLst>
                  <a:outerShdw blurRad="38100" dist="38100" dir="2700000" algn="tl">
                    <a:srgbClr val="000000">
                      <a:alpha val="43137"/>
                    </a:srgbClr>
                  </a:outerShdw>
                </a:effectLst>
                <a:latin typeface="Century Gothic" panose="020B0502020202020204" pitchFamily="34" charset="0"/>
              </a:rPr>
              <a:t> Vendo este que não podia com ele, tocou-lhe na articulação da coxa; deslocou-se a junta da coxa de Jacó, na luta </a:t>
            </a:r>
          </a:p>
          <a:p>
            <a:pPr algn="ctr"/>
            <a:r>
              <a:rPr lang="pt-BR" sz="2800" dirty="0">
                <a:solidFill>
                  <a:schemeClr val="bg1"/>
                </a:solidFill>
                <a:effectLst>
                  <a:outerShdw blurRad="38100" dist="38100" dir="2700000" algn="tl">
                    <a:srgbClr val="000000">
                      <a:alpha val="43137"/>
                    </a:srgbClr>
                  </a:outerShdw>
                </a:effectLst>
                <a:latin typeface="Century Gothic" panose="020B0502020202020204" pitchFamily="34" charset="0"/>
              </a:rPr>
              <a:t>com o homem.</a:t>
            </a:r>
          </a:p>
        </p:txBody>
      </p:sp>
      <p:pic>
        <p:nvPicPr>
          <p:cNvPr id="8" name="Imagem 7">
            <a:extLst>
              <a:ext uri="{FF2B5EF4-FFF2-40B4-BE49-F238E27FC236}">
                <a16:creationId xmlns:a16="http://schemas.microsoft.com/office/drawing/2014/main" id="{74C44BFE-EA38-40A3-AD64-69695C6579FA}"/>
              </a:ext>
            </a:extLst>
          </p:cNvPr>
          <p:cNvPicPr>
            <a:picLocks noChangeAspect="1"/>
          </p:cNvPicPr>
          <p:nvPr/>
        </p:nvPicPr>
        <p:blipFill>
          <a:blip r:embed="rId3"/>
          <a:stretch>
            <a:fillRect/>
          </a:stretch>
        </p:blipFill>
        <p:spPr>
          <a:xfrm>
            <a:off x="271713" y="135193"/>
            <a:ext cx="3698708" cy="2150411"/>
          </a:xfrm>
          <a:prstGeom prst="rect">
            <a:avLst/>
          </a:prstGeom>
        </p:spPr>
      </p:pic>
    </p:spTree>
    <p:extLst>
      <p:ext uri="{BB962C8B-B14F-4D97-AF65-F5344CB8AC3E}">
        <p14:creationId xmlns:p14="http://schemas.microsoft.com/office/powerpoint/2010/main" val="2504495440"/>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Retângulo 6"/>
          <p:cNvSpPr/>
          <p:nvPr/>
        </p:nvSpPr>
        <p:spPr>
          <a:xfrm>
            <a:off x="4122320" y="1030740"/>
            <a:ext cx="10355912" cy="769441"/>
          </a:xfrm>
          <a:prstGeom prst="rect">
            <a:avLst/>
          </a:prstGeom>
        </p:spPr>
        <p:txBody>
          <a:bodyPr wrap="square">
            <a:spAutoFit/>
          </a:bodyPr>
          <a:lstStyle/>
          <a:p>
            <a:r>
              <a:rPr lang="pt-BR" sz="4400" b="1"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ea typeface="AR ADGothicJP Medium" panose="020B0609000000000000" pitchFamily="49" charset="-128"/>
              </a:rPr>
              <a:t>Genesis 32:22-30</a:t>
            </a:r>
          </a:p>
        </p:txBody>
      </p:sp>
      <p:sp>
        <p:nvSpPr>
          <p:cNvPr id="11" name="Retângulo 10"/>
          <p:cNvSpPr/>
          <p:nvPr/>
        </p:nvSpPr>
        <p:spPr>
          <a:xfrm>
            <a:off x="0" y="2285604"/>
            <a:ext cx="11920287" cy="3539430"/>
          </a:xfrm>
          <a:prstGeom prst="rect">
            <a:avLst/>
          </a:prstGeom>
        </p:spPr>
        <p:txBody>
          <a:bodyPr wrap="square">
            <a:spAutoFit/>
          </a:bodyPr>
          <a:lstStyle/>
          <a:p>
            <a:pPr algn="ctr"/>
            <a:r>
              <a:rPr lang="pt-BR" sz="2800" dirty="0">
                <a:solidFill>
                  <a:schemeClr val="bg1"/>
                </a:solidFill>
                <a:effectLst>
                  <a:outerShdw blurRad="38100" dist="38100" dir="2700000" algn="tl">
                    <a:srgbClr val="000000">
                      <a:alpha val="43137"/>
                    </a:srgbClr>
                  </a:outerShdw>
                </a:effectLst>
                <a:latin typeface="Century Gothic" panose="020B0502020202020204" pitchFamily="34" charset="0"/>
              </a:rPr>
              <a:t> Disse este: deixa-me ir, pois já rompeu o dia. Respondeu Jacó: </a:t>
            </a:r>
            <a:r>
              <a:rPr lang="pt-BR" sz="2800" b="1" u="sng"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rPr>
              <a:t>NÃO TE DEIXAREI IR SE ME NÃO ABENÇOARES</a:t>
            </a:r>
            <a:r>
              <a:rPr lang="pt-BR" sz="2800" b="1"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rPr>
              <a:t>. </a:t>
            </a:r>
            <a:r>
              <a:rPr lang="pt-BR" sz="2800" dirty="0">
                <a:solidFill>
                  <a:schemeClr val="bg1"/>
                </a:solidFill>
                <a:effectLst>
                  <a:outerShdw blurRad="38100" dist="38100" dir="2700000" algn="tl">
                    <a:srgbClr val="000000">
                      <a:alpha val="43137"/>
                    </a:srgbClr>
                  </a:outerShdw>
                </a:effectLst>
                <a:latin typeface="Century Gothic" panose="020B0502020202020204" pitchFamily="34" charset="0"/>
              </a:rPr>
              <a:t>Perguntou-lhe, pois: </a:t>
            </a:r>
            <a:r>
              <a:rPr lang="pt-BR" sz="2800" b="1" u="sng"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rPr>
              <a:t>COMO TE CHAMAS? ELE RESPONDEU: JACÓ. </a:t>
            </a:r>
            <a:r>
              <a:rPr lang="pt-BR" sz="2800" dirty="0">
                <a:solidFill>
                  <a:schemeClr val="bg1"/>
                </a:solidFill>
                <a:effectLst>
                  <a:outerShdw blurRad="38100" dist="38100" dir="2700000" algn="tl">
                    <a:srgbClr val="000000">
                      <a:alpha val="43137"/>
                    </a:srgbClr>
                  </a:outerShdw>
                </a:effectLst>
                <a:latin typeface="Century Gothic" panose="020B0502020202020204" pitchFamily="34" charset="0"/>
              </a:rPr>
              <a:t>Então, disse: Já não te chamarás Jacó, e sim Israel, pois como príncipe lutaste com Deus e com os homens e prevaleceste. Tornou Jacó: dize, rogo-te, como te chamas? Respondeu ele: por que perguntas pelo meu nome? E o abençoou ali. Àquele lugar chamou Jacó Peniel, pois disse: </a:t>
            </a:r>
            <a:r>
              <a:rPr lang="pt-BR" sz="2800" b="1" u="sng"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rPr>
              <a:t>Vi a Deus face a face, e a minha vida foi salva. </a:t>
            </a:r>
          </a:p>
        </p:txBody>
      </p:sp>
      <p:pic>
        <p:nvPicPr>
          <p:cNvPr id="8" name="Imagem 7">
            <a:extLst>
              <a:ext uri="{FF2B5EF4-FFF2-40B4-BE49-F238E27FC236}">
                <a16:creationId xmlns:a16="http://schemas.microsoft.com/office/drawing/2014/main" id="{74C44BFE-EA38-40A3-AD64-69695C6579FA}"/>
              </a:ext>
            </a:extLst>
          </p:cNvPr>
          <p:cNvPicPr>
            <a:picLocks noChangeAspect="1"/>
          </p:cNvPicPr>
          <p:nvPr/>
        </p:nvPicPr>
        <p:blipFill>
          <a:blip r:embed="rId4"/>
          <a:stretch>
            <a:fillRect/>
          </a:stretch>
        </p:blipFill>
        <p:spPr>
          <a:xfrm>
            <a:off x="271713" y="135193"/>
            <a:ext cx="3698708" cy="2150411"/>
          </a:xfrm>
          <a:prstGeom prst="rect">
            <a:avLst/>
          </a:prstGeom>
        </p:spPr>
      </p:pic>
    </p:spTree>
    <p:extLst>
      <p:ext uri="{BB962C8B-B14F-4D97-AF65-F5344CB8AC3E}">
        <p14:creationId xmlns:p14="http://schemas.microsoft.com/office/powerpoint/2010/main" val="8519228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71DF4589-45E0-4C56-91B7-5829419A1533}"/>
              </a:ext>
            </a:extLst>
          </p:cNvPr>
          <p:cNvSpPr/>
          <p:nvPr/>
        </p:nvSpPr>
        <p:spPr>
          <a:xfrm>
            <a:off x="5021101" y="1862215"/>
            <a:ext cx="7399500" cy="1446550"/>
          </a:xfrm>
          <a:prstGeom prst="rect">
            <a:avLst/>
          </a:prstGeom>
        </p:spPr>
        <p:txBody>
          <a:bodyPr wrap="square">
            <a:spAutoFit/>
          </a:bodyPr>
          <a:lstStyle/>
          <a:p>
            <a:pPr algn="ctr"/>
            <a:r>
              <a:rPr lang="pt-BR" sz="8800" dirty="0">
                <a:latin typeface="Century Gothic" panose="020B0502020202020204" pitchFamily="34" charset="0"/>
              </a:rPr>
              <a:t>Como </a:t>
            </a:r>
          </a:p>
          <a:p>
            <a:pPr algn="ctr"/>
            <a:r>
              <a:rPr lang="pt-BR" sz="8800" dirty="0">
                <a:latin typeface="Century Gothic" panose="020B0502020202020204" pitchFamily="34" charset="0"/>
              </a:rPr>
              <a:t>se </a:t>
            </a:r>
            <a:r>
              <a:rPr lang="pt-BR" sz="8800" b="1" dirty="0">
                <a:solidFill>
                  <a:srgbClr val="68472E"/>
                </a:solidFill>
                <a:latin typeface="Century Gothic" panose="020B0502020202020204" pitchFamily="34" charset="0"/>
              </a:rPr>
              <a:t>CHAMA? </a:t>
            </a:r>
          </a:p>
        </p:txBody>
      </p:sp>
    </p:spTree>
    <p:extLst>
      <p:ext uri="{BB962C8B-B14F-4D97-AF65-F5344CB8AC3E}">
        <p14:creationId xmlns:p14="http://schemas.microsoft.com/office/powerpoint/2010/main" val="2588639303"/>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C2C19DA7-869B-4473-A201-53DCC17005DC}"/>
              </a:ext>
            </a:extLst>
          </p:cNvPr>
          <p:cNvSpPr/>
          <p:nvPr/>
        </p:nvSpPr>
        <p:spPr>
          <a:xfrm>
            <a:off x="334862" y="936982"/>
            <a:ext cx="6038850" cy="3693319"/>
          </a:xfrm>
          <a:prstGeom prst="rect">
            <a:avLst/>
          </a:prstGeom>
        </p:spPr>
        <p:txBody>
          <a:bodyPr wrap="square">
            <a:spAutoFit/>
          </a:bodyPr>
          <a:lstStyle/>
          <a:p>
            <a:pPr algn="ctr"/>
            <a:r>
              <a:rPr lang="pt-BR" sz="5400" dirty="0">
                <a:solidFill>
                  <a:schemeClr val="bg1"/>
                </a:solidFill>
                <a:latin typeface="Century Gothic" panose="020B0502020202020204" pitchFamily="34" charset="0"/>
              </a:rPr>
              <a:t>Será que nesse momento estou falando com </a:t>
            </a:r>
          </a:p>
          <a:p>
            <a:pPr algn="ctr"/>
            <a:r>
              <a:rPr lang="pt-BR" sz="7200" b="1" dirty="0">
                <a:solidFill>
                  <a:schemeClr val="accent4">
                    <a:lumMod val="60000"/>
                    <a:lumOff val="40000"/>
                  </a:schemeClr>
                </a:solidFill>
                <a:latin typeface="Century Gothic" panose="020B0502020202020204" pitchFamily="34" charset="0"/>
              </a:rPr>
              <a:t>UM JACÓ? </a:t>
            </a:r>
            <a:endParaRPr lang="pt-BR" sz="5400" b="1" dirty="0">
              <a:solidFill>
                <a:schemeClr val="accent4">
                  <a:lumMod val="60000"/>
                  <a:lumOff val="40000"/>
                </a:schemeClr>
              </a:solidFill>
              <a:latin typeface="Century Gothic" panose="020B0502020202020204" pitchFamily="34" charset="0"/>
            </a:endParaRPr>
          </a:p>
        </p:txBody>
      </p:sp>
    </p:spTree>
    <p:extLst>
      <p:ext uri="{BB962C8B-B14F-4D97-AF65-F5344CB8AC3E}">
        <p14:creationId xmlns:p14="http://schemas.microsoft.com/office/powerpoint/2010/main" val="430540586"/>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CB32B1A5-E6F2-4E57-871F-BEBDDCE08074}"/>
              </a:ext>
            </a:extLst>
          </p:cNvPr>
          <p:cNvSpPr/>
          <p:nvPr/>
        </p:nvSpPr>
        <p:spPr>
          <a:xfrm>
            <a:off x="5856514" y="427948"/>
            <a:ext cx="6629400" cy="4431983"/>
          </a:xfrm>
          <a:prstGeom prst="rect">
            <a:avLst/>
          </a:prstGeom>
        </p:spPr>
        <p:txBody>
          <a:bodyPr wrap="square">
            <a:spAutoFit/>
          </a:bodyPr>
          <a:lstStyle/>
          <a:p>
            <a:pPr algn="ctr"/>
            <a:r>
              <a:rPr lang="pt-BR" sz="5400" dirty="0">
                <a:solidFill>
                  <a:schemeClr val="bg1"/>
                </a:solidFill>
                <a:effectLst>
                  <a:outerShdw blurRad="38100" dist="38100" dir="2700000" algn="tl">
                    <a:srgbClr val="000000">
                      <a:alpha val="43137"/>
                    </a:srgbClr>
                  </a:outerShdw>
                </a:effectLst>
                <a:latin typeface="Century Gothic" panose="020B0502020202020204" pitchFamily="34" charset="0"/>
              </a:rPr>
              <a:t>Se você esta cansado de </a:t>
            </a:r>
          </a:p>
          <a:p>
            <a:pPr algn="ctr"/>
            <a:r>
              <a:rPr lang="pt-BR" sz="5400" dirty="0">
                <a:solidFill>
                  <a:schemeClr val="bg1"/>
                </a:solidFill>
                <a:effectLst>
                  <a:outerShdw blurRad="38100" dist="38100" dir="2700000" algn="tl">
                    <a:srgbClr val="000000">
                      <a:alpha val="43137"/>
                    </a:srgbClr>
                  </a:outerShdw>
                </a:effectLst>
                <a:latin typeface="Century Gothic" panose="020B0502020202020204" pitchFamily="34" charset="0"/>
              </a:rPr>
              <a:t>correr de Deus,</a:t>
            </a:r>
          </a:p>
          <a:p>
            <a:pPr algn="ctr"/>
            <a:r>
              <a:rPr lang="pt-BR" sz="5400" dirty="0">
                <a:solidFill>
                  <a:schemeClr val="bg1"/>
                </a:solidFill>
                <a:effectLst>
                  <a:outerShdw blurRad="38100" dist="38100" dir="2700000" algn="tl">
                    <a:srgbClr val="000000">
                      <a:alpha val="43137"/>
                    </a:srgbClr>
                  </a:outerShdw>
                </a:effectLst>
                <a:latin typeface="Century Gothic" panose="020B0502020202020204" pitchFamily="34" charset="0"/>
              </a:rPr>
              <a:t> está na hora </a:t>
            </a:r>
          </a:p>
          <a:p>
            <a:pPr algn="ctr"/>
            <a:r>
              <a:rPr lang="pt-BR" sz="6600" b="1"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rPr>
              <a:t>DE VOLTAR. </a:t>
            </a:r>
          </a:p>
        </p:txBody>
      </p:sp>
    </p:spTree>
    <p:extLst>
      <p:ext uri="{BB962C8B-B14F-4D97-AF65-F5344CB8AC3E}">
        <p14:creationId xmlns:p14="http://schemas.microsoft.com/office/powerpoint/2010/main" val="2632865635"/>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000" b="-1000"/>
          </a:stretch>
        </a:blipFill>
        <a:effectLst/>
      </p:bgPr>
    </p:bg>
    <p:spTree>
      <p:nvGrpSpPr>
        <p:cNvPr id="1" name=""/>
        <p:cNvGrpSpPr/>
        <p:nvPr/>
      </p:nvGrpSpPr>
      <p:grpSpPr>
        <a:xfrm>
          <a:off x="0" y="0"/>
          <a:ext cx="0" cy="0"/>
          <a:chOff x="0" y="0"/>
          <a:chExt cx="0" cy="0"/>
        </a:xfrm>
      </p:grpSpPr>
      <p:pic>
        <p:nvPicPr>
          <p:cNvPr id="3" name="Imagem 2" descr="Uma imagem contendo texto, livro, interior&#10;&#10;Descrição gerada com alta confiança">
            <a:extLst>
              <a:ext uri="{FF2B5EF4-FFF2-40B4-BE49-F238E27FC236}">
                <a16:creationId xmlns:a16="http://schemas.microsoft.com/office/drawing/2014/main" id="{169D8EA2-804A-4058-B7F4-6219918D99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8297503" cy="6858000"/>
          </a:xfrm>
          <a:prstGeom prst="rect">
            <a:avLst/>
          </a:prstGeom>
        </p:spPr>
      </p:pic>
      <p:pic>
        <p:nvPicPr>
          <p:cNvPr id="2" name="FUNDO ( Contagem Regressiva)">
            <a:hlinkClick r:id="" action="ppaction://media"/>
            <a:extLst>
              <a:ext uri="{FF2B5EF4-FFF2-40B4-BE49-F238E27FC236}">
                <a16:creationId xmlns:a16="http://schemas.microsoft.com/office/drawing/2014/main" id="{3730146F-D371-48BA-BB3A-F7020D3EBA7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544161043"/>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1" presetClass="mediacall" presetSubtype="0" fill="hold" nodeType="afterEffect">
                                  <p:stCondLst>
                                    <p:cond delay="0"/>
                                  </p:stCondLst>
                                  <p:childTnLst>
                                    <p:cmd type="call" cmd="playFrom(0.0)">
                                      <p:cBhvr>
                                        <p:cTn id="10" dur="3897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remove"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8527879"/>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CFAB5E-665E-4D33-8E50-B15CBD93FF4F}"/>
              </a:ext>
            </a:extLst>
          </p:cNvPr>
          <p:cNvSpPr>
            <a:spLocks noGrp="1"/>
          </p:cNvSpPr>
          <p:nvPr>
            <p:ph type="title"/>
          </p:nvPr>
        </p:nvSpPr>
        <p:spPr/>
        <p:txBody>
          <a:bodyPr/>
          <a:lstStyle/>
          <a:p>
            <a:endParaRPr lang="pt-BR"/>
          </a:p>
        </p:txBody>
      </p:sp>
      <p:pic>
        <p:nvPicPr>
          <p:cNvPr id="7" name="A VOLTA">
            <a:hlinkClick r:id="" action="ppaction://media"/>
            <a:extLst>
              <a:ext uri="{FF2B5EF4-FFF2-40B4-BE49-F238E27FC236}">
                <a16:creationId xmlns:a16="http://schemas.microsoft.com/office/drawing/2014/main" id="{DADAE336-D325-4BD6-BFE3-C16CDB4086D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228850" y="1825625"/>
            <a:ext cx="7735888" cy="4351338"/>
          </a:xfrm>
        </p:spPr>
      </p:pic>
    </p:spTree>
    <p:extLst>
      <p:ext uri="{BB962C8B-B14F-4D97-AF65-F5344CB8AC3E}">
        <p14:creationId xmlns:p14="http://schemas.microsoft.com/office/powerpoint/2010/main" val="2830372919"/>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863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000" b="-1000"/>
          </a:stretch>
        </a:blipFill>
        <a:effectLst/>
      </p:bgPr>
    </p:bg>
    <p:spTree>
      <p:nvGrpSpPr>
        <p:cNvPr id="1" name=""/>
        <p:cNvGrpSpPr/>
        <p:nvPr/>
      </p:nvGrpSpPr>
      <p:grpSpPr>
        <a:xfrm>
          <a:off x="0" y="0"/>
          <a:ext cx="0" cy="0"/>
          <a:chOff x="0" y="0"/>
          <a:chExt cx="0" cy="0"/>
        </a:xfrm>
      </p:grpSpPr>
      <p:pic>
        <p:nvPicPr>
          <p:cNvPr id="3" name="Imagem 2" descr="Uma imagem contendo texto, livro, interior&#10;&#10;Descrição gerada com alta confiança">
            <a:extLst>
              <a:ext uri="{FF2B5EF4-FFF2-40B4-BE49-F238E27FC236}">
                <a16:creationId xmlns:a16="http://schemas.microsoft.com/office/drawing/2014/main" id="{169D8EA2-804A-4058-B7F4-6219918D99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8297503" cy="6858000"/>
          </a:xfrm>
          <a:prstGeom prst="rect">
            <a:avLst/>
          </a:prstGeom>
        </p:spPr>
      </p:pic>
      <p:pic>
        <p:nvPicPr>
          <p:cNvPr id="2" name="FUNDO ( Contagem Regressiva)">
            <a:hlinkClick r:id="" action="ppaction://media"/>
            <a:extLst>
              <a:ext uri="{FF2B5EF4-FFF2-40B4-BE49-F238E27FC236}">
                <a16:creationId xmlns:a16="http://schemas.microsoft.com/office/drawing/2014/main" id="{3730146F-D371-48BA-BB3A-F7020D3EBA7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0373272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97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Retângulo 6"/>
          <p:cNvSpPr/>
          <p:nvPr/>
        </p:nvSpPr>
        <p:spPr>
          <a:xfrm>
            <a:off x="2624022" y="1210399"/>
            <a:ext cx="6696306" cy="923330"/>
          </a:xfrm>
          <a:prstGeom prst="rect">
            <a:avLst/>
          </a:prstGeom>
        </p:spPr>
        <p:txBody>
          <a:bodyPr wrap="square">
            <a:spAutoFit/>
          </a:bodyPr>
          <a:lstStyle/>
          <a:p>
            <a:pPr algn="ctr"/>
            <a:r>
              <a:rPr lang="pt-BR" sz="5400" b="1"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ea typeface="AR ADGothicJP Medium" panose="020B0609000000000000" pitchFamily="49" charset="-128"/>
              </a:rPr>
              <a:t>Gênesis 25:21-34</a:t>
            </a:r>
            <a:endParaRPr lang="pt-BR" sz="4400" b="1"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ea typeface="AR ADGothicJP Medium" panose="020B0609000000000000" pitchFamily="49" charset="-128"/>
            </a:endParaRPr>
          </a:p>
        </p:txBody>
      </p:sp>
      <p:sp>
        <p:nvSpPr>
          <p:cNvPr id="11" name="Retângulo 10"/>
          <p:cNvSpPr/>
          <p:nvPr/>
        </p:nvSpPr>
        <p:spPr>
          <a:xfrm>
            <a:off x="0" y="2589358"/>
            <a:ext cx="11944350" cy="3108543"/>
          </a:xfrm>
          <a:prstGeom prst="rect">
            <a:avLst/>
          </a:prstGeom>
        </p:spPr>
        <p:txBody>
          <a:bodyPr wrap="square">
            <a:spAutoFit/>
          </a:bodyPr>
          <a:lstStyle/>
          <a:p>
            <a:pPr algn="ctr"/>
            <a:r>
              <a:rPr lang="pt-BR" sz="2800" dirty="0">
                <a:solidFill>
                  <a:schemeClr val="bg1"/>
                </a:solidFill>
                <a:effectLst>
                  <a:outerShdw blurRad="38100" dist="38100" dir="2700000" algn="tl">
                    <a:srgbClr val="000000">
                      <a:alpha val="43137"/>
                    </a:srgbClr>
                  </a:outerShdw>
                </a:effectLst>
                <a:latin typeface="Century Gothic" panose="020B0502020202020204" pitchFamily="34" charset="0"/>
              </a:rPr>
              <a:t>...Disse Jacó: Vende-me primeiro o teu direito de primogenitura. Ele respondeu: Estou a ponto de morrer; de que me aproveitará o direito de primogenitura? Então, disse Jacó: Jura-me primeiro. Ele jurou e vendeu o seu direito de primogenitura a Jacó. Deu, pois, Jacó a Esaú pão e o cozinhado de lentilhas; ele comeu e bebeu, levantou-se e saiu. </a:t>
            </a:r>
            <a:r>
              <a:rPr lang="pt-BR" sz="2800" b="1" u="sng"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rPr>
              <a:t>Assim, desprezou Esaú o seu direito de primogenitura”.</a:t>
            </a:r>
          </a:p>
        </p:txBody>
      </p:sp>
      <p:pic>
        <p:nvPicPr>
          <p:cNvPr id="13" name="Imagem 12"/>
          <p:cNvPicPr>
            <a:picLocks noChangeAspect="1"/>
          </p:cNvPicPr>
          <p:nvPr/>
        </p:nvPicPr>
        <p:blipFill>
          <a:blip r:embed="rId4"/>
          <a:stretch>
            <a:fillRect/>
          </a:stretch>
        </p:blipFill>
        <p:spPr>
          <a:xfrm>
            <a:off x="247650" y="135194"/>
            <a:ext cx="3698708" cy="2150411"/>
          </a:xfrm>
          <a:prstGeom prst="rect">
            <a:avLst/>
          </a:prstGeom>
        </p:spPr>
      </p:pic>
    </p:spTree>
    <p:extLst>
      <p:ext uri="{BB962C8B-B14F-4D97-AF65-F5344CB8AC3E}">
        <p14:creationId xmlns:p14="http://schemas.microsoft.com/office/powerpoint/2010/main" val="29479446"/>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297546" y="714071"/>
            <a:ext cx="12659502" cy="1446550"/>
          </a:xfrm>
          <a:prstGeom prst="rect">
            <a:avLst/>
          </a:prstGeom>
        </p:spPr>
        <p:txBody>
          <a:bodyPr wrap="square">
            <a:spAutoFit/>
          </a:bodyPr>
          <a:lstStyle/>
          <a:p>
            <a:pPr algn="ctr"/>
            <a:r>
              <a:rPr lang="pt-BR" sz="4400" dirty="0">
                <a:effectLst>
                  <a:outerShdw blurRad="38100" dist="38100" dir="2700000" algn="tl">
                    <a:srgbClr val="000000">
                      <a:alpha val="43137"/>
                    </a:srgbClr>
                  </a:outerShdw>
                </a:effectLst>
                <a:latin typeface="Century Gothic" panose="020B0502020202020204" pitchFamily="34" charset="0"/>
              </a:rPr>
              <a:t> Os piores lugares para visitarmos, sãos os </a:t>
            </a:r>
            <a:r>
              <a:rPr lang="pt-BR" sz="4400" b="1" dirty="0">
                <a:solidFill>
                  <a:srgbClr val="2A1500"/>
                </a:solidFill>
                <a:effectLst>
                  <a:outerShdw blurRad="38100" dist="38100" dir="2700000" algn="tl">
                    <a:srgbClr val="000000">
                      <a:alpha val="43137"/>
                    </a:srgbClr>
                  </a:outerShdw>
                </a:effectLst>
                <a:latin typeface="Century Gothic" panose="020B0502020202020204" pitchFamily="34" charset="0"/>
              </a:rPr>
              <a:t>LUGARES ONDE FRACASSAMOS. </a:t>
            </a:r>
          </a:p>
        </p:txBody>
      </p:sp>
      <p:pic>
        <p:nvPicPr>
          <p:cNvPr id="12" name="Imagem 11" descr="Uma imagem contendo bolo, interior, aceso&#10;&#10;Descrição gerada com alta confiança">
            <a:extLst>
              <a:ext uri="{FF2B5EF4-FFF2-40B4-BE49-F238E27FC236}">
                <a16:creationId xmlns:a16="http://schemas.microsoft.com/office/drawing/2014/main" id="{17E1B157-490C-489D-8C86-4040608F1B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06421" y="6115933"/>
            <a:ext cx="1791271" cy="571500"/>
          </a:xfrm>
          <a:prstGeom prst="rect">
            <a:avLst/>
          </a:prstGeom>
        </p:spPr>
      </p:pic>
    </p:spTree>
    <p:extLst>
      <p:ext uri="{BB962C8B-B14F-4D97-AF65-F5344CB8AC3E}">
        <p14:creationId xmlns:p14="http://schemas.microsoft.com/office/powerpoint/2010/main" val="3769261151"/>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5" name="Retângulo 4"/>
          <p:cNvSpPr/>
          <p:nvPr/>
        </p:nvSpPr>
        <p:spPr>
          <a:xfrm>
            <a:off x="-616685" y="890949"/>
            <a:ext cx="8404025" cy="4247317"/>
          </a:xfrm>
          <a:prstGeom prst="rect">
            <a:avLst/>
          </a:prstGeom>
        </p:spPr>
        <p:txBody>
          <a:bodyPr wrap="square">
            <a:spAutoFit/>
          </a:bodyPr>
          <a:lstStyle/>
          <a:p>
            <a:pPr algn="ctr"/>
            <a:r>
              <a:rPr lang="pt-BR" sz="6000" dirty="0">
                <a:ln w="9525">
                  <a:noFill/>
                  <a:prstDash val="solid"/>
                </a:ln>
                <a:effectLst>
                  <a:outerShdw blurRad="12700" dist="38100" dir="2700000" algn="tl" rotWithShape="0">
                    <a:schemeClr val="bg1">
                      <a:lumMod val="50000"/>
                    </a:schemeClr>
                  </a:outerShdw>
                </a:effectLst>
                <a:latin typeface="Century Gothic" panose="020B0502020202020204" pitchFamily="34" charset="0"/>
              </a:rPr>
              <a:t>O que seria </a:t>
            </a:r>
          </a:p>
          <a:p>
            <a:pPr algn="ctr"/>
            <a:r>
              <a:rPr lang="pt-BR" sz="16600" b="1" dirty="0">
                <a:ln w="9525">
                  <a:noFill/>
                  <a:prstDash val="solid"/>
                </a:ln>
                <a:solidFill>
                  <a:srgbClr val="68472E"/>
                </a:solidFill>
                <a:effectLst>
                  <a:outerShdw blurRad="12700" dist="38100" dir="2700000" algn="tl" rotWithShape="0">
                    <a:schemeClr val="bg1">
                      <a:lumMod val="50000"/>
                    </a:schemeClr>
                  </a:outerShdw>
                </a:effectLst>
                <a:latin typeface="Century Gothic" panose="020B0502020202020204" pitchFamily="34" charset="0"/>
              </a:rPr>
              <a:t>ESSA</a:t>
            </a:r>
            <a:r>
              <a:rPr lang="pt-BR" sz="6000" dirty="0">
                <a:ln w="9525">
                  <a:noFill/>
                  <a:prstDash val="solid"/>
                </a:ln>
                <a:effectLst>
                  <a:outerShdw blurRad="12700" dist="38100" dir="2700000" algn="tl" rotWithShape="0">
                    <a:schemeClr val="bg1">
                      <a:lumMod val="50000"/>
                    </a:schemeClr>
                  </a:outerShdw>
                </a:effectLst>
                <a:latin typeface="Century Gothic" panose="020B0502020202020204" pitchFamily="34" charset="0"/>
              </a:rPr>
              <a:t> </a:t>
            </a:r>
            <a:r>
              <a:rPr lang="pt-BR" sz="4400" b="1" dirty="0">
                <a:ln w="9525">
                  <a:noFill/>
                  <a:prstDash val="solid"/>
                </a:ln>
                <a:solidFill>
                  <a:srgbClr val="68472E"/>
                </a:solidFill>
                <a:effectLst>
                  <a:outerShdw blurRad="12700" dist="38100" dir="2700000" algn="tl" rotWithShape="0">
                    <a:schemeClr val="bg1">
                      <a:lumMod val="50000"/>
                    </a:schemeClr>
                  </a:outerShdw>
                </a:effectLst>
                <a:latin typeface="Century Gothic" panose="020B0502020202020204" pitchFamily="34" charset="0"/>
              </a:rPr>
              <a:t>PRIMOGENITURA?</a:t>
            </a:r>
            <a:endParaRPr lang="pt-BR" sz="6000" b="1" dirty="0">
              <a:ln w="9525">
                <a:noFill/>
                <a:prstDash val="solid"/>
              </a:ln>
              <a:solidFill>
                <a:srgbClr val="68472E"/>
              </a:solidFill>
              <a:effectLst>
                <a:outerShdw blurRad="12700" dist="38100" dir="2700000" algn="tl" rotWithShape="0">
                  <a:schemeClr val="bg1">
                    <a:lumMod val="50000"/>
                  </a:schemeClr>
                </a:outerShdw>
              </a:effectLst>
              <a:latin typeface="Century Gothic" panose="020B0502020202020204" pitchFamily="34" charset="0"/>
            </a:endParaRPr>
          </a:p>
        </p:txBody>
      </p:sp>
      <p:pic>
        <p:nvPicPr>
          <p:cNvPr id="4" name="Imagem 3">
            <a:extLst>
              <a:ext uri="{FF2B5EF4-FFF2-40B4-BE49-F238E27FC236}">
                <a16:creationId xmlns:a16="http://schemas.microsoft.com/office/drawing/2014/main" id="{91E4FD7C-0D5E-47B3-B4E7-351A337420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891130"/>
          </a:xfrm>
          <a:prstGeom prst="rect">
            <a:avLst/>
          </a:prstGeom>
        </p:spPr>
      </p:pic>
    </p:spTree>
    <p:extLst>
      <p:ext uri="{BB962C8B-B14F-4D97-AF65-F5344CB8AC3E}">
        <p14:creationId xmlns:p14="http://schemas.microsoft.com/office/powerpoint/2010/main" val="3194885903"/>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4" name="Imagem 3">
            <a:extLst>
              <a:ext uri="{FF2B5EF4-FFF2-40B4-BE49-F238E27FC236}">
                <a16:creationId xmlns:a16="http://schemas.microsoft.com/office/drawing/2014/main" id="{4239AA6D-D372-4766-853B-563DF30222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2191999" cy="6932435"/>
          </a:xfrm>
          <a:prstGeom prst="rect">
            <a:avLst/>
          </a:prstGeom>
        </p:spPr>
      </p:pic>
      <p:sp>
        <p:nvSpPr>
          <p:cNvPr id="5" name="Retângulo 4"/>
          <p:cNvSpPr/>
          <p:nvPr/>
        </p:nvSpPr>
        <p:spPr>
          <a:xfrm>
            <a:off x="-620486" y="983952"/>
            <a:ext cx="8568513" cy="4247317"/>
          </a:xfrm>
          <a:prstGeom prst="rect">
            <a:avLst/>
          </a:prstGeom>
        </p:spPr>
        <p:txBody>
          <a:bodyPr wrap="square">
            <a:spAutoFit/>
          </a:bodyPr>
          <a:lstStyle/>
          <a:p>
            <a:pPr algn="ctr"/>
            <a:r>
              <a:rPr lang="pt-BR" sz="5400" dirty="0">
                <a:effectLst>
                  <a:outerShdw blurRad="38100" dist="38100" dir="2700000" algn="tl">
                    <a:srgbClr val="000000">
                      <a:alpha val="43137"/>
                    </a:srgbClr>
                  </a:outerShdw>
                </a:effectLst>
                <a:latin typeface="Century Gothic" panose="020B0502020202020204" pitchFamily="34" charset="0"/>
              </a:rPr>
              <a:t> O</a:t>
            </a:r>
            <a:r>
              <a:rPr lang="pt-BR" sz="5400" dirty="0">
                <a:latin typeface="Century Gothic" panose="020B0502020202020204" pitchFamily="34" charset="0"/>
              </a:rPr>
              <a:t> caminho da </a:t>
            </a:r>
            <a:r>
              <a:rPr lang="pt-BR" sz="9600" b="1" dirty="0">
                <a:solidFill>
                  <a:srgbClr val="68472E"/>
                </a:solidFill>
                <a:latin typeface="Century Gothic" panose="020B0502020202020204" pitchFamily="34" charset="0"/>
              </a:rPr>
              <a:t>BENÇÃO</a:t>
            </a:r>
            <a:r>
              <a:rPr lang="pt-BR" sz="5400" dirty="0">
                <a:latin typeface="Century Gothic" panose="020B0502020202020204" pitchFamily="34" charset="0"/>
              </a:rPr>
              <a:t> </a:t>
            </a:r>
          </a:p>
          <a:p>
            <a:pPr algn="ctr"/>
            <a:r>
              <a:rPr lang="pt-BR" sz="5400" dirty="0">
                <a:latin typeface="Century Gothic" panose="020B0502020202020204" pitchFamily="34" charset="0"/>
              </a:rPr>
              <a:t>é o caminho da </a:t>
            </a:r>
            <a:r>
              <a:rPr lang="pt-BR" sz="6600" b="1" dirty="0">
                <a:solidFill>
                  <a:srgbClr val="68472E"/>
                </a:solidFill>
                <a:latin typeface="Century Gothic" panose="020B0502020202020204" pitchFamily="34" charset="0"/>
              </a:rPr>
              <a:t>SINCERIDADE </a:t>
            </a:r>
            <a:endParaRPr lang="pt-BR" sz="5400" b="1" dirty="0">
              <a:solidFill>
                <a:srgbClr val="68472E"/>
              </a:solidFill>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573063690"/>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Retângulo 6"/>
          <p:cNvSpPr/>
          <p:nvPr/>
        </p:nvSpPr>
        <p:spPr>
          <a:xfrm>
            <a:off x="3035563" y="1210399"/>
            <a:ext cx="6696306" cy="923330"/>
          </a:xfrm>
          <a:prstGeom prst="rect">
            <a:avLst/>
          </a:prstGeom>
        </p:spPr>
        <p:txBody>
          <a:bodyPr wrap="square">
            <a:spAutoFit/>
          </a:bodyPr>
          <a:lstStyle/>
          <a:p>
            <a:pPr algn="ctr"/>
            <a:r>
              <a:rPr lang="pt-BR" sz="5400" b="1"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ea typeface="AR ADGothicJP Medium" panose="020B0609000000000000" pitchFamily="49" charset="-128"/>
              </a:rPr>
              <a:t>Gênesis 27:18-23</a:t>
            </a:r>
            <a:endParaRPr lang="pt-BR" sz="4400" b="1"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ea typeface="AR ADGothicJP Medium" panose="020B0609000000000000" pitchFamily="49" charset="-128"/>
            </a:endParaRPr>
          </a:p>
        </p:txBody>
      </p:sp>
      <p:sp>
        <p:nvSpPr>
          <p:cNvPr id="11" name="Retângulo 10"/>
          <p:cNvSpPr/>
          <p:nvPr/>
        </p:nvSpPr>
        <p:spPr>
          <a:xfrm>
            <a:off x="0" y="2285605"/>
            <a:ext cx="11944350" cy="3970318"/>
          </a:xfrm>
          <a:prstGeom prst="rect">
            <a:avLst/>
          </a:prstGeom>
        </p:spPr>
        <p:txBody>
          <a:bodyPr wrap="square">
            <a:spAutoFit/>
          </a:bodyPr>
          <a:lstStyle/>
          <a:p>
            <a:pPr algn="ctr"/>
            <a:r>
              <a:rPr lang="pt-BR" sz="2800" dirty="0">
                <a:solidFill>
                  <a:schemeClr val="bg1"/>
                </a:solidFill>
                <a:effectLst>
                  <a:outerShdw blurRad="38100" dist="38100" dir="2700000" algn="tl">
                    <a:srgbClr val="000000">
                      <a:alpha val="43137"/>
                    </a:srgbClr>
                  </a:outerShdw>
                </a:effectLst>
                <a:latin typeface="Century Gothic" panose="020B0502020202020204" pitchFamily="34" charset="0"/>
              </a:rPr>
              <a:t>Jacó foi a seu pai e disse: Meu pai! Ele respondeu: Fala! Quem</a:t>
            </a:r>
          </a:p>
          <a:p>
            <a:pPr algn="ctr"/>
            <a:r>
              <a:rPr lang="pt-BR" sz="2800" dirty="0">
                <a:solidFill>
                  <a:schemeClr val="bg1"/>
                </a:solidFill>
                <a:effectLst>
                  <a:outerShdw blurRad="38100" dist="38100" dir="2700000" algn="tl">
                    <a:srgbClr val="000000">
                      <a:alpha val="43137"/>
                    </a:srgbClr>
                  </a:outerShdw>
                </a:effectLst>
                <a:latin typeface="Century Gothic" panose="020B0502020202020204" pitchFamily="34" charset="0"/>
              </a:rPr>
              <a:t> és tu, meu filho? Respondeu Jacó a seu pai: Sou Esaú, teu primogênito; fiz o que me ordenaste. Levanta-te, pois, assenta-te e come da minha caça, para que me abençoes.  Disse Isaque a seu filho: Como é isso que a pudeste achar tão depressa, meu filho? Ele respondeu: </a:t>
            </a:r>
            <a:r>
              <a:rPr lang="pt-BR" sz="2800" b="1"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rPr>
              <a:t>Porque o SENHOR, teu Deus, a mandou ao meu encontro.</a:t>
            </a:r>
            <a:r>
              <a:rPr lang="pt-BR" sz="2800" dirty="0">
                <a:solidFill>
                  <a:schemeClr val="bg1"/>
                </a:solidFill>
                <a:effectLst>
                  <a:outerShdw blurRad="38100" dist="38100" dir="2700000" algn="tl">
                    <a:srgbClr val="000000">
                      <a:alpha val="43137"/>
                    </a:srgbClr>
                  </a:outerShdw>
                </a:effectLst>
                <a:latin typeface="Century Gothic" panose="020B0502020202020204" pitchFamily="34" charset="0"/>
              </a:rPr>
              <a:t> Então, disse Isaque a Jacó: Chega-te aqui, para que eu te apalpe, meu filho, e veja se és meu filho Esaú</a:t>
            </a:r>
          </a:p>
          <a:p>
            <a:pPr algn="ctr"/>
            <a:r>
              <a:rPr lang="pt-BR" sz="2800" dirty="0">
                <a:solidFill>
                  <a:schemeClr val="bg1"/>
                </a:solidFill>
                <a:effectLst>
                  <a:outerShdw blurRad="38100" dist="38100" dir="2700000" algn="tl">
                    <a:srgbClr val="000000">
                      <a:alpha val="43137"/>
                    </a:srgbClr>
                  </a:outerShdw>
                </a:effectLst>
                <a:latin typeface="Century Gothic" panose="020B0502020202020204" pitchFamily="34" charset="0"/>
              </a:rPr>
              <a:t> ou não</a:t>
            </a:r>
            <a:r>
              <a:rPr lang="pt-BR" sz="2800" b="1" dirty="0">
                <a:solidFill>
                  <a:schemeClr val="bg1"/>
                </a:solidFill>
                <a:effectLst>
                  <a:outerShdw blurRad="38100" dist="38100" dir="2700000" algn="tl">
                    <a:srgbClr val="000000">
                      <a:alpha val="43137"/>
                    </a:srgbClr>
                  </a:outerShdw>
                </a:effectLst>
                <a:latin typeface="Century Gothic" panose="020B0502020202020204" pitchFamily="34" charset="0"/>
              </a:rPr>
              <a:t>...</a:t>
            </a:r>
            <a:r>
              <a:rPr lang="pt-BR" sz="2800" b="1" dirty="0">
                <a:solidFill>
                  <a:schemeClr val="accent4">
                    <a:lumMod val="60000"/>
                    <a:lumOff val="40000"/>
                  </a:schemeClr>
                </a:solidFill>
                <a:effectLst>
                  <a:outerShdw blurRad="38100" dist="38100" dir="2700000" algn="tl">
                    <a:srgbClr val="000000">
                      <a:alpha val="43137"/>
                    </a:srgbClr>
                  </a:outerShdw>
                </a:effectLst>
                <a:latin typeface="Century Gothic" panose="020B0502020202020204" pitchFamily="34" charset="0"/>
              </a:rPr>
              <a:t>e o abençoou.</a:t>
            </a:r>
          </a:p>
        </p:txBody>
      </p:sp>
      <p:pic>
        <p:nvPicPr>
          <p:cNvPr id="13" name="Imagem 12"/>
          <p:cNvPicPr>
            <a:picLocks noChangeAspect="1"/>
          </p:cNvPicPr>
          <p:nvPr/>
        </p:nvPicPr>
        <p:blipFill>
          <a:blip r:embed="rId4"/>
          <a:stretch>
            <a:fillRect/>
          </a:stretch>
        </p:blipFill>
        <p:spPr>
          <a:xfrm>
            <a:off x="247650" y="135194"/>
            <a:ext cx="3698708" cy="2150411"/>
          </a:xfrm>
          <a:prstGeom prst="rect">
            <a:avLst/>
          </a:prstGeom>
        </p:spPr>
      </p:pic>
    </p:spTree>
    <p:extLst>
      <p:ext uri="{BB962C8B-B14F-4D97-AF65-F5344CB8AC3E}">
        <p14:creationId xmlns:p14="http://schemas.microsoft.com/office/powerpoint/2010/main" val="758955831"/>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3" name="Retângulo 2"/>
          <p:cNvSpPr/>
          <p:nvPr/>
        </p:nvSpPr>
        <p:spPr>
          <a:xfrm>
            <a:off x="546162" y="689961"/>
            <a:ext cx="5649686" cy="4355038"/>
          </a:xfrm>
          <a:prstGeom prst="rect">
            <a:avLst/>
          </a:prstGeom>
        </p:spPr>
        <p:txBody>
          <a:bodyPr wrap="square">
            <a:spAutoFit/>
          </a:bodyPr>
          <a:lstStyle/>
          <a:p>
            <a:pPr algn="ctr"/>
            <a:r>
              <a:rPr lang="pt-BR" sz="4800" dirty="0">
                <a:latin typeface="Century Gothic" panose="020B0502020202020204" pitchFamily="34" charset="0"/>
              </a:rPr>
              <a:t>Você já conviveu com uma </a:t>
            </a:r>
          </a:p>
          <a:p>
            <a:pPr algn="ctr"/>
            <a:r>
              <a:rPr lang="pt-BR" sz="11500" b="1" dirty="0">
                <a:solidFill>
                  <a:srgbClr val="68472E"/>
                </a:solidFill>
                <a:latin typeface="Century Gothic" panose="020B0502020202020204" pitchFamily="34" charset="0"/>
              </a:rPr>
              <a:t>PESSOA</a:t>
            </a:r>
            <a:r>
              <a:rPr lang="pt-BR" sz="6600" b="1" dirty="0">
                <a:solidFill>
                  <a:srgbClr val="68472E"/>
                </a:solidFill>
                <a:latin typeface="Century Gothic" panose="020B0502020202020204" pitchFamily="34" charset="0"/>
              </a:rPr>
              <a:t> MENTIROSA? </a:t>
            </a:r>
          </a:p>
        </p:txBody>
      </p:sp>
    </p:spTree>
    <p:extLst>
      <p:ext uri="{BB962C8B-B14F-4D97-AF65-F5344CB8AC3E}">
        <p14:creationId xmlns:p14="http://schemas.microsoft.com/office/powerpoint/2010/main" val="59374047"/>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tângulo 1"/>
          <p:cNvSpPr/>
          <p:nvPr/>
        </p:nvSpPr>
        <p:spPr>
          <a:xfrm>
            <a:off x="5531489" y="466031"/>
            <a:ext cx="6969362" cy="5262979"/>
          </a:xfrm>
          <a:prstGeom prst="rect">
            <a:avLst/>
          </a:prstGeom>
        </p:spPr>
        <p:txBody>
          <a:bodyPr wrap="square">
            <a:spAutoFit/>
          </a:bodyPr>
          <a:lstStyle/>
          <a:p>
            <a:pPr algn="ctr"/>
            <a:r>
              <a:rPr lang="pt-BR" sz="5400" dirty="0">
                <a:latin typeface="Century Gothic" panose="020B0502020202020204" pitchFamily="34" charset="0"/>
              </a:rPr>
              <a:t>Mesmo quando fugimos de Deus, desobedecendo seus planos, </a:t>
            </a:r>
          </a:p>
          <a:p>
            <a:pPr algn="ctr"/>
            <a:r>
              <a:rPr lang="pt-BR" sz="5400" b="1" dirty="0">
                <a:solidFill>
                  <a:srgbClr val="68472E"/>
                </a:solidFill>
                <a:latin typeface="Century Gothic" panose="020B0502020202020204" pitchFamily="34" charset="0"/>
              </a:rPr>
              <a:t>DEUS NÃO NOS ABANDONA. </a:t>
            </a:r>
          </a:p>
        </p:txBody>
      </p:sp>
    </p:spTree>
    <p:extLst>
      <p:ext uri="{BB962C8B-B14F-4D97-AF65-F5344CB8AC3E}">
        <p14:creationId xmlns:p14="http://schemas.microsoft.com/office/powerpoint/2010/main" val="883074339"/>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2726</TotalTime>
  <Words>1782</Words>
  <Application>Microsoft Office PowerPoint</Application>
  <PresentationFormat>Widescreen</PresentationFormat>
  <Paragraphs>80</Paragraphs>
  <Slides>21</Slides>
  <Notes>19</Notes>
  <HiddenSlides>0</HiddenSlides>
  <MMClips>3</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21</vt:i4>
      </vt:variant>
    </vt:vector>
  </HeadingPairs>
  <TitlesOfParts>
    <vt:vector size="27" baseType="lpstr">
      <vt:lpstr>AR ADGothicJP Medium</vt:lpstr>
      <vt:lpstr>Arial</vt:lpstr>
      <vt:lpstr>Calibri</vt:lpstr>
      <vt:lpstr>Calibri Light</vt:lpstr>
      <vt:lpstr>Century Gothic</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João Oliveira</dc:creator>
  <cp:lastModifiedBy>João Oliveira</cp:lastModifiedBy>
  <cp:revision>56</cp:revision>
  <dcterms:created xsi:type="dcterms:W3CDTF">2017-05-11T23:49:17Z</dcterms:created>
  <dcterms:modified xsi:type="dcterms:W3CDTF">2017-12-06T01:28:13Z</dcterms:modified>
</cp:coreProperties>
</file>