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9" r:id="rId2"/>
    <p:sldId id="273" r:id="rId3"/>
    <p:sldId id="263" r:id="rId4"/>
    <p:sldId id="260" r:id="rId5"/>
    <p:sldId id="261" r:id="rId6"/>
    <p:sldId id="272" r:id="rId7"/>
    <p:sldId id="257" r:id="rId8"/>
    <p:sldId id="286" r:id="rId9"/>
    <p:sldId id="287" r:id="rId10"/>
    <p:sldId id="256" r:id="rId11"/>
    <p:sldId id="266" r:id="rId12"/>
    <p:sldId id="284" r:id="rId13"/>
    <p:sldId id="267" r:id="rId14"/>
    <p:sldId id="283" r:id="rId15"/>
    <p:sldId id="285" r:id="rId16"/>
    <p:sldId id="279"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819" autoAdjust="0"/>
  </p:normalViewPr>
  <p:slideViewPr>
    <p:cSldViewPr snapToGrid="0">
      <p:cViewPr varScale="1">
        <p:scale>
          <a:sx n="49" d="100"/>
          <a:sy n="49" d="100"/>
        </p:scale>
        <p:origin x="720" y="54"/>
      </p:cViewPr>
      <p:guideLst/>
    </p:cSldViewPr>
  </p:slideViewPr>
  <p:notesTextViewPr>
    <p:cViewPr>
      <p:scale>
        <a:sx n="1" d="1"/>
        <a:sy n="1" d="1"/>
      </p:scale>
      <p:origin x="0" y="0"/>
    </p:cViewPr>
  </p:notesTextViewPr>
  <p:sorterViewPr>
    <p:cViewPr varScale="1">
      <p:scale>
        <a:sx n="1" d="1"/>
        <a:sy n="1" d="1"/>
      </p:scale>
      <p:origin x="0" y="-49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05/12/2017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Davi foi escolhido para ser Rei em Israel, por sua fidelidade e seu relacionamento com Deus, foi chamado o homem segundo seu coração e o chamou para ser o novo Rei de Israel. O profeta Samuel o visitou e urgiu rei de Israel.  Davi ser torna Rei de Israel, e por seu intermedio o Senhor dera muitas vitorias a Israel. Porém em algum momento ele errou o alvo e fracassou. Porém por meio de sua experiência veremos que nunca é tarde para voltar, mesmo sofrendo as consequências.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202429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O senhor foi em busca de Davi, essa é uma cena muito forte, Deus não estava indo até Davi para urgir como fizera no passado. Agora era para repreender, o mesmo Deus que nos ama nos chama também nos repreende por meio dos seus profetas, por meio da bíblia. Agora Davi fora confrontando com seu pecado.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 coisa mais difícil na vida de uma pessoa é ser confrontado em sua vida de Pecado, Ninguém gosta de ser incomodado. Agora pior do que que ser incomodado e você ser a pessoa que incomoda. Quando Deus diz: vai filho mostra o erro, repreende e mostra meu amor.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Depois que o profeta contou uma historinha ele apontou para o Reis Davi e disse</a:t>
            </a:r>
            <a:r>
              <a:rPr lang="pt-BR" sz="1200" kern="1200" dirty="0">
                <a:solidFill>
                  <a:schemeClr val="tx1"/>
                </a:solidFill>
                <a:effectLst/>
                <a:latin typeface="+mn-lt"/>
                <a:ea typeface="+mn-ea"/>
                <a:cs typeface="+mn-cs"/>
              </a:rPr>
              <a:t>: </a:t>
            </a:r>
            <a:r>
              <a:rPr lang="pt-BR" sz="1200" i="1" kern="1200" dirty="0">
                <a:solidFill>
                  <a:schemeClr val="tx1"/>
                </a:solidFill>
                <a:effectLst/>
                <a:latin typeface="+mn-lt"/>
                <a:ea typeface="+mn-ea"/>
                <a:cs typeface="+mn-cs"/>
              </a:rPr>
              <a:t>“Tu és o homem. Assim diz o SENHOR, Deus de Israel: Eu te ungi rei sobre Israel e eu te livrei das mãos de Saul; dei-te a casa de teu senhor e as mulheres de teu senhor em teus braços e também te dei a casa de Israel e de Judá; e, se isto fora pouco, eu teria acrescentado tais e tais coisas”. </a:t>
            </a:r>
            <a:r>
              <a:rPr lang="pt-BR" sz="1200" kern="1200" dirty="0">
                <a:solidFill>
                  <a:schemeClr val="tx1"/>
                </a:solidFill>
                <a:effectLst/>
                <a:latin typeface="+mn-lt"/>
                <a:ea typeface="+mn-ea"/>
                <a:cs typeface="+mn-cs"/>
              </a:rPr>
              <a:t>(2Samuel 12:7-8)</a:t>
            </a:r>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163063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Tu és a pessoa, como é interessante o pronome pessoal “tu” ou “eu”. Somente quando reconhecemos nossa real condição é que Deus poderá fazer algo em nossa vida.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r>
              <a:rPr lang="pt-PT" sz="1200" i="1" kern="1200" dirty="0">
                <a:solidFill>
                  <a:schemeClr val="tx1"/>
                </a:solidFill>
                <a:effectLst/>
                <a:latin typeface="+mn-lt"/>
                <a:ea typeface="+mn-ea"/>
                <a:cs typeface="+mn-cs"/>
              </a:rPr>
              <a:t>Davi era um homem segundo o coração de Deus. Ficamos a imaginar o que significa essa descrição. Como se poderia chamar um adúltero e assassino, que praticou grande crueldade, de homem segundo o coração de Deus? A Bíblia, sem rodeios, apresenta os pecados de Davi. Mas foi tirando-o desses fracassos que Deus o usou para seus propósitos em Israel. Davi superou suas falhas com êxito porque aprendeu a bondade graciosa de Deus e foi um dos mais agradecidos homens da história.</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407629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Depois que sua vida foi exposta só restou a Davi se humilhar diante de um Deus grande em misericórdia. Tem momentos na vida que você não poderá fazer nada para corrigir a o que fez no passado. Não poderá mudar o passado, voltar atrás. Nesse momento só resta cair de joelhos aos pés de Jesus e fazer como Davi.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369862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232625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Ellen White afirma que esse visitante celestial não era outro senão Cristo” (PP,197). E Jacó afirma:  “</a:t>
            </a:r>
            <a:r>
              <a:rPr lang="pt-PT" sz="1200" i="1" kern="1200" dirty="0">
                <a:solidFill>
                  <a:schemeClr val="tx1"/>
                </a:solidFill>
                <a:effectLst/>
                <a:latin typeface="+mn-lt"/>
                <a:ea typeface="+mn-ea"/>
                <a:cs typeface="+mn-cs"/>
              </a:rPr>
              <a:t>Vi a Deus face a face, e a minha vida foi salva”. (Genesis 32:22)</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O começo e as vitorias de Davi</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 Disse o SENHOR: levanta-te e unge-o, pois este é ele. Tomou Samuel o chifre do azeite e </a:t>
            </a:r>
            <a:r>
              <a:rPr lang="pt-PT" sz="1200" b="1" i="1" u="sng" kern="1200" dirty="0">
                <a:solidFill>
                  <a:schemeClr val="tx1"/>
                </a:solidFill>
                <a:effectLst/>
                <a:latin typeface="+mn-lt"/>
                <a:ea typeface="+mn-ea"/>
                <a:cs typeface="+mn-cs"/>
              </a:rPr>
              <a:t>o ungiu no meio de seus irmãos; </a:t>
            </a:r>
            <a:r>
              <a:rPr lang="pt-PT" sz="1200" i="1" kern="1200" dirty="0">
                <a:solidFill>
                  <a:schemeClr val="tx1"/>
                </a:solidFill>
                <a:effectLst/>
                <a:latin typeface="+mn-lt"/>
                <a:ea typeface="+mn-ea"/>
                <a:cs typeface="+mn-cs"/>
              </a:rPr>
              <a:t>e, daquele dia em diante, </a:t>
            </a:r>
            <a:r>
              <a:rPr lang="pt-PT" sz="1200" b="1" i="1" kern="1200" dirty="0">
                <a:solidFill>
                  <a:schemeClr val="tx1"/>
                </a:solidFill>
                <a:effectLst/>
                <a:latin typeface="+mn-lt"/>
                <a:ea typeface="+mn-ea"/>
                <a:cs typeface="+mn-cs"/>
              </a:rPr>
              <a:t>o Espírito do SENHOR se apossou de Davi</a:t>
            </a:r>
            <a:r>
              <a:rPr lang="pt-PT" sz="1200" i="1" kern="1200" dirty="0">
                <a:solidFill>
                  <a:schemeClr val="tx1"/>
                </a:solidFill>
                <a:effectLst/>
                <a:latin typeface="+mn-lt"/>
                <a:ea typeface="+mn-ea"/>
                <a:cs typeface="+mn-cs"/>
              </a:rPr>
              <a:t>. Então, Samuel se levantou e foi para Rama” (1Samuel 16:12-13).</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3</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Que maravilhoso ser um instrumento nas mãos de Deus. Davi foi “urgido por Deus” sabe o que isso significa? Deus o escolhera para um propósito especial. Foi chamado por sua fidelidade </a:t>
            </a:r>
            <a:r>
              <a:rPr lang="pt-PT" sz="1200" i="1" kern="1200" dirty="0">
                <a:solidFill>
                  <a:schemeClr val="tx1"/>
                </a:solidFill>
                <a:effectLst/>
                <a:latin typeface="+mn-lt"/>
                <a:ea typeface="+mn-ea"/>
                <a:cs typeface="+mn-cs"/>
              </a:rPr>
              <a:t>“E, tendo tirado a este, levantou-lhes o rei Davi, do qual também, dando testemunho, disse: Achei a Davi, filho de Jessé, homem segundo o meu coração, que fará toda a minha vontade”</a:t>
            </a:r>
            <a:r>
              <a:rPr lang="pt-PT" sz="1200" kern="1200" dirty="0">
                <a:solidFill>
                  <a:schemeClr val="tx1"/>
                </a:solidFill>
                <a:effectLst/>
                <a:latin typeface="+mn-lt"/>
                <a:ea typeface="+mn-ea"/>
                <a:cs typeface="+mn-cs"/>
              </a:rPr>
              <a:t> (Atos 13:22). </a:t>
            </a:r>
            <a:r>
              <a:rPr lang="pt-PT" sz="1200" i="1" kern="1200" dirty="0">
                <a:solidFill>
                  <a:schemeClr val="tx1"/>
                </a:solidFill>
                <a:effectLst/>
                <a:latin typeface="+mn-lt"/>
                <a:ea typeface="+mn-ea"/>
                <a:cs typeface="+mn-cs"/>
              </a:rPr>
              <a:t>Ganhou Davi renome, quando, ao voltar de ferir os siros, matou dezoito mil homens no vale do Sal. Pôs guarnições em Edom, em todo o Edom pôs guarnições, e todos os edomitas ficaram por servos de Davi; </a:t>
            </a:r>
            <a:r>
              <a:rPr lang="pt-PT" sz="1200" b="1" i="1" kern="1200" dirty="0">
                <a:solidFill>
                  <a:schemeClr val="tx1"/>
                </a:solidFill>
                <a:effectLst/>
                <a:latin typeface="+mn-lt"/>
                <a:ea typeface="+mn-ea"/>
                <a:cs typeface="+mn-cs"/>
              </a:rPr>
              <a:t>e o SENHOR dava vitórias a Davi, por onde quer que ia.</a:t>
            </a:r>
            <a:r>
              <a:rPr lang="pt-PT" sz="1200" i="1" kern="1200" dirty="0">
                <a:solidFill>
                  <a:schemeClr val="tx1"/>
                </a:solidFill>
                <a:effectLst/>
                <a:latin typeface="+mn-lt"/>
                <a:ea typeface="+mn-ea"/>
                <a:cs typeface="+mn-cs"/>
              </a:rPr>
              <a:t> (II Samuel 8:13-14)</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Tudo que aconteceria na vida de Davi era obra de Deus. Davi teve grande bênção de Deus em sua vida. Você já teve vitórias em sua vida? Talvez eu esteja falando a alguém que já teve muitas vitorias, já foi um homem tremendamente usado por Deus, um líder, alguém visto como a grande pessoa pelo qual Deus atuava. Não tem nada melhor nesse mundo do que ser um instrumento vivo nas mãos de Deus. Esse era Davi. </a:t>
            </a:r>
            <a:endParaRPr lang="pt-BR" sz="1200" b="1" u="sng"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229108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106356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Mais difícil do que chegar no topo, e ser manter nele. Davi tinha sido um instrumento nas mãos de Deus, Deus usava poderosamente. Porém Davi deixou de lutar. “os reis costumam sair para a guerra” Davi achou que a vitoria já estava ganha.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Enquanto estivemos neste mundo nunca poderemos para de travar batalha na vida cristã, Ellen </a:t>
            </a:r>
            <a:r>
              <a:rPr lang="pt-PT" sz="1200" kern="1200" dirty="0" err="1">
                <a:solidFill>
                  <a:schemeClr val="tx1"/>
                </a:solidFill>
                <a:effectLst/>
                <a:latin typeface="+mn-lt"/>
                <a:ea typeface="+mn-ea"/>
                <a:cs typeface="+mn-cs"/>
              </a:rPr>
              <a:t>White</a:t>
            </a:r>
            <a:r>
              <a:rPr lang="pt-PT" sz="1200" kern="1200" dirty="0">
                <a:solidFill>
                  <a:schemeClr val="tx1"/>
                </a:solidFill>
                <a:effectLst/>
                <a:latin typeface="+mn-lt"/>
                <a:ea typeface="+mn-ea"/>
                <a:cs typeface="+mn-cs"/>
              </a:rPr>
              <a:t> descreve que</a:t>
            </a:r>
            <a:r>
              <a:rPr lang="pt-PT" sz="1200" u="sng" kern="1200" dirty="0">
                <a:solidFill>
                  <a:schemeClr val="tx1"/>
                </a:solidFill>
                <a:effectLst/>
                <a:latin typeface="+mn-lt"/>
                <a:ea typeface="+mn-ea"/>
                <a:cs typeface="+mn-cs"/>
              </a:rPr>
              <a:t> “</a:t>
            </a:r>
            <a:r>
              <a:rPr lang="pt-PT" sz="1200" i="1" u="sng" kern="1200" dirty="0">
                <a:solidFill>
                  <a:schemeClr val="tx1"/>
                </a:solidFill>
                <a:effectLst/>
                <a:latin typeface="+mn-lt"/>
                <a:ea typeface="+mn-ea"/>
                <a:cs typeface="+mn-cs"/>
              </a:rPr>
              <a:t>Enquanto reinar Satanás, teremos de subjugar o próprio eu e vencer os pecados que nos assaltam; enquanto durar a vida não haverá ocasião de repouso, nenhum ponto a que possamos atingir e dizer: "Alcancei tudo completamente." </a:t>
            </a:r>
            <a:r>
              <a:rPr lang="pt-PT" sz="1200" u="sng" kern="1200" dirty="0">
                <a:solidFill>
                  <a:schemeClr val="tx1"/>
                </a:solidFill>
                <a:effectLst/>
                <a:latin typeface="+mn-lt"/>
                <a:ea typeface="+mn-ea"/>
                <a:cs typeface="+mn-cs"/>
              </a:rPr>
              <a:t>A santificação é o resultado de uma obediência que dura a vida toda.” AA, 561.</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Talvez esse seja nosso problema, deixar de batalhar imaginando que a batalha já foi ganha e terminamos caída e derrotados. “Enquanto reinar Satanás, teremos de subjugar o próprio eu e vencer”.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286190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268993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E só para de batalhar, de lutar, que os problemas começam aparecer, deixe de orar, de estudar a bíblia deixar ser fiel a Deus nos Dizimo, naquilo que a bíblia orienta. Um erro vai levando a outro. Nos tornamos vulnerável a tentação quando nos desconetamos de Deus. E quanto mais você tenta arrumar tua vida pior fica. Foi isso que aconteceu com Davi. Depois do adultério veio o homicídio. (2 Samuel 11</a:t>
            </a:r>
            <a:r>
              <a:rPr lang="pt-BR" sz="1200" kern="1200" dirty="0">
                <a:solidFill>
                  <a:schemeClr val="tx1"/>
                </a:solidFill>
                <a:effectLst/>
                <a:latin typeface="+mn-lt"/>
                <a:ea typeface="+mn-ea"/>
                <a:cs typeface="+mn-cs"/>
              </a:rPr>
              <a:t>:15-17).</a:t>
            </a:r>
          </a:p>
          <a:p>
            <a:r>
              <a:rPr lang="pt-BR" sz="1200" kern="1200" dirty="0">
                <a:solidFill>
                  <a:schemeClr val="tx1"/>
                </a:solidFill>
                <a:effectLst/>
                <a:latin typeface="+mn-lt"/>
                <a:ea typeface="+mn-ea"/>
                <a:cs typeface="+mn-cs"/>
              </a:rPr>
              <a:t>        Você já disse alguma vez: vou concertar minha vida e depois aceitar a Cristo e ser batizada? Você tentou arrumar e entrou em um outro problema. É Deus que te concedera a vitória do qual necessita. Você nunca conseguirá vencer sem Ele, fugindo Dele, se escondendo.</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165047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05/12/2017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05/12/2017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05/12/2017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050226" y="826978"/>
            <a:ext cx="6969362" cy="4247317"/>
          </a:xfrm>
          <a:prstGeom prst="rect">
            <a:avLst/>
          </a:prstGeom>
        </p:spPr>
        <p:txBody>
          <a:bodyPr wrap="square">
            <a:spAutoFit/>
          </a:bodyPr>
          <a:lstStyle/>
          <a:p>
            <a:pPr algn="ctr"/>
            <a:r>
              <a:rPr lang="pt-BR" sz="5400" dirty="0">
                <a:latin typeface="Century Gothic" panose="020B0502020202020204" pitchFamily="34" charset="0"/>
              </a:rPr>
              <a:t>Nos </a:t>
            </a:r>
            <a:r>
              <a:rPr lang="pt-BR" sz="5400" b="1" dirty="0">
                <a:solidFill>
                  <a:srgbClr val="68472E"/>
                </a:solidFill>
                <a:latin typeface="Century Gothic" panose="020B0502020202020204" pitchFamily="34" charset="0"/>
              </a:rPr>
              <a:t>TORNAMOS VULNERÁVEL </a:t>
            </a:r>
            <a:r>
              <a:rPr lang="pt-BR" sz="5400" dirty="0">
                <a:latin typeface="Century Gothic" panose="020B0502020202020204" pitchFamily="34" charset="0"/>
              </a:rPr>
              <a:t>a tentação quando nos desconectamos de Deus. </a:t>
            </a:r>
            <a:endParaRPr lang="pt-BR" sz="5400" b="1" dirty="0">
              <a:solidFill>
                <a:srgbClr val="68472E"/>
              </a:solidFill>
              <a:latin typeface="Century Gothic" panose="020B0502020202020204" pitchFamily="34" charset="0"/>
            </a:endParaRP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970421" y="1210398"/>
            <a:ext cx="10355912" cy="830997"/>
          </a:xfrm>
          <a:prstGeom prst="rect">
            <a:avLst/>
          </a:prstGeom>
        </p:spPr>
        <p:txBody>
          <a:bodyPr wrap="square">
            <a:spAutoFit/>
          </a:bodyPr>
          <a:lstStyle/>
          <a:p>
            <a:r>
              <a:rPr lang="pt-BR" sz="4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II Samuel 12:1</a:t>
            </a:r>
            <a:endParaRPr lang="pt-BR" sz="4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247650" y="2884439"/>
            <a:ext cx="11944350" cy="646331"/>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O SENHOR enviou Natã a Davi.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6167326" y="364609"/>
            <a:ext cx="5699052" cy="4524315"/>
          </a:xfrm>
          <a:prstGeom prst="rect">
            <a:avLst/>
          </a:prstGeom>
        </p:spPr>
        <p:txBody>
          <a:bodyPr wrap="square">
            <a:spAutoFit/>
          </a:bodyPr>
          <a:lstStyle/>
          <a:p>
            <a:pPr algn="ctr"/>
            <a:r>
              <a:rPr lang="pt-BR" sz="4800" dirty="0">
                <a:latin typeface="Century Gothic" panose="020B0502020202020204" pitchFamily="34" charset="0"/>
              </a:rPr>
              <a:t>A coisa mais difícil na vida de uma pessoa é ser </a:t>
            </a:r>
            <a:r>
              <a:rPr lang="pt-BR" sz="4800" b="1" dirty="0">
                <a:solidFill>
                  <a:srgbClr val="68472E"/>
                </a:solidFill>
                <a:latin typeface="Century Gothic" panose="020B0502020202020204" pitchFamily="34" charset="0"/>
              </a:rPr>
              <a:t>CONFRONTADO EM SUA VIDA DE PECADO. </a:t>
            </a:r>
          </a:p>
        </p:txBody>
      </p:sp>
    </p:spTree>
    <p:extLst>
      <p:ext uri="{BB962C8B-B14F-4D97-AF65-F5344CB8AC3E}">
        <p14:creationId xmlns:p14="http://schemas.microsoft.com/office/powerpoint/2010/main" val="368465154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188495" y="188059"/>
            <a:ext cx="7339263" cy="5909310"/>
          </a:xfrm>
          <a:prstGeom prst="rect">
            <a:avLst/>
          </a:prstGeom>
        </p:spPr>
        <p:txBody>
          <a:bodyPr wrap="square">
            <a:spAutoFit/>
          </a:bodyPr>
          <a:lstStyle/>
          <a:p>
            <a:pPr algn="ctr"/>
            <a:r>
              <a:rPr lang="pt-BR" sz="54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Somente quando </a:t>
            </a:r>
            <a:r>
              <a:rPr lang="pt-BR" sz="5400"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RECONHECEMOS NOSSA REAL </a:t>
            </a:r>
            <a:r>
              <a:rPr lang="pt-BR" sz="54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condição é que Deus poderá fazer algo em </a:t>
            </a:r>
            <a:r>
              <a:rPr lang="pt-BR" sz="54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NOSSA VIDA. </a:t>
            </a:r>
          </a:p>
        </p:txBody>
      </p:sp>
    </p:spTree>
    <p:extLst>
      <p:ext uri="{BB962C8B-B14F-4D97-AF65-F5344CB8AC3E}">
        <p14:creationId xmlns:p14="http://schemas.microsoft.com/office/powerpoint/2010/main" val="360063049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1DF4589-45E0-4C56-91B7-5829419A1533}"/>
              </a:ext>
            </a:extLst>
          </p:cNvPr>
          <p:cNvSpPr/>
          <p:nvPr/>
        </p:nvSpPr>
        <p:spPr>
          <a:xfrm>
            <a:off x="209550" y="304800"/>
            <a:ext cx="7162800" cy="3785652"/>
          </a:xfrm>
          <a:prstGeom prst="rect">
            <a:avLst/>
          </a:prstGeom>
        </p:spPr>
        <p:txBody>
          <a:bodyPr wrap="square">
            <a:spAutoFit/>
          </a:bodyPr>
          <a:lstStyle/>
          <a:p>
            <a:pPr algn="ctr"/>
            <a:r>
              <a:rPr lang="pt-BR" sz="4800" dirty="0">
                <a:solidFill>
                  <a:schemeClr val="bg1"/>
                </a:solidFill>
                <a:latin typeface="Century Gothic" panose="020B0502020202020204" pitchFamily="34" charset="0"/>
              </a:rPr>
              <a:t>Tem momentos na vida que você não poderá fazer nada para </a:t>
            </a:r>
            <a:r>
              <a:rPr lang="pt-BR" sz="4800" b="1" dirty="0">
                <a:solidFill>
                  <a:schemeClr val="accent4">
                    <a:lumMod val="60000"/>
                    <a:lumOff val="40000"/>
                  </a:schemeClr>
                </a:solidFill>
                <a:latin typeface="Century Gothic" panose="020B0502020202020204" pitchFamily="34" charset="0"/>
              </a:rPr>
              <a:t>CORRIGIR A O QUE FEZ NO PASSADO. </a:t>
            </a:r>
          </a:p>
        </p:txBody>
      </p:sp>
    </p:spTree>
    <p:extLst>
      <p:ext uri="{BB962C8B-B14F-4D97-AF65-F5344CB8AC3E}">
        <p14:creationId xmlns:p14="http://schemas.microsoft.com/office/powerpoint/2010/main" val="25886393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333353" y="1269941"/>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Salmos 51:3-12</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
        <p:nvSpPr>
          <p:cNvPr id="2" name="Retângulo 1">
            <a:extLst>
              <a:ext uri="{FF2B5EF4-FFF2-40B4-BE49-F238E27FC236}">
                <a16:creationId xmlns:a16="http://schemas.microsoft.com/office/drawing/2014/main" id="{16020789-3D5E-412F-973E-0542989AA210}"/>
              </a:ext>
            </a:extLst>
          </p:cNvPr>
          <p:cNvSpPr/>
          <p:nvPr/>
        </p:nvSpPr>
        <p:spPr>
          <a:xfrm>
            <a:off x="742553" y="2748452"/>
            <a:ext cx="10642657" cy="2862322"/>
          </a:xfrm>
          <a:prstGeom prst="rect">
            <a:avLst/>
          </a:prstGeom>
        </p:spPr>
        <p:txBody>
          <a:bodyPr wrap="none">
            <a:spAutoFit/>
          </a:bodyPr>
          <a:lstStyle/>
          <a:p>
            <a:pPr algn="ctr"/>
            <a:r>
              <a:rPr lang="pt-BR" sz="3600" dirty="0">
                <a:solidFill>
                  <a:schemeClr val="bg1"/>
                </a:solidFill>
                <a:latin typeface="Century Gothic" panose="020B0502020202020204" pitchFamily="34" charset="0"/>
              </a:rPr>
              <a:t>“Pois eu conheço </a:t>
            </a:r>
            <a:r>
              <a:rPr lang="pt-BR" sz="3600" u="sng" dirty="0">
                <a:solidFill>
                  <a:schemeClr val="accent4">
                    <a:lumMod val="60000"/>
                    <a:lumOff val="40000"/>
                  </a:schemeClr>
                </a:solidFill>
                <a:latin typeface="Century Gothic" panose="020B0502020202020204" pitchFamily="34" charset="0"/>
              </a:rPr>
              <a:t>as minhas transgressões,...</a:t>
            </a:r>
          </a:p>
          <a:p>
            <a:pPr algn="ctr"/>
            <a:r>
              <a:rPr lang="pt-BR" sz="3600" dirty="0">
                <a:solidFill>
                  <a:schemeClr val="bg1"/>
                </a:solidFill>
                <a:latin typeface="Century Gothic" panose="020B0502020202020204" pitchFamily="34" charset="0"/>
              </a:rPr>
              <a:t>Esconde o rosto dos meus pecados e </a:t>
            </a:r>
            <a:r>
              <a:rPr lang="pt-BR" sz="3600" u="sng" dirty="0">
                <a:solidFill>
                  <a:schemeClr val="accent4">
                    <a:lumMod val="60000"/>
                    <a:lumOff val="40000"/>
                  </a:schemeClr>
                </a:solidFill>
                <a:latin typeface="Century Gothic" panose="020B0502020202020204" pitchFamily="34" charset="0"/>
              </a:rPr>
              <a:t>apaga </a:t>
            </a:r>
          </a:p>
          <a:p>
            <a:pPr algn="ctr"/>
            <a:r>
              <a:rPr lang="pt-BR" sz="3600" u="sng" dirty="0">
                <a:solidFill>
                  <a:schemeClr val="accent4">
                    <a:lumMod val="60000"/>
                    <a:lumOff val="40000"/>
                  </a:schemeClr>
                </a:solidFill>
                <a:latin typeface="Century Gothic" panose="020B0502020202020204" pitchFamily="34" charset="0"/>
              </a:rPr>
              <a:t>todas as minhas iniquidades. </a:t>
            </a:r>
          </a:p>
          <a:p>
            <a:pPr algn="ctr"/>
            <a:r>
              <a:rPr lang="pt-BR" sz="3600" b="1" u="sng" dirty="0">
                <a:solidFill>
                  <a:schemeClr val="accent4">
                    <a:lumMod val="60000"/>
                    <a:lumOff val="40000"/>
                  </a:schemeClr>
                </a:solidFill>
                <a:latin typeface="Century Gothic" panose="020B0502020202020204" pitchFamily="34" charset="0"/>
              </a:rPr>
              <a:t>Restitui-me a alegria da tua salvação”.</a:t>
            </a:r>
          </a:p>
          <a:p>
            <a:pPr algn="ctr"/>
            <a:endParaRPr lang="pt-BR"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6051905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Imagem 3" descr="Uma imagem contendo ao ar livre, pessoa, grama, céu&#10;&#10;Descrição gerada com muito alta confiança">
            <a:extLst>
              <a:ext uri="{FF2B5EF4-FFF2-40B4-BE49-F238E27FC236}">
                <a16:creationId xmlns:a16="http://schemas.microsoft.com/office/drawing/2014/main" id="{343198FE-4C1F-4FAB-B0BE-D054D4B61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254236" cy="6858000"/>
          </a:xfrm>
          <a:prstGeom prst="rect">
            <a:avLst/>
          </a:prstGeom>
        </p:spPr>
      </p:pic>
      <p:pic>
        <p:nvPicPr>
          <p:cNvPr id="2" name="FUNDO ( Contagem Regressiva)">
            <a:hlinkClick r:id="" action="ppaction://media"/>
            <a:extLst>
              <a:ext uri="{FF2B5EF4-FFF2-40B4-BE49-F238E27FC236}">
                <a16:creationId xmlns:a16="http://schemas.microsoft.com/office/drawing/2014/main" id="{61E6D699-EF99-48BA-A64B-8ACA750D36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1" presetClass="mediacall" presetSubtype="0" fill="hold" nodeType="afterEffect">
                                  <p:stCondLst>
                                    <p:cond delay="0"/>
                                  </p:stCondLst>
                                  <p:childTnLst>
                                    <p:cmd type="call" cmd="playFrom(0.0)">
                                      <p:cBhvr>
                                        <p:cTn id="10"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888716" y="1210399"/>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1Samuel 16:12-13</a:t>
            </a:r>
            <a:endPar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116378" y="2589358"/>
            <a:ext cx="11944350" cy="1815882"/>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Disse o SENHOR: levanta-te e unge-o, pois este é ele. Tomou Samuel o chifre do azeite e o ungiu no meio de seus irmãos; e, daquele dia em diante, o Espírito do SENHOR se apossou de Davi. Então, Samuel se levantou e foi para Rama”</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67502" y="280934"/>
            <a:ext cx="12659502" cy="1446550"/>
          </a:xfrm>
          <a:prstGeom prst="rect">
            <a:avLst/>
          </a:prstGeom>
        </p:spPr>
        <p:txBody>
          <a:bodyPr wrap="square">
            <a:spAutoFit/>
          </a:bodyPr>
          <a:lstStyle/>
          <a:p>
            <a:pPr algn="ctr"/>
            <a:r>
              <a:rPr lang="pt-BR" sz="4400" dirty="0">
                <a:effectLst>
                  <a:outerShdw blurRad="38100" dist="38100" dir="2700000" algn="tl">
                    <a:srgbClr val="000000">
                      <a:alpha val="43137"/>
                    </a:srgbClr>
                  </a:outerShdw>
                </a:effectLst>
                <a:latin typeface="Century Gothic" panose="020B0502020202020204" pitchFamily="34" charset="0"/>
              </a:rPr>
              <a:t>...E o </a:t>
            </a:r>
            <a:r>
              <a:rPr lang="pt-BR" sz="4400" b="1" dirty="0">
                <a:solidFill>
                  <a:srgbClr val="68472E"/>
                </a:solidFill>
                <a:effectLst>
                  <a:outerShdw blurRad="38100" dist="38100" dir="2700000" algn="tl">
                    <a:srgbClr val="000000">
                      <a:alpha val="43137"/>
                    </a:srgbClr>
                  </a:outerShdw>
                </a:effectLst>
                <a:latin typeface="Century Gothic" panose="020B0502020202020204" pitchFamily="34" charset="0"/>
              </a:rPr>
              <a:t>SENHOR dava vitórias </a:t>
            </a:r>
            <a:r>
              <a:rPr lang="pt-BR" sz="4400" dirty="0">
                <a:effectLst>
                  <a:outerShdw blurRad="38100" dist="38100" dir="2700000" algn="tl">
                    <a:srgbClr val="000000">
                      <a:alpha val="43137"/>
                    </a:srgbClr>
                  </a:outerShdw>
                </a:effectLst>
                <a:latin typeface="Century Gothic" panose="020B0502020202020204" pitchFamily="34" charset="0"/>
              </a:rPr>
              <a:t>a Davi, por </a:t>
            </a:r>
          </a:p>
          <a:p>
            <a:pPr algn="ctr"/>
            <a:r>
              <a:rPr lang="pt-BR" sz="4400" dirty="0">
                <a:effectLst>
                  <a:outerShdw blurRad="38100" dist="38100" dir="2700000" algn="tl">
                    <a:srgbClr val="000000">
                      <a:alpha val="43137"/>
                    </a:srgbClr>
                  </a:outerShdw>
                </a:effectLst>
                <a:latin typeface="Century Gothic" panose="020B0502020202020204" pitchFamily="34" charset="0"/>
              </a:rPr>
              <a:t>onde quer que ia.</a:t>
            </a:r>
            <a:endParaRPr lang="pt-BR" sz="4400" b="1" dirty="0">
              <a:solidFill>
                <a:srgbClr val="2A15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Imagem 2">
            <a:extLst>
              <a:ext uri="{FF2B5EF4-FFF2-40B4-BE49-F238E27FC236}">
                <a16:creationId xmlns:a16="http://schemas.microsoft.com/office/drawing/2014/main" id="{53780574-45F0-44D7-907D-BA20E0FD99C5}"/>
              </a:ext>
            </a:extLst>
          </p:cNvPr>
          <p:cNvPicPr>
            <a:picLocks noChangeAspect="1"/>
          </p:cNvPicPr>
          <p:nvPr/>
        </p:nvPicPr>
        <p:blipFill rotWithShape="1">
          <a:blip r:embed="rId3">
            <a:extLst>
              <a:ext uri="{28A0092B-C50C-407E-A947-70E740481C1C}">
                <a14:useLocalDpi xmlns:a14="http://schemas.microsoft.com/office/drawing/2010/main" val="0"/>
              </a:ext>
            </a:extLst>
          </a:blip>
          <a:srcRect b="765"/>
          <a:stretch/>
        </p:blipFill>
        <p:spPr>
          <a:xfrm>
            <a:off x="-1" y="0"/>
            <a:ext cx="12191999" cy="6858000"/>
          </a:xfrm>
          <a:prstGeom prst="rect">
            <a:avLst/>
          </a:prstGeom>
        </p:spPr>
      </p:pic>
      <p:sp>
        <p:nvSpPr>
          <p:cNvPr id="5" name="Retângulo 4"/>
          <p:cNvSpPr/>
          <p:nvPr/>
        </p:nvSpPr>
        <p:spPr>
          <a:xfrm>
            <a:off x="-316365" y="647798"/>
            <a:ext cx="6412365" cy="4708981"/>
          </a:xfrm>
          <a:prstGeom prst="rect">
            <a:avLst/>
          </a:prstGeom>
        </p:spPr>
        <p:txBody>
          <a:bodyPr wrap="square">
            <a:spAutoFit/>
          </a:bodyPr>
          <a:lstStyle/>
          <a:p>
            <a:pPr algn="ct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Tudo que acontecia na </a:t>
            </a:r>
            <a:r>
              <a:rPr lang="pt-BR" sz="6000" b="1"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VIDA DE DAVI </a:t>
            </a: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era obra de Deus. </a:t>
            </a:r>
            <a:endParaRPr lang="pt-BR" sz="60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endParaRPr>
          </a:p>
        </p:txBody>
      </p:sp>
    </p:spTree>
    <p:extLst>
      <p:ext uri="{BB962C8B-B14F-4D97-AF65-F5344CB8AC3E}">
        <p14:creationId xmlns:p14="http://schemas.microsoft.com/office/powerpoint/2010/main" val="31948859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915247" y="1362275"/>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2Samuel 11:1</a:t>
            </a:r>
            <a:endPar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502173"/>
            <a:ext cx="11944350" cy="2862322"/>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Davi parou de lutar </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Decorrido um ano, no tempo</a:t>
            </a:r>
          </a:p>
          <a:p>
            <a:pPr algn="ct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em que os reis costumam sair para a guerra,</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enviou Davi a </a:t>
            </a:r>
            <a:r>
              <a:rPr lang="pt-BR" sz="3600" dirty="0" err="1">
                <a:solidFill>
                  <a:schemeClr val="bg1"/>
                </a:solidFill>
                <a:effectLst>
                  <a:outerShdw blurRad="38100" dist="38100" dir="2700000" algn="tl">
                    <a:srgbClr val="000000">
                      <a:alpha val="43137"/>
                    </a:srgbClr>
                  </a:outerShdw>
                </a:effectLst>
                <a:latin typeface="Century Gothic" panose="020B0502020202020204" pitchFamily="34" charset="0"/>
              </a:rPr>
              <a:t>Joabe</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e seus servos, com ele, e a todo o Israel, que destruíram os filhos de </a:t>
            </a:r>
            <a:r>
              <a:rPr lang="pt-BR" sz="3600" dirty="0" err="1">
                <a:solidFill>
                  <a:schemeClr val="bg1"/>
                </a:solidFill>
                <a:effectLst>
                  <a:outerShdw blurRad="38100" dist="38100" dir="2700000" algn="tl">
                    <a:srgbClr val="000000">
                      <a:alpha val="43137"/>
                    </a:srgbClr>
                  </a:outerShdw>
                </a:effectLst>
                <a:latin typeface="Century Gothic" panose="020B0502020202020204" pitchFamily="34" charset="0"/>
              </a:rPr>
              <a:t>Amom</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e sitiaram </a:t>
            </a:r>
            <a:r>
              <a:rPr lang="pt-BR" sz="3600" dirty="0" err="1">
                <a:solidFill>
                  <a:schemeClr val="bg1"/>
                </a:solidFill>
                <a:effectLst>
                  <a:outerShdw blurRad="38100" dist="38100" dir="2700000" algn="tl">
                    <a:srgbClr val="000000">
                      <a:alpha val="43137"/>
                    </a:srgbClr>
                  </a:outerShdw>
                </a:effectLst>
                <a:latin typeface="Century Gothic" panose="020B0502020202020204" pitchFamily="34" charset="0"/>
              </a:rPr>
              <a:t>Rabá</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porém </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Davi ficou em Jerusalém.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00518" y="930593"/>
            <a:ext cx="6720912" cy="3785652"/>
          </a:xfrm>
          <a:prstGeom prst="rect">
            <a:avLst/>
          </a:prstGeom>
        </p:spPr>
        <p:txBody>
          <a:bodyPr wrap="square">
            <a:spAutoFit/>
          </a:bodyPr>
          <a:lstStyle/>
          <a:p>
            <a:pPr algn="ctr"/>
            <a:r>
              <a:rPr lang="pt-BR" sz="6000" dirty="0">
                <a:latin typeface="Century Gothic" panose="020B0502020202020204" pitchFamily="34" charset="0"/>
              </a:rPr>
              <a:t>Mais difícil do que </a:t>
            </a:r>
            <a:r>
              <a:rPr lang="pt-BR" sz="6000" b="1" dirty="0">
                <a:latin typeface="Century Gothic" panose="020B0502020202020204" pitchFamily="34" charset="0"/>
              </a:rPr>
              <a:t>CHEGAR NO TOPO, </a:t>
            </a:r>
            <a:r>
              <a:rPr lang="pt-BR" sz="6000" dirty="0">
                <a:latin typeface="Century Gothic" panose="020B0502020202020204" pitchFamily="34" charset="0"/>
              </a:rPr>
              <a:t>e ser manter nele. </a:t>
            </a:r>
            <a:endParaRPr lang="pt-BR" sz="8000" b="1" dirty="0">
              <a:solidFill>
                <a:srgbClr val="68472E"/>
              </a:solidFill>
              <a:latin typeface="Century Gothic" panose="020B0502020202020204" pitchFamily="34" charset="0"/>
            </a:endParaRPr>
          </a:p>
        </p:txBody>
      </p:sp>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tângulo 2"/>
          <p:cNvSpPr/>
          <p:nvPr/>
        </p:nvSpPr>
        <p:spPr>
          <a:xfrm>
            <a:off x="281468" y="786214"/>
            <a:ext cx="6720912" cy="4708981"/>
          </a:xfrm>
          <a:prstGeom prst="rect">
            <a:avLst/>
          </a:prstGeom>
        </p:spPr>
        <p:txBody>
          <a:bodyPr wrap="square">
            <a:spAutoFit/>
          </a:bodyPr>
          <a:lstStyle/>
          <a:p>
            <a:pPr algn="ctr"/>
            <a:r>
              <a:rPr lang="pt-BR" sz="6000" dirty="0">
                <a:latin typeface="Century Gothic" panose="020B0502020202020204" pitchFamily="34" charset="0"/>
              </a:rPr>
              <a:t>“Enquanto reinar Satanás, teremos </a:t>
            </a:r>
            <a:r>
              <a:rPr lang="pt-BR" sz="6000" b="1" dirty="0">
                <a:latin typeface="Century Gothic" panose="020B0502020202020204" pitchFamily="34" charset="0"/>
              </a:rPr>
              <a:t>DE SUBJUGAR O PRÓPRIO EU </a:t>
            </a:r>
            <a:r>
              <a:rPr lang="pt-BR" sz="6000" dirty="0">
                <a:latin typeface="Century Gothic" panose="020B0502020202020204" pitchFamily="34" charset="0"/>
              </a:rPr>
              <a:t>e vencer”. </a:t>
            </a:r>
            <a:endParaRPr lang="pt-BR" sz="8000" b="1" dirty="0">
              <a:solidFill>
                <a:srgbClr val="68472E"/>
              </a:solidFill>
              <a:latin typeface="Century Gothic" panose="020B0502020202020204" pitchFamily="34" charset="0"/>
            </a:endParaRPr>
          </a:p>
        </p:txBody>
      </p:sp>
    </p:spTree>
    <p:extLst>
      <p:ext uri="{BB962C8B-B14F-4D97-AF65-F5344CB8AC3E}">
        <p14:creationId xmlns:p14="http://schemas.microsoft.com/office/powerpoint/2010/main" val="368154554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915247" y="1362275"/>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2Samuel 11:1</a:t>
            </a:r>
            <a:endPar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502173"/>
            <a:ext cx="11944350" cy="3539430"/>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“Uma tarde, levantou-se Davi do seu leito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andava passeando </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no terraço da casa Real;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daí viu uma mulher </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que estava tomando banho; era ela mui formosa. Davi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mandou perguntar quem era? </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 E mandou mensageiros que as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trouxesse e Ela veio.</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Se deitou com ela</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 E ela voltou para sua casa. A mulher concebeu e mandou dizer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 Davi: Estou grávida.”</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9475077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2935</TotalTime>
  <Words>1506</Words>
  <Application>Microsoft Office PowerPoint</Application>
  <PresentationFormat>Widescreen</PresentationFormat>
  <Paragraphs>57</Paragraphs>
  <Slides>16</Slides>
  <Notes>15</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16</vt:i4>
      </vt:variant>
    </vt:vector>
  </HeadingPairs>
  <TitlesOfParts>
    <vt:vector size="22" baseType="lpstr">
      <vt:lpstr>AR ADGothicJP Medium</vt: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71</cp:revision>
  <dcterms:created xsi:type="dcterms:W3CDTF">2017-05-11T23:49:17Z</dcterms:created>
  <dcterms:modified xsi:type="dcterms:W3CDTF">2017-12-06T02:01:10Z</dcterms:modified>
</cp:coreProperties>
</file>