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9" r:id="rId2"/>
    <p:sldId id="273" r:id="rId3"/>
    <p:sldId id="263" r:id="rId4"/>
    <p:sldId id="260" r:id="rId5"/>
    <p:sldId id="288" r:id="rId6"/>
    <p:sldId id="272" r:id="rId7"/>
    <p:sldId id="261" r:id="rId8"/>
    <p:sldId id="257" r:id="rId9"/>
    <p:sldId id="287" r:id="rId10"/>
    <p:sldId id="286" r:id="rId11"/>
    <p:sldId id="266" r:id="rId12"/>
    <p:sldId id="256" r:id="rId13"/>
    <p:sldId id="289" r:id="rId14"/>
    <p:sldId id="291" r:id="rId15"/>
    <p:sldId id="290" r:id="rId16"/>
    <p:sldId id="284" r:id="rId17"/>
    <p:sldId id="285" r:id="rId18"/>
    <p:sldId id="267" r:id="rId19"/>
    <p:sldId id="279" r:id="rId2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472E"/>
    <a:srgbClr val="2A1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5904" autoAdjust="0"/>
  </p:normalViewPr>
  <p:slideViewPr>
    <p:cSldViewPr snapToGrid="0">
      <p:cViewPr varScale="1">
        <p:scale>
          <a:sx n="54" d="100"/>
          <a:sy n="54" d="100"/>
        </p:scale>
        <p:origin x="564" y="78"/>
      </p:cViewPr>
      <p:guideLst/>
    </p:cSldViewPr>
  </p:slid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9905E-9BFE-4348-92A6-D43BFC15AB68}" type="datetimeFigureOut">
              <a:rPr lang="pt-BR" smtClean="0"/>
              <a:t>12/12/2017</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76B6F-4442-4428-984F-23ACDA89A23D}" type="slidenum">
              <a:rPr lang="pt-BR" smtClean="0"/>
              <a:t>‹nº›</a:t>
            </a:fld>
            <a:endParaRPr lang="pt-BR"/>
          </a:p>
        </p:txBody>
      </p:sp>
    </p:spTree>
    <p:extLst>
      <p:ext uri="{BB962C8B-B14F-4D97-AF65-F5344CB8AC3E}">
        <p14:creationId xmlns:p14="http://schemas.microsoft.com/office/powerpoint/2010/main" val="3786865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Texto Bíblico: 2Crônicas 33.1-17</a:t>
            </a:r>
            <a:endParaRPr lang="pt-BR" sz="1200" kern="1200" dirty="0">
              <a:solidFill>
                <a:schemeClr val="tx1"/>
              </a:solidFill>
              <a:effectLst/>
              <a:latin typeface="+mn-lt"/>
              <a:ea typeface="+mn-ea"/>
              <a:cs typeface="+mn-cs"/>
            </a:endParaRPr>
          </a:p>
          <a:p>
            <a:r>
              <a:rPr lang="pt-BR" sz="1200" b="1" kern="1200" dirty="0">
                <a:solidFill>
                  <a:schemeClr val="tx1"/>
                </a:solidFill>
                <a:effectLst/>
                <a:latin typeface="+mn-lt"/>
                <a:ea typeface="+mn-ea"/>
                <a:cs typeface="+mn-cs"/>
              </a:rPr>
              <a:t>Introdução:</a:t>
            </a:r>
            <a:r>
              <a:rPr lang="pt-BR" sz="1200" kern="1200" dirty="0">
                <a:solidFill>
                  <a:schemeClr val="tx1"/>
                </a:solidFill>
                <a:effectLst/>
                <a:latin typeface="+mn-lt"/>
                <a:ea typeface="+mn-ea"/>
                <a:cs typeface="+mn-cs"/>
              </a:rPr>
              <a:t> Depois do reinado de Ezequias, </a:t>
            </a:r>
            <a:r>
              <a:rPr lang="pt-BR" sz="1200" kern="1200" dirty="0" err="1">
                <a:solidFill>
                  <a:schemeClr val="tx1"/>
                </a:solidFill>
                <a:effectLst/>
                <a:latin typeface="+mn-lt"/>
                <a:ea typeface="+mn-ea"/>
                <a:cs typeface="+mn-cs"/>
              </a:rPr>
              <a:t>Manassés</a:t>
            </a:r>
            <a:r>
              <a:rPr lang="pt-BR" sz="1200" kern="1200" dirty="0">
                <a:solidFill>
                  <a:schemeClr val="tx1"/>
                </a:solidFill>
                <a:effectLst/>
                <a:latin typeface="+mn-lt"/>
                <a:ea typeface="+mn-ea"/>
                <a:cs typeface="+mn-cs"/>
              </a:rPr>
              <a:t> assume o trono com doze anos de idade como o décimo quarto governante de Judá e cinquenta e cinco anos reinou em Jerusalém. (v.1). Dos vinte governantes da história de Judá, Manasses foi o pior. Sua vida foi uma coleção de iniquidades. E foi chamado o pior idólatra dos hebreus. (2Rs 21.11). Sua volta ao trono de Israel depois o cativeiro babilônio é um exemplo de que ninguém está além, do alcance da graça maravilhosa de Jesus. </a:t>
            </a: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2</a:t>
            </a:fld>
            <a:endParaRPr lang="pt-BR"/>
          </a:p>
        </p:txBody>
      </p:sp>
    </p:spTree>
    <p:extLst>
      <p:ext uri="{BB962C8B-B14F-4D97-AF65-F5344CB8AC3E}">
        <p14:creationId xmlns:p14="http://schemas.microsoft.com/office/powerpoint/2010/main" val="3612493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a:solidFill>
                  <a:schemeClr val="tx1"/>
                </a:solidFill>
                <a:effectLst/>
                <a:latin typeface="+mn-lt"/>
                <a:ea typeface="+mn-ea"/>
                <a:cs typeface="+mn-cs"/>
              </a:rPr>
              <a:t> O Senhor falou com Manasses e seu povo por meio de seus mensageiros, porém em vês de ouvir o conselho do Senhor era desprezado </a:t>
            </a:r>
            <a:r>
              <a:rPr lang="pt-BR" sz="1200" kern="1200" dirty="0">
                <a:solidFill>
                  <a:schemeClr val="tx1"/>
                </a:solidFill>
                <a:effectLst/>
                <a:latin typeface="+mn-lt"/>
                <a:ea typeface="+mn-ea"/>
                <a:cs typeface="+mn-cs"/>
              </a:rPr>
              <a:t>falou o Senhor a Manasses e ao seu povo, porém não lhe deram ouvidos".  </a:t>
            </a:r>
            <a:r>
              <a:rPr lang="pt-BR" sz="1200" i="1" kern="1200" dirty="0">
                <a:solidFill>
                  <a:schemeClr val="tx1"/>
                </a:solidFill>
                <a:effectLst/>
                <a:latin typeface="+mn-lt"/>
                <a:ea typeface="+mn-ea"/>
                <a:cs typeface="+mn-cs"/>
              </a:rPr>
              <a:t>“Falou o Senhor a Manasses e ao seu povo, porém não lhe deram ouvidos. ” II Crônicas 33:10</a:t>
            </a:r>
            <a:r>
              <a:rPr lang="pt-BR" sz="1200" kern="1200" dirty="0">
                <a:solidFill>
                  <a:schemeClr val="tx1"/>
                </a:solidFill>
                <a:effectLst/>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11</a:t>
            </a:fld>
            <a:endParaRPr lang="pt-BR"/>
          </a:p>
        </p:txBody>
      </p:sp>
    </p:spTree>
    <p:extLst>
      <p:ext uri="{BB962C8B-B14F-4D97-AF65-F5344CB8AC3E}">
        <p14:creationId xmlns:p14="http://schemas.microsoft.com/office/powerpoint/2010/main" val="2024298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Como é fácil desprezamos os conselhos do Senhor quando esses contrariam nossas vontades. O conselho só é de Deus se satisfazer a minha vontade. </a:t>
            </a: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12</a:t>
            </a:fld>
            <a:endParaRPr lang="pt-BR"/>
          </a:p>
        </p:txBody>
      </p:sp>
    </p:spTree>
    <p:extLst>
      <p:ext uri="{BB962C8B-B14F-4D97-AF65-F5344CB8AC3E}">
        <p14:creationId xmlns:p14="http://schemas.microsoft.com/office/powerpoint/2010/main" val="1650474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a:solidFill>
                  <a:schemeClr val="tx1"/>
                </a:solidFill>
                <a:effectLst/>
                <a:latin typeface="+mn-lt"/>
                <a:ea typeface="+mn-ea"/>
                <a:cs typeface="+mn-cs"/>
              </a:rPr>
              <a:t> O Senhor falou com Manasses e seu povo por meio de seus mensageiros, porém em vês de ouvir o conselho do Senhor era desprezado </a:t>
            </a:r>
            <a:r>
              <a:rPr lang="pt-BR" sz="1200" kern="1200" dirty="0">
                <a:solidFill>
                  <a:schemeClr val="tx1"/>
                </a:solidFill>
                <a:effectLst/>
                <a:latin typeface="+mn-lt"/>
                <a:ea typeface="+mn-ea"/>
                <a:cs typeface="+mn-cs"/>
              </a:rPr>
              <a:t>falou o Senhor a Manasses e ao seu povo, porém não lhe deram ouvidos".  </a:t>
            </a:r>
            <a:r>
              <a:rPr lang="pt-BR" sz="1200" i="1" kern="1200" dirty="0">
                <a:solidFill>
                  <a:schemeClr val="tx1"/>
                </a:solidFill>
                <a:effectLst/>
                <a:latin typeface="+mn-lt"/>
                <a:ea typeface="+mn-ea"/>
                <a:cs typeface="+mn-cs"/>
              </a:rPr>
              <a:t>“Falou o Senhor a Manasses e ao seu povo, porém não lhe deram ouvidos. ” II Crônicas 33:10</a:t>
            </a:r>
            <a:r>
              <a:rPr lang="pt-BR" sz="1200" kern="1200" dirty="0">
                <a:solidFill>
                  <a:schemeClr val="tx1"/>
                </a:solidFill>
                <a:effectLst/>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13</a:t>
            </a:fld>
            <a:endParaRPr lang="pt-BR"/>
          </a:p>
        </p:txBody>
      </p:sp>
    </p:spTree>
    <p:extLst>
      <p:ext uri="{BB962C8B-B14F-4D97-AF65-F5344CB8AC3E}">
        <p14:creationId xmlns:p14="http://schemas.microsoft.com/office/powerpoint/2010/main" val="2443413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a:solidFill>
                  <a:schemeClr val="tx1"/>
                </a:solidFill>
                <a:effectLst/>
                <a:latin typeface="+mn-lt"/>
                <a:ea typeface="+mn-ea"/>
                <a:cs typeface="+mn-cs"/>
              </a:rPr>
              <a:t> Eu era feliz e não sabia, já ouviu essa frase? Quantas vezes ficamos triste por algo que perdemos. Manassés brincou e finalmente perdeu o trono, perdeu o direito de está com seu povo, com sua família, foi levado como prisioneiro para uma terra distante. Quantas vezes vejo pessoas tristes </a:t>
            </a:r>
            <a:r>
              <a:rPr lang="pt-PT" sz="1200" kern="1200" dirty="0" err="1">
                <a:solidFill>
                  <a:schemeClr val="tx1"/>
                </a:solidFill>
                <a:effectLst/>
                <a:latin typeface="+mn-lt"/>
                <a:ea typeface="+mn-ea"/>
                <a:cs typeface="+mn-cs"/>
              </a:rPr>
              <a:t>decepcionadas</a:t>
            </a:r>
            <a:r>
              <a:rPr lang="pt-PT" sz="1200" kern="1200" dirty="0">
                <a:solidFill>
                  <a:schemeClr val="tx1"/>
                </a:solidFill>
                <a:effectLst/>
                <a:latin typeface="+mn-lt"/>
                <a:ea typeface="+mn-ea"/>
                <a:cs typeface="+mn-cs"/>
              </a:rPr>
              <a:t>, tentando ser feliz longe de casa, da família, de Deus e da igreja. Em busca de liberdade termina aprisionado pelo inimigo. </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14</a:t>
            </a:fld>
            <a:endParaRPr lang="pt-BR"/>
          </a:p>
        </p:txBody>
      </p:sp>
    </p:spTree>
    <p:extLst>
      <p:ext uri="{BB962C8B-B14F-4D97-AF65-F5344CB8AC3E}">
        <p14:creationId xmlns:p14="http://schemas.microsoft.com/office/powerpoint/2010/main" val="2504028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a:solidFill>
                  <a:schemeClr val="tx1"/>
                </a:solidFill>
                <a:effectLst/>
                <a:latin typeface="+mn-lt"/>
                <a:ea typeface="+mn-ea"/>
                <a:cs typeface="+mn-cs"/>
              </a:rPr>
              <a:t>  Manassés clamou ao Senhor e Deus ouviu sua oração e tudo o que Satanás tinha arrancado Deus devolveu novamente. O que o inimigo arrancou de você? Deus quer te devolver, basta suplicar de maneira sincera e Deus o levará de volta para casa.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15</a:t>
            </a:fld>
            <a:endParaRPr lang="pt-BR"/>
          </a:p>
        </p:txBody>
      </p:sp>
    </p:spTree>
    <p:extLst>
      <p:ext uri="{BB962C8B-B14F-4D97-AF65-F5344CB8AC3E}">
        <p14:creationId xmlns:p14="http://schemas.microsoft.com/office/powerpoint/2010/main" val="2495907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Manassés clamou ao Senhor e Deus ouviu sua oração e tudo o que Satanás tinha arrancado Deus devolveu novamente. O que o inimigo arrancou de você? Deus quer te devolver, basta suplicar de maneira sincera e Deus o levará de volta para casa.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16</a:t>
            </a:fld>
            <a:endParaRPr lang="pt-BR"/>
          </a:p>
        </p:txBody>
      </p:sp>
    </p:spTree>
    <p:extLst>
      <p:ext uri="{BB962C8B-B14F-4D97-AF65-F5344CB8AC3E}">
        <p14:creationId xmlns:p14="http://schemas.microsoft.com/office/powerpoint/2010/main" val="1630633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Quando Manassés voltou para casa ele teve que fazer algumas reformas, sua vida teve que passar um processo de varredura espiritual. Ele tirou de seu caminho tudo o que o afastava de Deus. Leiamos: </a:t>
            </a:r>
            <a:endParaRPr lang="pt-BR" sz="1200" kern="1200" dirty="0">
              <a:solidFill>
                <a:schemeClr val="tx1"/>
              </a:solidFill>
              <a:effectLst/>
              <a:latin typeface="+mn-lt"/>
              <a:ea typeface="+mn-ea"/>
              <a:cs typeface="+mn-cs"/>
            </a:endParaRPr>
          </a:p>
          <a:p>
            <a:r>
              <a:rPr lang="pt-PT" sz="1200" i="1" kern="1200" dirty="0">
                <a:solidFill>
                  <a:schemeClr val="tx1"/>
                </a:solidFill>
                <a:effectLst/>
                <a:latin typeface="+mn-lt"/>
                <a:ea typeface="+mn-ea"/>
                <a:cs typeface="+mn-cs"/>
              </a:rPr>
              <a:t>“Depois disto, edificou o muro de fora da Cidade de Davi, ao ocidente de </a:t>
            </a:r>
            <a:r>
              <a:rPr lang="pt-PT" sz="1200" i="1" kern="1200" dirty="0" err="1">
                <a:solidFill>
                  <a:schemeClr val="tx1"/>
                </a:solidFill>
                <a:effectLst/>
                <a:latin typeface="+mn-lt"/>
                <a:ea typeface="+mn-ea"/>
                <a:cs typeface="+mn-cs"/>
              </a:rPr>
              <a:t>Giom</a:t>
            </a:r>
            <a:r>
              <a:rPr lang="pt-PT" sz="1200" i="1" kern="1200" dirty="0">
                <a:solidFill>
                  <a:schemeClr val="tx1"/>
                </a:solidFill>
                <a:effectLst/>
                <a:latin typeface="+mn-lt"/>
                <a:ea typeface="+mn-ea"/>
                <a:cs typeface="+mn-cs"/>
              </a:rPr>
              <a:t>, no vale, e à entrada da Porta do Peixe, abrangendo </a:t>
            </a:r>
            <a:r>
              <a:rPr lang="pt-PT" sz="1200" i="1" kern="1200" dirty="0" err="1">
                <a:solidFill>
                  <a:schemeClr val="tx1"/>
                </a:solidFill>
                <a:effectLst/>
                <a:latin typeface="+mn-lt"/>
                <a:ea typeface="+mn-ea"/>
                <a:cs typeface="+mn-cs"/>
              </a:rPr>
              <a:t>Ofel</a:t>
            </a:r>
            <a:r>
              <a:rPr lang="pt-PT" sz="1200" i="1" kern="1200" dirty="0">
                <a:solidFill>
                  <a:schemeClr val="tx1"/>
                </a:solidFill>
                <a:effectLst/>
                <a:latin typeface="+mn-lt"/>
                <a:ea typeface="+mn-ea"/>
                <a:cs typeface="+mn-cs"/>
              </a:rPr>
              <a:t>, e o levantou mui alto; também pôs chefes militares em todas as cidades fortificadas de Judá. Tirou da Casa do SENHOR os deuses estranhos e o ídolo, como também todos os altares que edificara no monte da Casa do SENHOR e em Jerusalém, e os lançou fora da cidade. Restaurou o altar do SENHOR, sacrificou sobre ele ofertas pacíficas e de ações de graças e ordenou a Judá que servisse ao SENHOR, Deus de Israel”. (2Crônicas 33:14-16)</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17</a:t>
            </a:fld>
            <a:endParaRPr lang="pt-BR"/>
          </a:p>
        </p:txBody>
      </p:sp>
    </p:spTree>
    <p:extLst>
      <p:ext uri="{BB962C8B-B14F-4D97-AF65-F5344CB8AC3E}">
        <p14:creationId xmlns:p14="http://schemas.microsoft.com/office/powerpoint/2010/main" val="2326253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“Nosso problema é que mesmo depois de aceitamos a Cristo ainda queremos conviver com nossos deus estranhos” O que te afasta de Deus? O que faz você errar o alvo?  Você precisa tirar isso de sua vida. </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18</a:t>
            </a:fld>
            <a:endParaRPr lang="pt-BR"/>
          </a:p>
        </p:txBody>
      </p:sp>
    </p:spTree>
    <p:extLst>
      <p:ext uri="{BB962C8B-B14F-4D97-AF65-F5344CB8AC3E}">
        <p14:creationId xmlns:p14="http://schemas.microsoft.com/office/powerpoint/2010/main" val="4076293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 Ellen White afirma que esse visitante celestial não era outro senão Cristo” (PP,197). E Jacó afirma:  “</a:t>
            </a:r>
            <a:r>
              <a:rPr lang="pt-PT" sz="1200" i="1" kern="1200" dirty="0">
                <a:solidFill>
                  <a:schemeClr val="tx1"/>
                </a:solidFill>
                <a:effectLst/>
                <a:latin typeface="+mn-lt"/>
                <a:ea typeface="+mn-ea"/>
                <a:cs typeface="+mn-cs"/>
              </a:rPr>
              <a:t>Vi a Deus face a face, e a minha vida foi salva”. (Genesis 32:22)</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19</a:t>
            </a:fld>
            <a:endParaRPr lang="pt-BR"/>
          </a:p>
        </p:txBody>
      </p:sp>
    </p:spTree>
    <p:extLst>
      <p:ext uri="{BB962C8B-B14F-4D97-AF65-F5344CB8AC3E}">
        <p14:creationId xmlns:p14="http://schemas.microsoft.com/office/powerpoint/2010/main" val="1821036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3</a:t>
            </a:fld>
            <a:endParaRPr lang="pt-BR"/>
          </a:p>
        </p:txBody>
      </p:sp>
    </p:spTree>
    <p:extLst>
      <p:ext uri="{BB962C8B-B14F-4D97-AF65-F5344CB8AC3E}">
        <p14:creationId xmlns:p14="http://schemas.microsoft.com/office/powerpoint/2010/main" val="1057460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Manasses fez tudo ao contraria do que seu pai </a:t>
            </a:r>
            <a:r>
              <a:rPr lang="pt-PT" sz="1200" kern="1200" dirty="0" err="1">
                <a:solidFill>
                  <a:schemeClr val="tx1"/>
                </a:solidFill>
                <a:effectLst/>
                <a:latin typeface="+mn-lt"/>
                <a:ea typeface="+mn-ea"/>
                <a:cs typeface="+mn-cs"/>
              </a:rPr>
              <a:t>Zedequias</a:t>
            </a:r>
            <a:r>
              <a:rPr lang="pt-PT" sz="1200" kern="1200" dirty="0">
                <a:solidFill>
                  <a:schemeClr val="tx1"/>
                </a:solidFill>
                <a:effectLst/>
                <a:latin typeface="+mn-lt"/>
                <a:ea typeface="+mn-ea"/>
                <a:cs typeface="+mn-cs"/>
              </a:rPr>
              <a:t> havia feito. Levando Israel a levantar os altares a outros deuses e esquecerem do Deus de Israel. Só para ter uma ideia os postes ídolos era o nome dado a uma imagem feita em homenagem a </a:t>
            </a:r>
            <a:r>
              <a:rPr lang="pt-PT" sz="1200" kern="1200" dirty="0" err="1">
                <a:solidFill>
                  <a:schemeClr val="tx1"/>
                </a:solidFill>
                <a:effectLst/>
                <a:latin typeface="+mn-lt"/>
                <a:ea typeface="+mn-ea"/>
                <a:cs typeface="+mn-cs"/>
              </a:rPr>
              <a:t>Aserá</a:t>
            </a:r>
            <a:r>
              <a:rPr lang="pt-PT" sz="1200" kern="1200" dirty="0">
                <a:solidFill>
                  <a:schemeClr val="tx1"/>
                </a:solidFill>
                <a:effectLst/>
                <a:latin typeface="+mn-lt"/>
                <a:ea typeface="+mn-ea"/>
                <a:cs typeface="+mn-cs"/>
              </a:rPr>
              <a:t>, considerada pelos cananeus como sendo a “deusa mãe”. Normalmente, essa imagem ficava exposta junto à de Baal, “o deus da promiscuidade”.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4</a:t>
            </a:fld>
            <a:endParaRPr lang="pt-BR"/>
          </a:p>
        </p:txBody>
      </p:sp>
    </p:spTree>
    <p:extLst>
      <p:ext uri="{BB962C8B-B14F-4D97-AF65-F5344CB8AC3E}">
        <p14:creationId xmlns:p14="http://schemas.microsoft.com/office/powerpoint/2010/main" val="3495830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Manasses era a típica pessoa que deseja viver totalmente ao contrário do proposito do seu nascimento. Ele nasceu em um tempo de graça dado por Deus ao seu pai. Porém decidiu viver uma vida totalmente fora dos planos e da vontade do Senhor e o pior sendo uma influência destruidora para Israel.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Quantas pessoas mesmo conhecendo a vontade do Senhor decide viver ao contrário dos seus planos. Vive a vida a seu próprio modo, servindo a tudo e todos menos a Deus, e o pior sendo uma influência destruidora para aqueles que desejam viver uma vida ao lado de Jesus.</a:t>
            </a:r>
          </a:p>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5</a:t>
            </a:fld>
            <a:endParaRPr lang="pt-BR"/>
          </a:p>
        </p:txBody>
      </p:sp>
    </p:spTree>
    <p:extLst>
      <p:ext uri="{BB962C8B-B14F-4D97-AF65-F5344CB8AC3E}">
        <p14:creationId xmlns:p14="http://schemas.microsoft.com/office/powerpoint/2010/main" val="235370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6</a:t>
            </a:fld>
            <a:endParaRPr lang="pt-BR"/>
          </a:p>
        </p:txBody>
      </p:sp>
    </p:spTree>
    <p:extLst>
      <p:ext uri="{BB962C8B-B14F-4D97-AF65-F5344CB8AC3E}">
        <p14:creationId xmlns:p14="http://schemas.microsoft.com/office/powerpoint/2010/main" val="1063560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Um único versículo retratando toda a rebeldia de manasses ao Deus de seu pai.</a:t>
            </a:r>
            <a:r>
              <a:rPr lang="pt-BR" sz="1200" b="1"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Aos olhos humanos ele é um caso perdido.  O "Vale de </a:t>
            </a:r>
            <a:r>
              <a:rPr lang="pt-BR" sz="1200" kern="1200" dirty="0" err="1">
                <a:solidFill>
                  <a:schemeClr val="tx1"/>
                </a:solidFill>
                <a:effectLst/>
                <a:latin typeface="+mn-lt"/>
                <a:ea typeface="+mn-ea"/>
                <a:cs typeface="+mn-cs"/>
              </a:rPr>
              <a:t>Hinom</a:t>
            </a:r>
            <a:r>
              <a:rPr lang="pt-BR" sz="1200" kern="1200" dirty="0">
                <a:solidFill>
                  <a:schemeClr val="tx1"/>
                </a:solidFill>
                <a:effectLst/>
                <a:latin typeface="+mn-lt"/>
                <a:ea typeface="+mn-ea"/>
                <a:cs typeface="+mn-cs"/>
              </a:rPr>
              <a:t>" ou "Vale do filho de </a:t>
            </a:r>
            <a:r>
              <a:rPr lang="pt-BR" sz="1200" kern="1200" dirty="0" err="1">
                <a:solidFill>
                  <a:schemeClr val="tx1"/>
                </a:solidFill>
                <a:effectLst/>
                <a:latin typeface="+mn-lt"/>
                <a:ea typeface="+mn-ea"/>
                <a:cs typeface="+mn-cs"/>
              </a:rPr>
              <a:t>Hinom</a:t>
            </a:r>
            <a:r>
              <a:rPr lang="pt-BR" sz="1200" kern="1200" dirty="0">
                <a:solidFill>
                  <a:schemeClr val="tx1"/>
                </a:solidFill>
                <a:effectLst/>
                <a:latin typeface="+mn-lt"/>
                <a:ea typeface="+mn-ea"/>
                <a:cs typeface="+mn-cs"/>
              </a:rPr>
              <a:t>". Nesse vale havia uma elevação denominada </a:t>
            </a:r>
            <a:r>
              <a:rPr lang="pt-BR" sz="1200" kern="1200" dirty="0" err="1">
                <a:solidFill>
                  <a:schemeClr val="tx1"/>
                </a:solidFill>
                <a:effectLst/>
                <a:latin typeface="+mn-lt"/>
                <a:ea typeface="+mn-ea"/>
                <a:cs typeface="+mn-cs"/>
              </a:rPr>
              <a:t>Tofete</a:t>
            </a:r>
            <a:r>
              <a:rPr lang="pt-BR" sz="1200" kern="1200" dirty="0">
                <a:solidFill>
                  <a:schemeClr val="tx1"/>
                </a:solidFill>
                <a:effectLst/>
                <a:latin typeface="+mn-lt"/>
                <a:ea typeface="+mn-ea"/>
                <a:cs typeface="+mn-cs"/>
              </a:rPr>
              <a:t>, onde ímpios queimavam seus próprios filhos. Este vale se situava a sudoeste de Jerusalém; neste local, antes da conquista de Canaã pelos filhos de Israel, canaanitas ofereciam sacrifícios humanos ao deus </a:t>
            </a:r>
            <a:r>
              <a:rPr lang="pt-BR" sz="1200" kern="1200" dirty="0" err="1">
                <a:solidFill>
                  <a:schemeClr val="tx1"/>
                </a:solidFill>
                <a:effectLst/>
                <a:latin typeface="+mn-lt"/>
                <a:ea typeface="+mn-ea"/>
                <a:cs typeface="+mn-cs"/>
              </a:rPr>
              <a:t>Moloque</a:t>
            </a:r>
            <a:r>
              <a:rPr lang="pt-BR" sz="1200" kern="1200" dirty="0">
                <a:solidFill>
                  <a:schemeClr val="tx1"/>
                </a:solidFill>
                <a:effectLst/>
                <a:latin typeface="+mn-lt"/>
                <a:ea typeface="+mn-ea"/>
                <a:cs typeface="+mn-cs"/>
              </a:rPr>
              <a:t>. Deus já havia estabelecido </a:t>
            </a:r>
            <a:r>
              <a:rPr lang="pt-BR" sz="1200" i="1" kern="1200" dirty="0">
                <a:solidFill>
                  <a:schemeClr val="tx1"/>
                </a:solidFill>
                <a:effectLst/>
                <a:latin typeface="+mn-lt"/>
                <a:ea typeface="+mn-ea"/>
                <a:cs typeface="+mn-cs"/>
              </a:rPr>
              <a:t>“E da tua descendência não darás nenhum (filhos) para dedicar-se a </a:t>
            </a:r>
            <a:r>
              <a:rPr lang="pt-BR" sz="1200" i="1" kern="1200" dirty="0" err="1">
                <a:solidFill>
                  <a:schemeClr val="tx1"/>
                </a:solidFill>
                <a:effectLst/>
                <a:latin typeface="+mn-lt"/>
                <a:ea typeface="+mn-ea"/>
                <a:cs typeface="+mn-cs"/>
              </a:rPr>
              <a:t>Moloque</a:t>
            </a:r>
            <a:r>
              <a:rPr lang="pt-BR" sz="1200" i="1" kern="1200" dirty="0">
                <a:solidFill>
                  <a:schemeClr val="tx1"/>
                </a:solidFill>
                <a:effectLst/>
                <a:latin typeface="+mn-lt"/>
                <a:ea typeface="+mn-ea"/>
                <a:cs typeface="+mn-cs"/>
              </a:rPr>
              <a:t>, nem profanarás o nome de teu Deus. Eu sou o SENHOR”. (Lev 18:21 ARA).</a:t>
            </a:r>
            <a:endParaRPr lang="pt-BR" sz="1200" b="1" u="sng"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7</a:t>
            </a:fld>
            <a:endParaRPr lang="pt-BR"/>
          </a:p>
        </p:txBody>
      </p:sp>
    </p:spTree>
    <p:extLst>
      <p:ext uri="{BB962C8B-B14F-4D97-AF65-F5344CB8AC3E}">
        <p14:creationId xmlns:p14="http://schemas.microsoft.com/office/powerpoint/2010/main" val="229108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Manasses estava cego aos acontecimentos em sua volta, não se importava com o Senhor, vivia como se Deus não existisse. Milhares hoje estão no “caminho de Manasses”, estão em rebelião contra Deus, vivem e andam por caminhos errado, mesmo conhecendo a vontade de Deus, continua em rebelião e permanecem alheio ao Senhor, brincam com o que é sagrado, colocando em risco sua salvação. Trocam a vida eterna por coisa passageira e vazia desse mundo. </a:t>
            </a: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8</a:t>
            </a:fld>
            <a:endParaRPr lang="pt-BR"/>
          </a:p>
        </p:txBody>
      </p:sp>
    </p:spTree>
    <p:extLst>
      <p:ext uri="{BB962C8B-B14F-4D97-AF65-F5344CB8AC3E}">
        <p14:creationId xmlns:p14="http://schemas.microsoft.com/office/powerpoint/2010/main" val="3389387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9</a:t>
            </a:fld>
            <a:endParaRPr lang="pt-BR"/>
          </a:p>
        </p:txBody>
      </p:sp>
    </p:spTree>
    <p:extLst>
      <p:ext uri="{BB962C8B-B14F-4D97-AF65-F5344CB8AC3E}">
        <p14:creationId xmlns:p14="http://schemas.microsoft.com/office/powerpoint/2010/main" val="2689933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Manasses e apresentado em Ellen </a:t>
            </a:r>
            <a:r>
              <a:rPr lang="pt-PT" sz="1200" kern="1200" dirty="0" err="1">
                <a:solidFill>
                  <a:schemeClr val="tx1"/>
                </a:solidFill>
                <a:effectLst/>
                <a:latin typeface="+mn-lt"/>
                <a:ea typeface="+mn-ea"/>
                <a:cs typeface="+mn-cs"/>
              </a:rPr>
              <a:t>White</a:t>
            </a:r>
            <a:r>
              <a:rPr lang="pt-PT" sz="1200" kern="1200" dirty="0">
                <a:solidFill>
                  <a:schemeClr val="tx1"/>
                </a:solidFill>
                <a:effectLst/>
                <a:latin typeface="+mn-lt"/>
                <a:ea typeface="+mn-ea"/>
                <a:cs typeface="+mn-cs"/>
              </a:rPr>
              <a:t> como um dos grandes perseguidores aos mensageiros e profetas do Senhor,</a:t>
            </a:r>
            <a:r>
              <a:rPr lang="pt-PT" sz="1200" b="1"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um dos primeiros a “</a:t>
            </a:r>
            <a:r>
              <a:rPr lang="pt-PT" sz="1200" b="1" i="1" u="sng" kern="1200" dirty="0">
                <a:solidFill>
                  <a:schemeClr val="tx1"/>
                </a:solidFill>
                <a:effectLst/>
                <a:latin typeface="+mn-lt"/>
                <a:ea typeface="+mn-ea"/>
                <a:cs typeface="+mn-cs"/>
              </a:rPr>
              <a:t>cair foi Isaías,</a:t>
            </a:r>
            <a:r>
              <a:rPr lang="pt-PT" sz="1200" kern="1200" dirty="0">
                <a:solidFill>
                  <a:schemeClr val="tx1"/>
                </a:solidFill>
                <a:effectLst/>
                <a:latin typeface="+mn-lt"/>
                <a:ea typeface="+mn-ea"/>
                <a:cs typeface="+mn-cs"/>
              </a:rPr>
              <a:t> que durante mais de meio século estivera perante Judá como mensageiro apontado por Jeová. "Outros experimentaram escárnios e açoites, e até cadeias e prisões. Foram apedrejados, serrados, tentados, mortos ao fio da espada; andaram vestidos de peles de ovelhas e de cabras, desamparados, aflitos e maltratados (dos quais o mundo não era digno), errantes pelos desertos e montes, e pelas covas e cavernas da terra.” </a:t>
            </a:r>
            <a:r>
              <a:rPr lang="pt-PT" sz="1200" kern="1200" dirty="0" err="1">
                <a:solidFill>
                  <a:schemeClr val="tx1"/>
                </a:solidFill>
                <a:effectLst/>
                <a:latin typeface="+mn-lt"/>
                <a:ea typeface="+mn-ea"/>
                <a:cs typeface="+mn-cs"/>
              </a:rPr>
              <a:t>Heb</a:t>
            </a:r>
            <a:r>
              <a:rPr lang="pt-PT" sz="1200" kern="1200" dirty="0">
                <a:solidFill>
                  <a:schemeClr val="tx1"/>
                </a:solidFill>
                <a:effectLst/>
                <a:latin typeface="+mn-lt"/>
                <a:ea typeface="+mn-ea"/>
                <a:cs typeface="+mn-cs"/>
              </a:rPr>
              <a:t>. 11:36-38. </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Profetas e Reis p. 382</a:t>
            </a:r>
          </a:p>
          <a:p>
            <a:r>
              <a:rPr lang="pt-BR" sz="1200" kern="1200" dirty="0">
                <a:solidFill>
                  <a:schemeClr val="tx1"/>
                </a:solidFill>
                <a:effectLst/>
                <a:latin typeface="+mn-lt"/>
                <a:ea typeface="+mn-ea"/>
                <a:cs typeface="+mn-cs"/>
              </a:rPr>
              <a:t> </a:t>
            </a:r>
          </a:p>
          <a:p>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10</a:t>
            </a:fld>
            <a:endParaRPr lang="pt-BR"/>
          </a:p>
        </p:txBody>
      </p:sp>
    </p:spTree>
    <p:extLst>
      <p:ext uri="{BB962C8B-B14F-4D97-AF65-F5344CB8AC3E}">
        <p14:creationId xmlns:p14="http://schemas.microsoft.com/office/powerpoint/2010/main" val="2861908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F254CF7E-692F-4DAD-8A0B-5B36A8D1BA21}" type="datetimeFigureOut">
              <a:rPr lang="pt-BR" smtClean="0"/>
              <a:t>12/12/2017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707122965"/>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254CF7E-692F-4DAD-8A0B-5B36A8D1BA21}" type="datetimeFigureOut">
              <a:rPr lang="pt-BR" smtClean="0"/>
              <a:t>12/12/2017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678464405"/>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254CF7E-692F-4DAD-8A0B-5B36A8D1BA21}" type="datetimeFigureOut">
              <a:rPr lang="pt-BR" smtClean="0"/>
              <a:t>12/12/2017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2168332400"/>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254CF7E-692F-4DAD-8A0B-5B36A8D1BA21}" type="datetimeFigureOut">
              <a:rPr lang="pt-BR" smtClean="0"/>
              <a:t>12/12/2017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30689660"/>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F254CF7E-692F-4DAD-8A0B-5B36A8D1BA21}" type="datetimeFigureOut">
              <a:rPr lang="pt-BR" smtClean="0"/>
              <a:t>12/12/2017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259615640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F254CF7E-692F-4DAD-8A0B-5B36A8D1BA21}" type="datetimeFigureOut">
              <a:rPr lang="pt-BR" smtClean="0"/>
              <a:t>12/12/2017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82095810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F254CF7E-692F-4DAD-8A0B-5B36A8D1BA21}" type="datetimeFigureOut">
              <a:rPr lang="pt-BR" smtClean="0"/>
              <a:t>12/12/2017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182455482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F254CF7E-692F-4DAD-8A0B-5B36A8D1BA21}" type="datetimeFigureOut">
              <a:rPr lang="pt-BR" smtClean="0"/>
              <a:t>12/12/2017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1761888178"/>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254CF7E-692F-4DAD-8A0B-5B36A8D1BA21}" type="datetimeFigureOut">
              <a:rPr lang="pt-BR" smtClean="0"/>
              <a:t>12/12/2017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22962650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F254CF7E-692F-4DAD-8A0B-5B36A8D1BA21}" type="datetimeFigureOut">
              <a:rPr lang="pt-BR" smtClean="0"/>
              <a:t>12/12/2017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259080850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F254CF7E-692F-4DAD-8A0B-5B36A8D1BA21}" type="datetimeFigureOut">
              <a:rPr lang="pt-BR" smtClean="0"/>
              <a:t>12/12/2017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658637976"/>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4CF7E-692F-4DAD-8A0B-5B36A8D1BA21}" type="datetimeFigureOut">
              <a:rPr lang="pt-BR" smtClean="0"/>
              <a:t>12/12/2017</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A97103-32F4-4AC0-BCDC-4F71D0C6B475}" type="slidenum">
              <a:rPr lang="pt-BR" smtClean="0"/>
              <a:t>‹nº›</a:t>
            </a:fld>
            <a:endParaRPr lang="pt-BR"/>
          </a:p>
        </p:txBody>
      </p:sp>
    </p:spTree>
    <p:extLst>
      <p:ext uri="{BB962C8B-B14F-4D97-AF65-F5344CB8AC3E}">
        <p14:creationId xmlns:p14="http://schemas.microsoft.com/office/powerpoint/2010/main" val="1339223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91030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351366" y="514350"/>
            <a:ext cx="6405033" cy="5262979"/>
          </a:xfrm>
          <a:prstGeom prst="rect">
            <a:avLst/>
          </a:prstGeom>
        </p:spPr>
        <p:txBody>
          <a:bodyPr wrap="square">
            <a:spAutoFit/>
          </a:bodyPr>
          <a:lstStyle/>
          <a:p>
            <a:pPr algn="ctr"/>
            <a:r>
              <a:rPr lang="pt-BR" sz="4800" dirty="0">
                <a:latin typeface="Century Gothic" panose="020B0502020202020204" pitchFamily="34" charset="0"/>
              </a:rPr>
              <a:t>Um dos grandes perseguidores </a:t>
            </a:r>
          </a:p>
          <a:p>
            <a:pPr algn="ctr"/>
            <a:r>
              <a:rPr lang="pt-BR" sz="4800" b="1" dirty="0">
                <a:solidFill>
                  <a:srgbClr val="68472E"/>
                </a:solidFill>
                <a:latin typeface="Century Gothic" panose="020B0502020202020204" pitchFamily="34" charset="0"/>
              </a:rPr>
              <a:t>AOS MENSAGEIROS E PROFETAS DO SENHOR, </a:t>
            </a:r>
            <a:r>
              <a:rPr lang="pt-BR" sz="4800" dirty="0">
                <a:latin typeface="Century Gothic" panose="020B0502020202020204" pitchFamily="34" charset="0"/>
              </a:rPr>
              <a:t>um dos primeiros a </a:t>
            </a:r>
            <a:r>
              <a:rPr lang="pt-BR" sz="4800" b="1" dirty="0">
                <a:solidFill>
                  <a:srgbClr val="68472E"/>
                </a:solidFill>
                <a:latin typeface="Century Gothic" panose="020B0502020202020204" pitchFamily="34" charset="0"/>
              </a:rPr>
              <a:t>“CAIR FOI ISAÍAS” </a:t>
            </a:r>
            <a:endParaRPr lang="pt-BR" sz="6600" b="1" dirty="0">
              <a:solidFill>
                <a:srgbClr val="68472E"/>
              </a:solidFill>
              <a:latin typeface="Century Gothic" panose="020B0502020202020204" pitchFamily="34" charset="0"/>
            </a:endParaRPr>
          </a:p>
        </p:txBody>
      </p:sp>
    </p:spTree>
    <p:extLst>
      <p:ext uri="{BB962C8B-B14F-4D97-AF65-F5344CB8AC3E}">
        <p14:creationId xmlns:p14="http://schemas.microsoft.com/office/powerpoint/2010/main" val="3681545544"/>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3170321" y="1242089"/>
            <a:ext cx="10355912" cy="1015663"/>
          </a:xfrm>
          <a:prstGeom prst="rect">
            <a:avLst/>
          </a:prstGeom>
        </p:spPr>
        <p:txBody>
          <a:bodyPr wrap="square">
            <a:spAutoFit/>
          </a:bodyPr>
          <a:lstStyle/>
          <a:p>
            <a:r>
              <a:rPr lang="pt-BR" sz="60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II Crônicas 33:10. </a:t>
            </a:r>
            <a:endParaRPr lang="pt-BR" sz="60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endParaRPr>
          </a:p>
        </p:txBody>
      </p:sp>
      <p:sp>
        <p:nvSpPr>
          <p:cNvPr id="11" name="Retângulo 10"/>
          <p:cNvSpPr/>
          <p:nvPr/>
        </p:nvSpPr>
        <p:spPr>
          <a:xfrm>
            <a:off x="247650" y="2760644"/>
            <a:ext cx="11944350" cy="1200329"/>
          </a:xfrm>
          <a:prstGeom prst="rect">
            <a:avLst/>
          </a:prstGeom>
        </p:spPr>
        <p:txBody>
          <a:bodyPr wrap="square">
            <a:spAutoFit/>
          </a:bodyPr>
          <a:lstStyle/>
          <a:p>
            <a:pPr algn="ctr"/>
            <a:r>
              <a:rPr lang="pt-BR" sz="3600" dirty="0">
                <a:solidFill>
                  <a:schemeClr val="bg1"/>
                </a:solidFill>
                <a:effectLst>
                  <a:outerShdw blurRad="38100" dist="38100" dir="2700000" algn="tl">
                    <a:srgbClr val="000000">
                      <a:alpha val="43137"/>
                    </a:srgbClr>
                  </a:outerShdw>
                </a:effectLst>
                <a:latin typeface="Century Gothic" panose="020B0502020202020204" pitchFamily="34" charset="0"/>
              </a:rPr>
              <a:t>“Falou o Senhor a Manasses e ao seu povo, </a:t>
            </a:r>
          </a:p>
          <a:p>
            <a:pPr algn="ctr"/>
            <a:r>
              <a:rPr lang="pt-BR" sz="3600" dirty="0">
                <a:solidFill>
                  <a:schemeClr val="bg1"/>
                </a:solidFill>
                <a:effectLst>
                  <a:outerShdw blurRad="38100" dist="38100" dir="2700000" algn="tl">
                    <a:srgbClr val="000000">
                      <a:alpha val="43137"/>
                    </a:srgbClr>
                  </a:outerShdw>
                </a:effectLst>
                <a:latin typeface="Century Gothic" panose="020B0502020202020204" pitchFamily="34" charset="0"/>
              </a:rPr>
              <a:t>porém não lhe deram ouvidos. ”</a:t>
            </a:r>
          </a:p>
        </p:txBody>
      </p:sp>
      <p:pic>
        <p:nvPicPr>
          <p:cNvPr id="13" name="Imagem 12"/>
          <p:cNvPicPr>
            <a:picLocks noChangeAspect="1"/>
          </p:cNvPicPr>
          <p:nvPr/>
        </p:nvPicPr>
        <p:blipFill>
          <a:blip r:embed="rId4"/>
          <a:stretch>
            <a:fillRect/>
          </a:stretch>
        </p:blipFill>
        <p:spPr>
          <a:xfrm>
            <a:off x="271713" y="135193"/>
            <a:ext cx="3698708" cy="2150411"/>
          </a:xfrm>
          <a:prstGeom prst="rect">
            <a:avLst/>
          </a:prstGeom>
        </p:spPr>
      </p:pic>
    </p:spTree>
    <p:extLst>
      <p:ext uri="{BB962C8B-B14F-4D97-AF65-F5344CB8AC3E}">
        <p14:creationId xmlns:p14="http://schemas.microsoft.com/office/powerpoint/2010/main" val="248249882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Retângulo 1"/>
          <p:cNvSpPr/>
          <p:nvPr/>
        </p:nvSpPr>
        <p:spPr>
          <a:xfrm>
            <a:off x="4707326" y="0"/>
            <a:ext cx="6969362" cy="5078313"/>
          </a:xfrm>
          <a:prstGeom prst="rect">
            <a:avLst/>
          </a:prstGeom>
        </p:spPr>
        <p:txBody>
          <a:bodyPr wrap="square">
            <a:spAutoFit/>
          </a:bodyPr>
          <a:lstStyle/>
          <a:p>
            <a:pPr algn="ctr"/>
            <a:r>
              <a:rPr lang="pt-BR" sz="5400" dirty="0">
                <a:solidFill>
                  <a:schemeClr val="bg1"/>
                </a:solidFill>
                <a:latin typeface="Century Gothic" panose="020B0502020202020204" pitchFamily="34" charset="0"/>
              </a:rPr>
              <a:t>Como é fácil </a:t>
            </a:r>
            <a:r>
              <a:rPr lang="pt-BR" sz="5400" b="1" dirty="0">
                <a:solidFill>
                  <a:schemeClr val="accent4">
                    <a:lumMod val="60000"/>
                    <a:lumOff val="40000"/>
                  </a:schemeClr>
                </a:solidFill>
                <a:latin typeface="Century Gothic" panose="020B0502020202020204" pitchFamily="34" charset="0"/>
              </a:rPr>
              <a:t>DESPREZAMOS OS CONSELHOS DO SENHOR </a:t>
            </a:r>
            <a:r>
              <a:rPr lang="pt-BR" sz="5400" dirty="0">
                <a:solidFill>
                  <a:schemeClr val="bg1"/>
                </a:solidFill>
                <a:latin typeface="Century Gothic" panose="020B0502020202020204" pitchFamily="34" charset="0"/>
              </a:rPr>
              <a:t>quando esses contrariam nossas vontades. </a:t>
            </a:r>
            <a:endParaRPr lang="pt-BR" sz="5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8307433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3170321" y="1242089"/>
            <a:ext cx="10355912" cy="1015663"/>
          </a:xfrm>
          <a:prstGeom prst="rect">
            <a:avLst/>
          </a:prstGeom>
        </p:spPr>
        <p:txBody>
          <a:bodyPr wrap="square">
            <a:spAutoFit/>
          </a:bodyPr>
          <a:lstStyle/>
          <a:p>
            <a:r>
              <a:rPr lang="pt-BR" sz="60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II Crônicas 33:10. </a:t>
            </a:r>
            <a:endParaRPr lang="pt-BR" sz="60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endParaRPr>
          </a:p>
        </p:txBody>
      </p:sp>
      <p:sp>
        <p:nvSpPr>
          <p:cNvPr id="11" name="Retângulo 10"/>
          <p:cNvSpPr/>
          <p:nvPr/>
        </p:nvSpPr>
        <p:spPr>
          <a:xfrm>
            <a:off x="0" y="2722544"/>
            <a:ext cx="11944350" cy="2308324"/>
          </a:xfrm>
          <a:prstGeom prst="rect">
            <a:avLst/>
          </a:prstGeom>
        </p:spPr>
        <p:txBody>
          <a:bodyPr wrap="square">
            <a:spAutoFit/>
          </a:bodyPr>
          <a:lstStyle/>
          <a:p>
            <a:pPr algn="ctr"/>
            <a:r>
              <a:rPr lang="pt-BR" sz="3600" dirty="0">
                <a:solidFill>
                  <a:schemeClr val="bg1"/>
                </a:solidFill>
                <a:effectLst>
                  <a:outerShdw blurRad="38100" dist="38100" dir="2700000" algn="tl">
                    <a:srgbClr val="000000">
                      <a:alpha val="43137"/>
                    </a:srgbClr>
                  </a:outerShdw>
                </a:effectLst>
                <a:latin typeface="Century Gothic" panose="020B0502020202020204" pitchFamily="34" charset="0"/>
              </a:rPr>
              <a:t>Pelo que o SENHOR trouxe sobre eles os príncipes do exército do rei da Assíria, os quais prenderam </a:t>
            </a:r>
            <a:r>
              <a:rPr lang="pt-BR" sz="3600" dirty="0" err="1">
                <a:solidFill>
                  <a:schemeClr val="bg1"/>
                </a:solidFill>
                <a:effectLst>
                  <a:outerShdw blurRad="38100" dist="38100" dir="2700000" algn="tl">
                    <a:srgbClr val="000000">
                      <a:alpha val="43137"/>
                    </a:srgbClr>
                  </a:outerShdw>
                </a:effectLst>
                <a:latin typeface="Century Gothic" panose="020B0502020202020204" pitchFamily="34" charset="0"/>
              </a:rPr>
              <a:t>Manassés</a:t>
            </a:r>
            <a:r>
              <a:rPr lang="pt-BR" sz="3600" dirty="0">
                <a:solidFill>
                  <a:schemeClr val="bg1"/>
                </a:solidFill>
                <a:effectLst>
                  <a:outerShdw blurRad="38100" dist="38100" dir="2700000" algn="tl">
                    <a:srgbClr val="000000">
                      <a:alpha val="43137"/>
                    </a:srgbClr>
                  </a:outerShdw>
                </a:effectLst>
                <a:latin typeface="Century Gothic" panose="020B0502020202020204" pitchFamily="34" charset="0"/>
              </a:rPr>
              <a:t> com ganchos, amarraram-no com cadeias e o levaram à Babilônia. </a:t>
            </a:r>
          </a:p>
        </p:txBody>
      </p:sp>
      <p:pic>
        <p:nvPicPr>
          <p:cNvPr id="13" name="Imagem 12"/>
          <p:cNvPicPr>
            <a:picLocks noChangeAspect="1"/>
          </p:cNvPicPr>
          <p:nvPr/>
        </p:nvPicPr>
        <p:blipFill>
          <a:blip r:embed="rId4"/>
          <a:stretch>
            <a:fillRect/>
          </a:stretch>
        </p:blipFill>
        <p:spPr>
          <a:xfrm>
            <a:off x="271713" y="135193"/>
            <a:ext cx="3698708" cy="2150411"/>
          </a:xfrm>
          <a:prstGeom prst="rect">
            <a:avLst/>
          </a:prstGeom>
        </p:spPr>
      </p:pic>
    </p:spTree>
    <p:extLst>
      <p:ext uri="{BB962C8B-B14F-4D97-AF65-F5344CB8AC3E}">
        <p14:creationId xmlns:p14="http://schemas.microsoft.com/office/powerpoint/2010/main" val="14738732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5401318" y="457200"/>
            <a:ext cx="7081157" cy="3785652"/>
          </a:xfrm>
          <a:prstGeom prst="rect">
            <a:avLst/>
          </a:prstGeom>
        </p:spPr>
        <p:txBody>
          <a:bodyPr wrap="square">
            <a:spAutoFit/>
          </a:bodyPr>
          <a:lstStyle/>
          <a:p>
            <a:pPr algn="ctr"/>
            <a:r>
              <a:rPr lang="pt-BR" sz="6000" dirty="0">
                <a:solidFill>
                  <a:schemeClr val="bg1"/>
                </a:solidFill>
                <a:latin typeface="Century Gothic" panose="020B0502020202020204" pitchFamily="34" charset="0"/>
              </a:rPr>
              <a:t>Quantas vezes </a:t>
            </a:r>
          </a:p>
          <a:p>
            <a:pPr algn="ctr"/>
            <a:r>
              <a:rPr lang="pt-BR" sz="6000" dirty="0">
                <a:solidFill>
                  <a:schemeClr val="bg1"/>
                </a:solidFill>
                <a:latin typeface="Century Gothic" panose="020B0502020202020204" pitchFamily="34" charset="0"/>
              </a:rPr>
              <a:t>ficamos triste por </a:t>
            </a:r>
            <a:r>
              <a:rPr lang="pt-BR" sz="6000" b="1" dirty="0">
                <a:solidFill>
                  <a:schemeClr val="accent4">
                    <a:lumMod val="60000"/>
                    <a:lumOff val="40000"/>
                  </a:schemeClr>
                </a:solidFill>
                <a:latin typeface="Century Gothic" panose="020B0502020202020204" pitchFamily="34" charset="0"/>
              </a:rPr>
              <a:t>ALGO QUE </a:t>
            </a:r>
          </a:p>
          <a:p>
            <a:pPr algn="ctr"/>
            <a:r>
              <a:rPr lang="pt-BR" sz="6000" b="1" dirty="0">
                <a:solidFill>
                  <a:schemeClr val="accent4">
                    <a:lumMod val="60000"/>
                    <a:lumOff val="40000"/>
                  </a:schemeClr>
                </a:solidFill>
                <a:latin typeface="Century Gothic" panose="020B0502020202020204" pitchFamily="34" charset="0"/>
              </a:rPr>
              <a:t>PERDEMOS. </a:t>
            </a:r>
          </a:p>
        </p:txBody>
      </p:sp>
    </p:spTree>
    <p:extLst>
      <p:ext uri="{BB962C8B-B14F-4D97-AF65-F5344CB8AC3E}">
        <p14:creationId xmlns:p14="http://schemas.microsoft.com/office/powerpoint/2010/main" val="1933561295"/>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3246521" y="1203989"/>
            <a:ext cx="10355912" cy="1015663"/>
          </a:xfrm>
          <a:prstGeom prst="rect">
            <a:avLst/>
          </a:prstGeom>
        </p:spPr>
        <p:txBody>
          <a:bodyPr wrap="square">
            <a:spAutoFit/>
          </a:bodyPr>
          <a:lstStyle/>
          <a:p>
            <a:r>
              <a:rPr lang="pt-BR" sz="60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2Crônicas 33:10. </a:t>
            </a:r>
            <a:endParaRPr lang="pt-BR" sz="60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endParaRPr>
          </a:p>
        </p:txBody>
      </p:sp>
      <p:sp>
        <p:nvSpPr>
          <p:cNvPr id="11" name="Retângulo 10"/>
          <p:cNvSpPr/>
          <p:nvPr/>
        </p:nvSpPr>
        <p:spPr>
          <a:xfrm>
            <a:off x="0" y="2304258"/>
            <a:ext cx="11944350" cy="3416320"/>
          </a:xfrm>
          <a:prstGeom prst="rect">
            <a:avLst/>
          </a:prstGeom>
        </p:spPr>
        <p:txBody>
          <a:bodyPr wrap="square">
            <a:spAutoFit/>
          </a:bodyPr>
          <a:lstStyle/>
          <a:p>
            <a:pPr algn="ctr"/>
            <a:r>
              <a:rPr lang="pt-BR" sz="36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Ele, angustiado, suplicou deveras ao SENHOR</a:t>
            </a:r>
            <a:r>
              <a:rPr lang="pt-BR" sz="3600" dirty="0">
                <a:solidFill>
                  <a:schemeClr val="bg1"/>
                </a:solidFill>
                <a:effectLst>
                  <a:outerShdw blurRad="38100" dist="38100" dir="2700000" algn="tl">
                    <a:srgbClr val="000000">
                      <a:alpha val="43137"/>
                    </a:srgbClr>
                  </a:outerShdw>
                </a:effectLst>
                <a:latin typeface="Century Gothic" panose="020B0502020202020204" pitchFamily="34" charset="0"/>
              </a:rPr>
              <a:t>, seu Deus, e muito se humilhou perante o Deus de seus pais; fez-lhe oração, e Deus se tornou favorável para com ele, atendeu-lhe a súplica e o fez voltar para Jerusalém, ao seu reino; então, reconheceu Manasses que o SENHOR era Deus. </a:t>
            </a:r>
          </a:p>
        </p:txBody>
      </p:sp>
      <p:pic>
        <p:nvPicPr>
          <p:cNvPr id="13" name="Imagem 12"/>
          <p:cNvPicPr>
            <a:picLocks noChangeAspect="1"/>
          </p:cNvPicPr>
          <p:nvPr/>
        </p:nvPicPr>
        <p:blipFill>
          <a:blip r:embed="rId4"/>
          <a:stretch>
            <a:fillRect/>
          </a:stretch>
        </p:blipFill>
        <p:spPr>
          <a:xfrm>
            <a:off x="271713" y="135193"/>
            <a:ext cx="3698708" cy="2150411"/>
          </a:xfrm>
          <a:prstGeom prst="rect">
            <a:avLst/>
          </a:prstGeom>
        </p:spPr>
      </p:pic>
    </p:spTree>
    <p:extLst>
      <p:ext uri="{BB962C8B-B14F-4D97-AF65-F5344CB8AC3E}">
        <p14:creationId xmlns:p14="http://schemas.microsoft.com/office/powerpoint/2010/main" val="1997539622"/>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Retângulo 1"/>
          <p:cNvSpPr/>
          <p:nvPr/>
        </p:nvSpPr>
        <p:spPr>
          <a:xfrm>
            <a:off x="6134669" y="563273"/>
            <a:ext cx="5699052" cy="2862322"/>
          </a:xfrm>
          <a:prstGeom prst="rect">
            <a:avLst/>
          </a:prstGeom>
        </p:spPr>
        <p:txBody>
          <a:bodyPr wrap="square">
            <a:spAutoFit/>
          </a:bodyPr>
          <a:lstStyle/>
          <a:p>
            <a:pPr algn="ctr"/>
            <a:r>
              <a:rPr lang="pt-BR" sz="4800" dirty="0">
                <a:solidFill>
                  <a:schemeClr val="bg1"/>
                </a:solidFill>
                <a:latin typeface="Century Gothic" panose="020B0502020202020204" pitchFamily="34" charset="0"/>
              </a:rPr>
              <a:t>O que o inimigo </a:t>
            </a:r>
            <a:r>
              <a:rPr lang="pt-BR" sz="6600" b="1" dirty="0">
                <a:solidFill>
                  <a:schemeClr val="accent4">
                    <a:lumMod val="60000"/>
                    <a:lumOff val="40000"/>
                  </a:schemeClr>
                </a:solidFill>
                <a:latin typeface="Century Gothic" panose="020B0502020202020204" pitchFamily="34" charset="0"/>
              </a:rPr>
              <a:t>ARRANCOU DE VOCÊ? </a:t>
            </a:r>
            <a:endParaRPr lang="pt-BR" sz="4800" b="1" dirty="0">
              <a:solidFill>
                <a:schemeClr val="accent4">
                  <a:lumMod val="60000"/>
                  <a:lumOff val="40000"/>
                </a:schemeClr>
              </a:solidFill>
              <a:latin typeface="Century Gothic" panose="020B0502020202020204" pitchFamily="34" charset="0"/>
            </a:endParaRPr>
          </a:p>
        </p:txBody>
      </p:sp>
    </p:spTree>
    <p:extLst>
      <p:ext uri="{BB962C8B-B14F-4D97-AF65-F5344CB8AC3E}">
        <p14:creationId xmlns:p14="http://schemas.microsoft.com/office/powerpoint/2010/main" val="368465154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3333353" y="1269941"/>
            <a:ext cx="10355912" cy="830997"/>
          </a:xfrm>
          <a:prstGeom prst="rect">
            <a:avLst/>
          </a:prstGeom>
        </p:spPr>
        <p:txBody>
          <a:bodyPr wrap="square">
            <a:spAutoFit/>
          </a:bodyPr>
          <a:lstStyle/>
          <a:p>
            <a:r>
              <a:rPr lang="pt-BR" sz="48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2Crônicas 33:14-16</a:t>
            </a:r>
          </a:p>
        </p:txBody>
      </p:sp>
      <p:pic>
        <p:nvPicPr>
          <p:cNvPr id="13" name="Imagem 12"/>
          <p:cNvPicPr>
            <a:picLocks noChangeAspect="1"/>
          </p:cNvPicPr>
          <p:nvPr/>
        </p:nvPicPr>
        <p:blipFill>
          <a:blip r:embed="rId4"/>
          <a:stretch>
            <a:fillRect/>
          </a:stretch>
        </p:blipFill>
        <p:spPr>
          <a:xfrm>
            <a:off x="271713" y="135193"/>
            <a:ext cx="3698708" cy="2150411"/>
          </a:xfrm>
          <a:prstGeom prst="rect">
            <a:avLst/>
          </a:prstGeom>
        </p:spPr>
      </p:pic>
      <p:sp>
        <p:nvSpPr>
          <p:cNvPr id="5" name="Retângulo 4">
            <a:extLst>
              <a:ext uri="{FF2B5EF4-FFF2-40B4-BE49-F238E27FC236}">
                <a16:creationId xmlns:a16="http://schemas.microsoft.com/office/drawing/2014/main" id="{AC0DDD2E-112F-4AAA-A9CC-E8A686507F9F}"/>
              </a:ext>
            </a:extLst>
          </p:cNvPr>
          <p:cNvSpPr/>
          <p:nvPr/>
        </p:nvSpPr>
        <p:spPr>
          <a:xfrm>
            <a:off x="0" y="2494758"/>
            <a:ext cx="11944350" cy="3231654"/>
          </a:xfrm>
          <a:prstGeom prst="rect">
            <a:avLst/>
          </a:prstGeom>
        </p:spPr>
        <p:txBody>
          <a:bodyPr wrap="square">
            <a:spAutoFit/>
          </a:bodyPr>
          <a:lstStyle/>
          <a:p>
            <a:pPr algn="ctr"/>
            <a:r>
              <a:rPr lang="pt-BR" sz="2400" dirty="0">
                <a:solidFill>
                  <a:schemeClr val="bg1"/>
                </a:solidFill>
                <a:effectLst>
                  <a:outerShdw blurRad="38100" dist="38100" dir="2700000" algn="tl">
                    <a:srgbClr val="000000">
                      <a:alpha val="43137"/>
                    </a:srgbClr>
                  </a:outerShdw>
                </a:effectLst>
                <a:latin typeface="Century Gothic" panose="020B0502020202020204" pitchFamily="34" charset="0"/>
              </a:rPr>
              <a:t>“Depois disto, edificou o muro de fora da Cidade de Davi, ao ocidente de </a:t>
            </a:r>
            <a:r>
              <a:rPr lang="pt-BR" sz="2400" dirty="0" err="1">
                <a:solidFill>
                  <a:schemeClr val="bg1"/>
                </a:solidFill>
                <a:effectLst>
                  <a:outerShdw blurRad="38100" dist="38100" dir="2700000" algn="tl">
                    <a:srgbClr val="000000">
                      <a:alpha val="43137"/>
                    </a:srgbClr>
                  </a:outerShdw>
                </a:effectLst>
                <a:latin typeface="Century Gothic" panose="020B0502020202020204" pitchFamily="34" charset="0"/>
              </a:rPr>
              <a:t>Giom</a:t>
            </a:r>
            <a:r>
              <a:rPr lang="pt-BR" sz="2400" dirty="0">
                <a:solidFill>
                  <a:schemeClr val="bg1"/>
                </a:solidFill>
                <a:effectLst>
                  <a:outerShdw blurRad="38100" dist="38100" dir="2700000" algn="tl">
                    <a:srgbClr val="000000">
                      <a:alpha val="43137"/>
                    </a:srgbClr>
                  </a:outerShdw>
                </a:effectLst>
                <a:latin typeface="Century Gothic" panose="020B0502020202020204" pitchFamily="34" charset="0"/>
              </a:rPr>
              <a:t>, no vale, e à entrada da Porta do Peixe, abrangendo </a:t>
            </a:r>
            <a:r>
              <a:rPr lang="pt-BR" sz="2400" dirty="0" err="1">
                <a:solidFill>
                  <a:schemeClr val="bg1"/>
                </a:solidFill>
                <a:effectLst>
                  <a:outerShdw blurRad="38100" dist="38100" dir="2700000" algn="tl">
                    <a:srgbClr val="000000">
                      <a:alpha val="43137"/>
                    </a:srgbClr>
                  </a:outerShdw>
                </a:effectLst>
                <a:latin typeface="Century Gothic" panose="020B0502020202020204" pitchFamily="34" charset="0"/>
              </a:rPr>
              <a:t>Ofel</a:t>
            </a:r>
            <a:r>
              <a:rPr lang="pt-BR" sz="2400" dirty="0">
                <a:solidFill>
                  <a:schemeClr val="bg1"/>
                </a:solidFill>
                <a:effectLst>
                  <a:outerShdw blurRad="38100" dist="38100" dir="2700000" algn="tl">
                    <a:srgbClr val="000000">
                      <a:alpha val="43137"/>
                    </a:srgbClr>
                  </a:outerShdw>
                </a:effectLst>
                <a:latin typeface="Century Gothic" panose="020B0502020202020204" pitchFamily="34" charset="0"/>
              </a:rPr>
              <a:t>, e o levantou mui alto; também pôs chefes militares em todas as cidades fortificadas de Judá. </a:t>
            </a:r>
            <a:r>
              <a:rPr lang="pt-BR" sz="28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Tirou da Casa do SENHOR os deuses estranhos e o ídolo, como também todos os altares que edificara no monte da Casa do SENHOR e em Jerusalém, e os lançou fora da cidade. </a:t>
            </a:r>
            <a:r>
              <a:rPr lang="pt-BR" sz="2400" dirty="0">
                <a:solidFill>
                  <a:schemeClr val="bg1"/>
                </a:solidFill>
                <a:effectLst>
                  <a:outerShdw blurRad="38100" dist="38100" dir="2700000" algn="tl">
                    <a:srgbClr val="000000">
                      <a:alpha val="43137"/>
                    </a:srgbClr>
                  </a:outerShdw>
                </a:effectLst>
                <a:latin typeface="Century Gothic" panose="020B0502020202020204" pitchFamily="34" charset="0"/>
              </a:rPr>
              <a:t>Restaurou o altar do SENHOR, sacrificou sobre ele ofertas pacíficas e de ações de graças e ordenou a Judá que servisse ao SENHOR, Deus de Israel”. </a:t>
            </a:r>
          </a:p>
        </p:txBody>
      </p:sp>
    </p:spTree>
    <p:extLst>
      <p:ext uri="{BB962C8B-B14F-4D97-AF65-F5344CB8AC3E}">
        <p14:creationId xmlns:p14="http://schemas.microsoft.com/office/powerpoint/2010/main" val="1760519054"/>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4"/>
          <p:cNvSpPr/>
          <p:nvPr/>
        </p:nvSpPr>
        <p:spPr>
          <a:xfrm>
            <a:off x="0" y="780470"/>
            <a:ext cx="7339263" cy="4247317"/>
          </a:xfrm>
          <a:prstGeom prst="rect">
            <a:avLst/>
          </a:prstGeom>
        </p:spPr>
        <p:txBody>
          <a:bodyPr wrap="square">
            <a:spAutoFit/>
          </a:bodyPr>
          <a:lstStyle/>
          <a:p>
            <a:pPr algn="ctr"/>
            <a:r>
              <a:rPr lang="pt-BR" sz="5400" dirty="0">
                <a:ln w="9525">
                  <a:noFill/>
                  <a:prstDash val="solid"/>
                </a:ln>
                <a:solidFill>
                  <a:schemeClr val="bg1"/>
                </a:solidFill>
                <a:effectLst>
                  <a:outerShdw blurRad="38100" dist="38100" dir="2700000" algn="tl">
                    <a:srgbClr val="000000">
                      <a:alpha val="43137"/>
                    </a:srgbClr>
                  </a:outerShdw>
                </a:effectLst>
                <a:latin typeface="Century Gothic" panose="020B0502020202020204" pitchFamily="34" charset="0"/>
              </a:rPr>
              <a:t>O que te </a:t>
            </a:r>
            <a:r>
              <a:rPr lang="pt-BR" sz="5400" b="1" dirty="0">
                <a:ln w="9525">
                  <a:noFill/>
                  <a:prstDash val="solid"/>
                </a:ln>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AFASTA DE DEUS?</a:t>
            </a:r>
            <a:r>
              <a:rPr lang="pt-BR" sz="5400" dirty="0">
                <a:ln w="9525">
                  <a:noFill/>
                  <a:prstDash val="solid"/>
                </a:ln>
                <a:effectLst>
                  <a:outerShdw blurRad="38100" dist="38100" dir="2700000" algn="tl">
                    <a:srgbClr val="000000">
                      <a:alpha val="43137"/>
                    </a:srgbClr>
                  </a:outerShdw>
                </a:effectLst>
                <a:latin typeface="Century Gothic" panose="020B0502020202020204" pitchFamily="34" charset="0"/>
              </a:rPr>
              <a:t> </a:t>
            </a:r>
            <a:r>
              <a:rPr lang="pt-BR" sz="5400" dirty="0">
                <a:ln w="9525">
                  <a:noFill/>
                  <a:prstDash val="solid"/>
                </a:ln>
                <a:solidFill>
                  <a:schemeClr val="bg1"/>
                </a:solidFill>
                <a:effectLst>
                  <a:outerShdw blurRad="38100" dist="38100" dir="2700000" algn="tl">
                    <a:srgbClr val="000000">
                      <a:alpha val="43137"/>
                    </a:srgbClr>
                  </a:outerShdw>
                </a:effectLst>
                <a:latin typeface="Century Gothic" panose="020B0502020202020204" pitchFamily="34" charset="0"/>
              </a:rPr>
              <a:t>O que faz você errar o alvo?</a:t>
            </a:r>
            <a:r>
              <a:rPr lang="pt-BR" sz="5400" dirty="0">
                <a:ln w="9525">
                  <a:noFill/>
                  <a:prstDash val="solid"/>
                </a:ln>
                <a:effectLst>
                  <a:outerShdw blurRad="38100" dist="38100" dir="2700000" algn="tl">
                    <a:srgbClr val="000000">
                      <a:alpha val="43137"/>
                    </a:srgbClr>
                  </a:outerShdw>
                </a:effectLst>
                <a:latin typeface="Century Gothic" panose="020B0502020202020204" pitchFamily="34" charset="0"/>
              </a:rPr>
              <a:t>  </a:t>
            </a:r>
            <a:r>
              <a:rPr lang="pt-BR" sz="5400" b="1" dirty="0">
                <a:ln w="9525">
                  <a:noFill/>
                  <a:prstDash val="solid"/>
                </a:ln>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VOCÊ PRECISA TIRAR ISSO DE SUA VIDA. </a:t>
            </a:r>
          </a:p>
        </p:txBody>
      </p:sp>
    </p:spTree>
    <p:extLst>
      <p:ext uri="{BB962C8B-B14F-4D97-AF65-F5344CB8AC3E}">
        <p14:creationId xmlns:p14="http://schemas.microsoft.com/office/powerpoint/2010/main" val="3600630492"/>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Imagem 2" descr="Uma imagem contendo pessoa, interior, homem, janela&#10;&#10;Descrição gerada com muito alta confiança">
            <a:extLst>
              <a:ext uri="{FF2B5EF4-FFF2-40B4-BE49-F238E27FC236}">
                <a16:creationId xmlns:a16="http://schemas.microsoft.com/office/drawing/2014/main" id="{089A1626-B5B6-4BD8-8EA8-EDFCB96D58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542458" cy="6858000"/>
          </a:xfrm>
          <a:prstGeom prst="rect">
            <a:avLst/>
          </a:prstGeom>
        </p:spPr>
      </p:pic>
      <p:pic>
        <p:nvPicPr>
          <p:cNvPr id="2" name="FUNDO ( Contagem Regressiva)">
            <a:hlinkClick r:id="" action="ppaction://media"/>
            <a:extLst>
              <a:ext uri="{FF2B5EF4-FFF2-40B4-BE49-F238E27FC236}">
                <a16:creationId xmlns:a16="http://schemas.microsoft.com/office/drawing/2014/main" id="{17B62950-05C2-4F8F-AF10-34BAF72D92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44161043"/>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89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52787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3022066" y="1210399"/>
            <a:ext cx="6696306" cy="1015663"/>
          </a:xfrm>
          <a:prstGeom prst="rect">
            <a:avLst/>
          </a:prstGeom>
        </p:spPr>
        <p:txBody>
          <a:bodyPr wrap="square">
            <a:spAutoFit/>
          </a:bodyPr>
          <a:lstStyle/>
          <a:p>
            <a:pPr algn="ctr"/>
            <a:r>
              <a:rPr lang="pt-BR" sz="60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2 Crônicas 33:2-5</a:t>
            </a:r>
            <a:endParaRPr lang="pt-BR" sz="48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endParaRPr>
          </a:p>
        </p:txBody>
      </p:sp>
      <p:sp>
        <p:nvSpPr>
          <p:cNvPr id="11" name="Retângulo 10"/>
          <p:cNvSpPr/>
          <p:nvPr/>
        </p:nvSpPr>
        <p:spPr>
          <a:xfrm>
            <a:off x="0" y="2618991"/>
            <a:ext cx="11944350" cy="2677656"/>
          </a:xfrm>
          <a:prstGeom prst="rect">
            <a:avLst/>
          </a:prstGeom>
        </p:spPr>
        <p:txBody>
          <a:bodyPr wrap="square">
            <a:spAutoFit/>
          </a:bodyPr>
          <a:lstStyle/>
          <a:p>
            <a:pPr algn="ctr"/>
            <a:r>
              <a:rPr lang="pt-BR" sz="2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Fez o que era mau perante o SENHOR, </a:t>
            </a:r>
            <a:r>
              <a:rPr lang="pt-BR" sz="2400" dirty="0">
                <a:solidFill>
                  <a:schemeClr val="bg1"/>
                </a:solidFill>
                <a:effectLst>
                  <a:outerShdw blurRad="38100" dist="38100" dir="2700000" algn="tl">
                    <a:srgbClr val="000000">
                      <a:alpha val="43137"/>
                    </a:srgbClr>
                  </a:outerShdw>
                </a:effectLst>
                <a:latin typeface="Century Gothic" panose="020B0502020202020204" pitchFamily="34" charset="0"/>
              </a:rPr>
              <a:t>segundo as abominações dos gentios que o SENHOR expulsara de suas possessões, de diante dos filhos de Israel. </a:t>
            </a:r>
            <a:r>
              <a:rPr lang="pt-BR" sz="2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Pois tornou a edificar os altos que Ezequias, seu pai, havia derribado, levantou altares aos </a:t>
            </a:r>
            <a:r>
              <a:rPr lang="pt-BR" sz="2400" b="1" dirty="0" err="1">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baalins</a:t>
            </a:r>
            <a:r>
              <a:rPr lang="pt-BR" sz="2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 e fez postes-ídolos, e se prostrou diante de todo o exército dos céus, e o serviu. </a:t>
            </a:r>
            <a:r>
              <a:rPr lang="pt-BR" sz="2400" dirty="0">
                <a:solidFill>
                  <a:schemeClr val="bg1"/>
                </a:solidFill>
                <a:effectLst>
                  <a:outerShdw blurRad="38100" dist="38100" dir="2700000" algn="tl">
                    <a:srgbClr val="000000">
                      <a:alpha val="43137"/>
                    </a:srgbClr>
                  </a:outerShdw>
                </a:effectLst>
                <a:latin typeface="Century Gothic" panose="020B0502020202020204" pitchFamily="34" charset="0"/>
              </a:rPr>
              <a:t>Edificou altares na Casa do SENHOR, da qual o SENHOR tinha dito: Em Jerusalém, porei o meu nome para sempre. Também edificou altares a todo o exército dos céus nos dois átrios da Casa do SENHOR, </a:t>
            </a:r>
          </a:p>
        </p:txBody>
      </p:sp>
      <p:pic>
        <p:nvPicPr>
          <p:cNvPr id="13" name="Imagem 12"/>
          <p:cNvPicPr>
            <a:picLocks noChangeAspect="1"/>
          </p:cNvPicPr>
          <p:nvPr/>
        </p:nvPicPr>
        <p:blipFill>
          <a:blip r:embed="rId4"/>
          <a:stretch>
            <a:fillRect/>
          </a:stretch>
        </p:blipFill>
        <p:spPr>
          <a:xfrm>
            <a:off x="247650" y="135194"/>
            <a:ext cx="3698708" cy="2150411"/>
          </a:xfrm>
          <a:prstGeom prst="rect">
            <a:avLst/>
          </a:prstGeom>
        </p:spPr>
      </p:pic>
    </p:spTree>
    <p:extLst>
      <p:ext uri="{BB962C8B-B14F-4D97-AF65-F5344CB8AC3E}">
        <p14:creationId xmlns:p14="http://schemas.microsoft.com/office/powerpoint/2010/main" val="29479446"/>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0" y="551869"/>
            <a:ext cx="6394168" cy="5078313"/>
          </a:xfrm>
          <a:prstGeom prst="rect">
            <a:avLst/>
          </a:prstGeom>
        </p:spPr>
        <p:txBody>
          <a:bodyPr wrap="square">
            <a:spAutoFit/>
          </a:bodyPr>
          <a:lstStyle/>
          <a:p>
            <a:pPr algn="ctr"/>
            <a:r>
              <a:rPr lang="pt-BR" sz="5400" dirty="0" err="1">
                <a:effectLst>
                  <a:outerShdw blurRad="38100" dist="38100" dir="2700000" algn="tl">
                    <a:srgbClr val="000000">
                      <a:alpha val="43137"/>
                    </a:srgbClr>
                  </a:outerShdw>
                </a:effectLst>
                <a:latin typeface="Century Gothic" panose="020B0502020202020204" pitchFamily="34" charset="0"/>
              </a:rPr>
              <a:t>Manassés</a:t>
            </a:r>
            <a:r>
              <a:rPr lang="pt-BR" sz="5400" dirty="0">
                <a:effectLst>
                  <a:outerShdw blurRad="38100" dist="38100" dir="2700000" algn="tl">
                    <a:srgbClr val="000000">
                      <a:alpha val="43137"/>
                    </a:srgbClr>
                  </a:outerShdw>
                </a:effectLst>
                <a:latin typeface="Century Gothic" panose="020B0502020202020204" pitchFamily="34" charset="0"/>
              </a:rPr>
              <a:t> </a:t>
            </a:r>
            <a:r>
              <a:rPr lang="pt-BR" sz="5400" b="1" dirty="0">
                <a:effectLst>
                  <a:outerShdw blurRad="38100" dist="38100" dir="2700000" algn="tl">
                    <a:srgbClr val="000000">
                      <a:alpha val="43137"/>
                    </a:srgbClr>
                  </a:outerShdw>
                </a:effectLst>
                <a:latin typeface="Century Gothic" panose="020B0502020202020204" pitchFamily="34" charset="0"/>
              </a:rPr>
              <a:t>FEZ TUDO AO CONTRARIO </a:t>
            </a:r>
          </a:p>
          <a:p>
            <a:pPr algn="ctr"/>
            <a:r>
              <a:rPr lang="pt-BR" sz="5400" dirty="0">
                <a:effectLst>
                  <a:outerShdw blurRad="38100" dist="38100" dir="2700000" algn="tl">
                    <a:srgbClr val="000000">
                      <a:alpha val="43137"/>
                    </a:srgbClr>
                  </a:outerShdw>
                </a:effectLst>
                <a:latin typeface="Century Gothic" panose="020B0502020202020204" pitchFamily="34" charset="0"/>
              </a:rPr>
              <a:t>do que seu pai Ezequias havia feito. </a:t>
            </a:r>
            <a:endParaRPr lang="pt-BR" sz="5400" b="1" dirty="0">
              <a:solidFill>
                <a:srgbClr val="2A1500"/>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76926115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0" y="1023885"/>
            <a:ext cx="6392052" cy="4154984"/>
          </a:xfrm>
          <a:prstGeom prst="rect">
            <a:avLst/>
          </a:prstGeom>
        </p:spPr>
        <p:txBody>
          <a:bodyPr wrap="square">
            <a:spAutoFit/>
          </a:bodyPr>
          <a:lstStyle/>
          <a:p>
            <a:pPr algn="ctr"/>
            <a:r>
              <a:rPr lang="pt-BR" sz="4400" dirty="0">
                <a:solidFill>
                  <a:schemeClr val="bg1"/>
                </a:solidFill>
                <a:effectLst>
                  <a:outerShdw blurRad="38100" dist="38100" dir="2700000" algn="tl">
                    <a:srgbClr val="000000">
                      <a:alpha val="43137"/>
                    </a:srgbClr>
                  </a:outerShdw>
                </a:effectLst>
                <a:latin typeface="Century Gothic" panose="020B0502020202020204" pitchFamily="34" charset="0"/>
              </a:rPr>
              <a:t>Manasses era a típica pessoa que deseja </a:t>
            </a:r>
            <a:r>
              <a:rPr lang="pt-BR" sz="4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VIVER TOTALMENTE AO CONTRÁRIO </a:t>
            </a:r>
            <a:r>
              <a:rPr lang="pt-BR" sz="4400" dirty="0">
                <a:solidFill>
                  <a:schemeClr val="bg1"/>
                </a:solidFill>
                <a:effectLst>
                  <a:outerShdw blurRad="38100" dist="38100" dir="2700000" algn="tl">
                    <a:srgbClr val="000000">
                      <a:alpha val="43137"/>
                    </a:srgbClr>
                  </a:outerShdw>
                </a:effectLst>
                <a:latin typeface="Century Gothic" panose="020B0502020202020204" pitchFamily="34" charset="0"/>
              </a:rPr>
              <a:t>do proposito do seu nascimento. </a:t>
            </a:r>
            <a:endParaRPr lang="pt-BR" sz="44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715050723"/>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tângulo 10"/>
          <p:cNvSpPr/>
          <p:nvPr/>
        </p:nvSpPr>
        <p:spPr>
          <a:xfrm>
            <a:off x="215025" y="2483123"/>
            <a:ext cx="11944350" cy="2862322"/>
          </a:xfrm>
          <a:prstGeom prst="rect">
            <a:avLst/>
          </a:prstGeom>
        </p:spPr>
        <p:txBody>
          <a:bodyPr wrap="square">
            <a:spAutoFit/>
          </a:bodyPr>
          <a:lstStyle/>
          <a:p>
            <a:pPr algn="ctr"/>
            <a:r>
              <a:rPr lang="pt-BR" sz="36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Queimou seus filhos como oferta no vale do filho de </a:t>
            </a:r>
            <a:r>
              <a:rPr lang="pt-BR" sz="3600" b="1" dirty="0" err="1">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Hinom</a:t>
            </a:r>
            <a:r>
              <a:rPr lang="pt-BR" sz="36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a:t>
            </a:r>
            <a:r>
              <a:rPr lang="pt-BR" sz="3600" dirty="0">
                <a:solidFill>
                  <a:schemeClr val="bg1"/>
                </a:solidFill>
                <a:effectLst>
                  <a:outerShdw blurRad="38100" dist="38100" dir="2700000" algn="tl">
                    <a:srgbClr val="000000">
                      <a:alpha val="43137"/>
                    </a:srgbClr>
                  </a:outerShdw>
                </a:effectLst>
                <a:latin typeface="Century Gothic" panose="020B0502020202020204" pitchFamily="34" charset="0"/>
              </a:rPr>
              <a:t> </a:t>
            </a:r>
            <a:r>
              <a:rPr lang="pt-BR" sz="36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adivinhava</a:t>
            </a:r>
            <a:r>
              <a:rPr lang="pt-BR" sz="3600" dirty="0">
                <a:solidFill>
                  <a:schemeClr val="bg1"/>
                </a:solidFill>
                <a:effectLst>
                  <a:outerShdw blurRad="38100" dist="38100" dir="2700000" algn="tl">
                    <a:srgbClr val="000000">
                      <a:alpha val="43137"/>
                    </a:srgbClr>
                  </a:outerShdw>
                </a:effectLst>
                <a:latin typeface="Century Gothic" panose="020B0502020202020204" pitchFamily="34" charset="0"/>
              </a:rPr>
              <a:t> pelas nuvens, </a:t>
            </a:r>
            <a:r>
              <a:rPr lang="pt-BR" sz="36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era agoureiro, praticava feitiçarias, tratava com necromantes e feiticeiros e prosseguiu em fazer o que era mau perante o SENHOR, </a:t>
            </a:r>
            <a:r>
              <a:rPr lang="pt-BR" sz="3600" dirty="0">
                <a:solidFill>
                  <a:schemeClr val="bg1"/>
                </a:solidFill>
                <a:effectLst>
                  <a:outerShdw blurRad="38100" dist="38100" dir="2700000" algn="tl">
                    <a:srgbClr val="000000">
                      <a:alpha val="43137"/>
                    </a:srgbClr>
                  </a:outerShdw>
                </a:effectLst>
                <a:latin typeface="Century Gothic" panose="020B0502020202020204" pitchFamily="34" charset="0"/>
              </a:rPr>
              <a:t>para o provocar à ira. </a:t>
            </a:r>
            <a:endParaRPr lang="pt-BR" sz="36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ndParaRPr>
          </a:p>
        </p:txBody>
      </p:sp>
      <p:pic>
        <p:nvPicPr>
          <p:cNvPr id="13" name="Imagem 12"/>
          <p:cNvPicPr>
            <a:picLocks noChangeAspect="1"/>
          </p:cNvPicPr>
          <p:nvPr/>
        </p:nvPicPr>
        <p:blipFill>
          <a:blip r:embed="rId4"/>
          <a:stretch>
            <a:fillRect/>
          </a:stretch>
        </p:blipFill>
        <p:spPr>
          <a:xfrm>
            <a:off x="247650" y="135194"/>
            <a:ext cx="3698708" cy="2150411"/>
          </a:xfrm>
          <a:prstGeom prst="rect">
            <a:avLst/>
          </a:prstGeom>
        </p:spPr>
      </p:pic>
      <p:sp>
        <p:nvSpPr>
          <p:cNvPr id="5" name="Retângulo 4">
            <a:extLst>
              <a:ext uri="{FF2B5EF4-FFF2-40B4-BE49-F238E27FC236}">
                <a16:creationId xmlns:a16="http://schemas.microsoft.com/office/drawing/2014/main" id="{FDA32097-6860-4EE4-AEAA-DC48BC014E18}"/>
              </a:ext>
            </a:extLst>
          </p:cNvPr>
          <p:cNvSpPr/>
          <p:nvPr/>
        </p:nvSpPr>
        <p:spPr>
          <a:xfrm>
            <a:off x="2839047" y="1032412"/>
            <a:ext cx="6696306" cy="1015663"/>
          </a:xfrm>
          <a:prstGeom prst="rect">
            <a:avLst/>
          </a:prstGeom>
        </p:spPr>
        <p:txBody>
          <a:bodyPr wrap="square">
            <a:spAutoFit/>
          </a:bodyPr>
          <a:lstStyle/>
          <a:p>
            <a:pPr algn="ctr"/>
            <a:r>
              <a:rPr lang="pt-BR" sz="60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2 Crônicas 33:6</a:t>
            </a:r>
            <a:endParaRPr lang="pt-BR" sz="48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endParaRPr>
          </a:p>
        </p:txBody>
      </p:sp>
    </p:spTree>
    <p:extLst>
      <p:ext uri="{BB962C8B-B14F-4D97-AF65-F5344CB8AC3E}">
        <p14:creationId xmlns:p14="http://schemas.microsoft.com/office/powerpoint/2010/main" val="75895583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Imagem 2">
            <a:extLst>
              <a:ext uri="{FF2B5EF4-FFF2-40B4-BE49-F238E27FC236}">
                <a16:creationId xmlns:a16="http://schemas.microsoft.com/office/drawing/2014/main" id="{AA8751D8-27CD-4FC1-B9A8-A951609EF8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p:cNvSpPr/>
          <p:nvPr/>
        </p:nvSpPr>
        <p:spPr>
          <a:xfrm>
            <a:off x="5779635" y="139798"/>
            <a:ext cx="6412365" cy="3785652"/>
          </a:xfrm>
          <a:prstGeom prst="rect">
            <a:avLst/>
          </a:prstGeom>
        </p:spPr>
        <p:txBody>
          <a:bodyPr wrap="square">
            <a:spAutoFit/>
          </a:bodyPr>
          <a:lstStyle/>
          <a:p>
            <a:pPr algn="ctr"/>
            <a:r>
              <a:rPr lang="pt-BR" sz="6000" dirty="0">
                <a:ln w="9525">
                  <a:noFill/>
                  <a:prstDash val="solid"/>
                </a:ln>
                <a:effectLst>
                  <a:outerShdw blurRad="12700" dist="38100" dir="2700000" algn="tl" rotWithShape="0">
                    <a:schemeClr val="bg1">
                      <a:lumMod val="50000"/>
                    </a:schemeClr>
                  </a:outerShdw>
                </a:effectLst>
                <a:latin typeface="Century Gothic" panose="020B0502020202020204" pitchFamily="34" charset="0"/>
              </a:rPr>
              <a:t> O "Vale de </a:t>
            </a:r>
            <a:r>
              <a:rPr lang="pt-BR" sz="6000" dirty="0" err="1">
                <a:ln w="9525">
                  <a:noFill/>
                  <a:prstDash val="solid"/>
                </a:ln>
                <a:effectLst>
                  <a:outerShdw blurRad="12700" dist="38100" dir="2700000" algn="tl" rotWithShape="0">
                    <a:schemeClr val="bg1">
                      <a:lumMod val="50000"/>
                    </a:schemeClr>
                  </a:outerShdw>
                </a:effectLst>
                <a:latin typeface="Century Gothic" panose="020B0502020202020204" pitchFamily="34" charset="0"/>
              </a:rPr>
              <a:t>Hinom</a:t>
            </a:r>
            <a:r>
              <a:rPr lang="pt-BR" sz="6000" dirty="0">
                <a:ln w="9525">
                  <a:noFill/>
                  <a:prstDash val="solid"/>
                </a:ln>
                <a:effectLst>
                  <a:outerShdw blurRad="12700" dist="38100" dir="2700000" algn="tl" rotWithShape="0">
                    <a:schemeClr val="bg1">
                      <a:lumMod val="50000"/>
                    </a:schemeClr>
                  </a:outerShdw>
                </a:effectLst>
                <a:latin typeface="Century Gothic" panose="020B0502020202020204" pitchFamily="34" charset="0"/>
              </a:rPr>
              <a:t>" ou "Vale do filho de </a:t>
            </a:r>
            <a:r>
              <a:rPr lang="pt-BR" sz="6000" dirty="0" err="1">
                <a:ln w="9525">
                  <a:noFill/>
                  <a:prstDash val="solid"/>
                </a:ln>
                <a:effectLst>
                  <a:outerShdw blurRad="12700" dist="38100" dir="2700000" algn="tl" rotWithShape="0">
                    <a:schemeClr val="bg1">
                      <a:lumMod val="50000"/>
                    </a:schemeClr>
                  </a:outerShdw>
                </a:effectLst>
                <a:latin typeface="Century Gothic" panose="020B0502020202020204" pitchFamily="34" charset="0"/>
              </a:rPr>
              <a:t>Hinom</a:t>
            </a:r>
            <a:r>
              <a:rPr lang="pt-BR" sz="6000" dirty="0">
                <a:ln w="9525">
                  <a:noFill/>
                  <a:prstDash val="solid"/>
                </a:ln>
                <a:effectLst>
                  <a:outerShdw blurRad="12700" dist="38100" dir="2700000" algn="tl" rotWithShape="0">
                    <a:schemeClr val="bg1">
                      <a:lumMod val="50000"/>
                    </a:schemeClr>
                  </a:outerShdw>
                </a:effectLst>
                <a:latin typeface="Century Gothic" panose="020B0502020202020204" pitchFamily="34" charset="0"/>
              </a:rPr>
              <a:t>". </a:t>
            </a:r>
            <a:endParaRPr lang="pt-BR" sz="6000" b="1" dirty="0">
              <a:ln w="9525">
                <a:noFill/>
                <a:prstDash val="solid"/>
              </a:ln>
              <a:solidFill>
                <a:srgbClr val="68472E"/>
              </a:solidFill>
              <a:effectLst>
                <a:outerShdw blurRad="12700" dist="38100" dir="2700000" algn="tl" rotWithShape="0">
                  <a:schemeClr val="bg1">
                    <a:lumMod val="50000"/>
                  </a:schemeClr>
                </a:outerShdw>
              </a:effectLst>
              <a:latin typeface="Century Gothic" panose="020B0502020202020204" pitchFamily="34" charset="0"/>
            </a:endParaRPr>
          </a:p>
        </p:txBody>
      </p:sp>
    </p:spTree>
    <p:extLst>
      <p:ext uri="{BB962C8B-B14F-4D97-AF65-F5344CB8AC3E}">
        <p14:creationId xmlns:p14="http://schemas.microsoft.com/office/powerpoint/2010/main" val="3194885903"/>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313712" y="1377901"/>
            <a:ext cx="5323912" cy="3416320"/>
          </a:xfrm>
          <a:prstGeom prst="rect">
            <a:avLst/>
          </a:prstGeom>
        </p:spPr>
        <p:txBody>
          <a:bodyPr wrap="square">
            <a:spAutoFit/>
          </a:bodyPr>
          <a:lstStyle/>
          <a:p>
            <a:pPr algn="ctr"/>
            <a:r>
              <a:rPr lang="pt-BR" sz="5400" dirty="0">
                <a:solidFill>
                  <a:schemeClr val="bg1"/>
                </a:solidFill>
                <a:effectLst/>
                <a:latin typeface="Century Gothic" panose="020B0502020202020204" pitchFamily="34" charset="0"/>
              </a:rPr>
              <a:t>Milhares hoje estão no </a:t>
            </a:r>
            <a:r>
              <a:rPr lang="pt-BR" sz="5400" b="1" dirty="0">
                <a:solidFill>
                  <a:schemeClr val="accent4">
                    <a:lumMod val="60000"/>
                    <a:lumOff val="40000"/>
                  </a:schemeClr>
                </a:solidFill>
                <a:effectLst/>
                <a:latin typeface="Century Gothic" panose="020B0502020202020204" pitchFamily="34" charset="0"/>
              </a:rPr>
              <a:t>“CAMINHO DE MANASSÉS”, </a:t>
            </a:r>
            <a:endParaRPr lang="pt-BR" sz="7200" b="1" dirty="0">
              <a:solidFill>
                <a:schemeClr val="accent4">
                  <a:lumMod val="60000"/>
                  <a:lumOff val="40000"/>
                </a:schemeClr>
              </a:solidFill>
              <a:effectLst/>
              <a:latin typeface="Century Gothic" panose="020B0502020202020204" pitchFamily="34" charset="0"/>
            </a:endParaRPr>
          </a:p>
        </p:txBody>
      </p:sp>
    </p:spTree>
    <p:extLst>
      <p:ext uri="{BB962C8B-B14F-4D97-AF65-F5344CB8AC3E}">
        <p14:creationId xmlns:p14="http://schemas.microsoft.com/office/powerpoint/2010/main" val="5937404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2743797" y="1177609"/>
            <a:ext cx="6696306" cy="1107996"/>
          </a:xfrm>
          <a:prstGeom prst="rect">
            <a:avLst/>
          </a:prstGeom>
        </p:spPr>
        <p:txBody>
          <a:bodyPr wrap="square">
            <a:spAutoFit/>
          </a:bodyPr>
          <a:lstStyle/>
          <a:p>
            <a:pPr algn="ctr"/>
            <a:r>
              <a:rPr lang="pt-BR" sz="66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2Reis 21:16</a:t>
            </a:r>
            <a:endParaRPr lang="pt-BR" sz="5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endParaRPr>
          </a:p>
        </p:txBody>
      </p:sp>
      <p:sp>
        <p:nvSpPr>
          <p:cNvPr id="11" name="Retângulo 10"/>
          <p:cNvSpPr/>
          <p:nvPr/>
        </p:nvSpPr>
        <p:spPr>
          <a:xfrm>
            <a:off x="-27747" y="2673623"/>
            <a:ext cx="11944350" cy="2062103"/>
          </a:xfrm>
          <a:prstGeom prst="rect">
            <a:avLst/>
          </a:prstGeom>
        </p:spPr>
        <p:txBody>
          <a:bodyPr wrap="square">
            <a:spAutoFit/>
          </a:bodyPr>
          <a:lstStyle/>
          <a:p>
            <a:pPr algn="ctr"/>
            <a:r>
              <a:rPr lang="pt-BR" sz="3200" dirty="0">
                <a:solidFill>
                  <a:schemeClr val="bg1"/>
                </a:solidFill>
                <a:effectLst>
                  <a:outerShdw blurRad="38100" dist="38100" dir="2700000" algn="tl">
                    <a:srgbClr val="000000">
                      <a:alpha val="43137"/>
                    </a:srgbClr>
                  </a:outerShdw>
                </a:effectLst>
                <a:latin typeface="Century Gothic" panose="020B0502020202020204" pitchFamily="34" charset="0"/>
              </a:rPr>
              <a:t>Além disso, </a:t>
            </a:r>
            <a:r>
              <a:rPr lang="pt-BR" sz="32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Manasses derramou muitíssimo sangue inocente, </a:t>
            </a:r>
            <a:r>
              <a:rPr lang="pt-BR" sz="3200" dirty="0">
                <a:solidFill>
                  <a:schemeClr val="bg1"/>
                </a:solidFill>
                <a:effectLst>
                  <a:outerShdw blurRad="38100" dist="38100" dir="2700000" algn="tl">
                    <a:srgbClr val="000000">
                      <a:alpha val="43137"/>
                    </a:srgbClr>
                  </a:outerShdw>
                </a:effectLst>
                <a:latin typeface="Century Gothic" panose="020B0502020202020204" pitchFamily="34" charset="0"/>
              </a:rPr>
              <a:t>até encher Jerusalém de um ao outro extremo, afora o seu pecado, com que fez pecar a Judá, praticando o que era mau perante o SENHOR. </a:t>
            </a:r>
            <a:endParaRPr lang="pt-BR" sz="32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ndParaRPr>
          </a:p>
        </p:txBody>
      </p:sp>
      <p:pic>
        <p:nvPicPr>
          <p:cNvPr id="13" name="Imagem 12"/>
          <p:cNvPicPr>
            <a:picLocks noChangeAspect="1"/>
          </p:cNvPicPr>
          <p:nvPr/>
        </p:nvPicPr>
        <p:blipFill>
          <a:blip r:embed="rId4"/>
          <a:stretch>
            <a:fillRect/>
          </a:stretch>
        </p:blipFill>
        <p:spPr>
          <a:xfrm>
            <a:off x="247650" y="135194"/>
            <a:ext cx="3698708" cy="2150411"/>
          </a:xfrm>
          <a:prstGeom prst="rect">
            <a:avLst/>
          </a:prstGeom>
        </p:spPr>
      </p:pic>
    </p:spTree>
    <p:extLst>
      <p:ext uri="{BB962C8B-B14F-4D97-AF65-F5344CB8AC3E}">
        <p14:creationId xmlns:p14="http://schemas.microsoft.com/office/powerpoint/2010/main" val="794750770"/>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3424</TotalTime>
  <Words>1672</Words>
  <Application>Microsoft Office PowerPoint</Application>
  <PresentationFormat>Widescreen</PresentationFormat>
  <Paragraphs>66</Paragraphs>
  <Slides>19</Slides>
  <Notes>18</Notes>
  <HiddenSlides>0</HiddenSlides>
  <MMClips>1</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19</vt:i4>
      </vt:variant>
    </vt:vector>
  </HeadingPairs>
  <TitlesOfParts>
    <vt:vector size="25" baseType="lpstr">
      <vt:lpstr>AR ADGothicJP Medium</vt:lpstr>
      <vt:lpstr>Arial</vt:lpstr>
      <vt:lpstr>Calibri</vt:lpstr>
      <vt:lpstr>Calibri Light</vt:lpstr>
      <vt:lpstr>Century Gothic</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Oliveira</dc:creator>
  <cp:lastModifiedBy>João Oliveira</cp:lastModifiedBy>
  <cp:revision>83</cp:revision>
  <dcterms:created xsi:type="dcterms:W3CDTF">2017-05-11T23:49:17Z</dcterms:created>
  <dcterms:modified xsi:type="dcterms:W3CDTF">2017-12-12T09:20:00Z</dcterms:modified>
</cp:coreProperties>
</file>