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80" r:id="rId3"/>
    <p:sldId id="278" r:id="rId4"/>
    <p:sldId id="259" r:id="rId5"/>
    <p:sldId id="273" r:id="rId6"/>
    <p:sldId id="263" r:id="rId7"/>
    <p:sldId id="296" r:id="rId8"/>
    <p:sldId id="260" r:id="rId9"/>
    <p:sldId id="288" r:id="rId10"/>
    <p:sldId id="272" r:id="rId11"/>
    <p:sldId id="261" r:id="rId12"/>
    <p:sldId id="257" r:id="rId13"/>
    <p:sldId id="287" r:id="rId14"/>
    <p:sldId id="286" r:id="rId15"/>
    <p:sldId id="295" r:id="rId16"/>
    <p:sldId id="266" r:id="rId17"/>
    <p:sldId id="256" r:id="rId18"/>
    <p:sldId id="292" r:id="rId19"/>
    <p:sldId id="289" r:id="rId20"/>
    <p:sldId id="291" r:id="rId21"/>
    <p:sldId id="279" r:id="rId2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472E"/>
    <a:srgbClr val="2A1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3666" autoAdjust="0"/>
  </p:normalViewPr>
  <p:slideViewPr>
    <p:cSldViewPr snapToGrid="0">
      <p:cViewPr varScale="1">
        <p:scale>
          <a:sx n="53" d="100"/>
          <a:sy n="53" d="100"/>
        </p:scale>
        <p:origin x="1416" y="66"/>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9905E-9BFE-4348-92A6-D43BFC15AB68}" type="datetimeFigureOut">
              <a:rPr lang="pt-BR" smtClean="0"/>
              <a:t>05/03/2019</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876B6F-4442-4428-984F-23ACDA89A23D}" type="slidenum">
              <a:rPr lang="pt-BR" smtClean="0"/>
              <a:t>‹nº›</a:t>
            </a:fld>
            <a:endParaRPr lang="pt-BR"/>
          </a:p>
        </p:txBody>
      </p:sp>
    </p:spTree>
    <p:extLst>
      <p:ext uri="{BB962C8B-B14F-4D97-AF65-F5344CB8AC3E}">
        <p14:creationId xmlns:p14="http://schemas.microsoft.com/office/powerpoint/2010/main" val="3786865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A Volta de Sansão</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A história de Sansão é uma linda experiência do amor de Deus. Sansão viveu totalmente fora dos planos original de Deus, e mesmo assim Deus fez de tudo para salvá-lo. Deus sempre tem um novo plano para mim e para você, porém não em sua plenitude. Pois mesmo salvo em Cristo, colheremos as tristes consequências de nossas escolhas.</a:t>
            </a:r>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4</a:t>
            </a:fld>
            <a:endParaRPr lang="pt-BR"/>
          </a:p>
        </p:txBody>
      </p:sp>
    </p:spTree>
    <p:extLst>
      <p:ext uri="{BB962C8B-B14F-4D97-AF65-F5344CB8AC3E}">
        <p14:creationId xmlns:p14="http://schemas.microsoft.com/office/powerpoint/2010/main" val="3612493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“Sansão violou muitas vezes seu voto de </a:t>
            </a:r>
            <a:r>
              <a:rPr lang="pt-BR" sz="1200" kern="1200" dirty="0" err="1">
                <a:solidFill>
                  <a:schemeClr val="tx1"/>
                </a:solidFill>
                <a:effectLst/>
                <a:latin typeface="+mn-lt"/>
                <a:ea typeface="+mn-ea"/>
                <a:cs typeface="+mn-cs"/>
              </a:rPr>
              <a:t>nazireu</a:t>
            </a:r>
            <a:r>
              <a:rPr lang="pt-BR" sz="1200" kern="1200" dirty="0">
                <a:solidFill>
                  <a:schemeClr val="tx1"/>
                </a:solidFill>
                <a:effectLst/>
                <a:latin typeface="+mn-lt"/>
                <a:ea typeface="+mn-ea"/>
                <a:cs typeface="+mn-cs"/>
              </a:rPr>
              <a:t> ao beber vinho (PP, 565) e por se contaminar de outras maneiras, mas, ao conservar os longos cabelos, indicava algum interesse em manter a consagração ao serviço de Deus. O cabelo em si não possuía nenhuma virtude, mas era um sinal de sua lealdade a Deus. Porém, ao sacrificar seus precipícios aos caprichos de uma mulher iníqua, sansão fez com que Deus retirasse dele o dom da força natural”. </a:t>
            </a:r>
          </a:p>
          <a:p>
            <a:r>
              <a:rPr lang="pt-BR" sz="1200" kern="1200" dirty="0" err="1">
                <a:solidFill>
                  <a:schemeClr val="tx1"/>
                </a:solidFill>
                <a:effectLst/>
                <a:latin typeface="+mn-lt"/>
                <a:ea typeface="+mn-ea"/>
                <a:cs typeface="+mn-cs"/>
              </a:rPr>
              <a:t>Comentario</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Biblico</a:t>
            </a:r>
            <a:r>
              <a:rPr lang="pt-BR" sz="1200" kern="1200" dirty="0">
                <a:solidFill>
                  <a:schemeClr val="tx1"/>
                </a:solidFill>
                <a:effectLst/>
                <a:latin typeface="+mn-lt"/>
                <a:ea typeface="+mn-ea"/>
                <a:cs typeface="+mn-cs"/>
              </a:rPr>
              <a:t> Adventista, VOL. 2 p. 416.  </a:t>
            </a:r>
          </a:p>
          <a:p>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13</a:t>
            </a:fld>
            <a:endParaRPr lang="pt-BR"/>
          </a:p>
        </p:txBody>
      </p:sp>
    </p:spTree>
    <p:extLst>
      <p:ext uri="{BB962C8B-B14F-4D97-AF65-F5344CB8AC3E}">
        <p14:creationId xmlns:p14="http://schemas.microsoft.com/office/powerpoint/2010/main" val="2861908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Sansão imaginou que poderia ter um cristianismo de “vai e vem”. Servindo a Deus e ao mundo. O Pecado cobra um alto preço e as consequências são terríveis.  A bíblia descreve que </a:t>
            </a:r>
            <a:r>
              <a:rPr lang="pt-BR" sz="1200" i="1" kern="1200" dirty="0">
                <a:solidFill>
                  <a:schemeClr val="tx1"/>
                </a:solidFill>
                <a:effectLst/>
                <a:latin typeface="+mn-lt"/>
                <a:ea typeface="+mn-ea"/>
                <a:cs typeface="+mn-cs"/>
              </a:rPr>
              <a:t>“disse consigo mesmo: Sairei ainda está vez como dantes e me livrarei”.</a:t>
            </a:r>
            <a:r>
              <a:rPr lang="pt-BR" sz="1200" kern="1200" dirty="0">
                <a:solidFill>
                  <a:schemeClr val="tx1"/>
                </a:solidFill>
                <a:effectLst/>
                <a:latin typeface="+mn-lt"/>
                <a:ea typeface="+mn-ea"/>
                <a:cs typeface="+mn-cs"/>
              </a:rPr>
              <a:t> Será que esse não é você? </a:t>
            </a:r>
          </a:p>
          <a:p>
            <a:r>
              <a:rPr lang="pt-BR" sz="1200" kern="1200" dirty="0">
                <a:solidFill>
                  <a:schemeClr val="tx1"/>
                </a:solidFill>
                <a:effectLst/>
                <a:latin typeface="+mn-lt"/>
                <a:ea typeface="+mn-ea"/>
                <a:cs typeface="+mn-cs"/>
              </a:rPr>
              <a:t>            Existem pessoas que escolhem uma vida dupla, mesmo sabendo o que é errado. Chega uma hora que Deus permite ao ser humano colher os resultados de suas próprias escolhas. Em alguns casos quando insistimos em dizer não à Deus, o que resta a Ele, é atender nosso pedido. </a:t>
            </a:r>
          </a:p>
          <a:p>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14</a:t>
            </a:fld>
            <a:endParaRPr lang="pt-BR"/>
          </a:p>
        </p:txBody>
      </p:sp>
    </p:spTree>
    <p:extLst>
      <p:ext uri="{BB962C8B-B14F-4D97-AF65-F5344CB8AC3E}">
        <p14:creationId xmlns:p14="http://schemas.microsoft.com/office/powerpoint/2010/main" val="783252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 O Senhor falou com Manasses e seu povo por meio de seus mensageiros, porém em vês de ouvir o conselho do Senhor era desprezado </a:t>
            </a:r>
            <a:r>
              <a:rPr lang="pt-BR" sz="1200" kern="1200" dirty="0">
                <a:solidFill>
                  <a:schemeClr val="tx1"/>
                </a:solidFill>
                <a:effectLst/>
                <a:latin typeface="+mn-lt"/>
                <a:ea typeface="+mn-ea"/>
                <a:cs typeface="+mn-cs"/>
              </a:rPr>
              <a:t>falou o Senhor a Manasses e ao seu povo, porém não lhe deram ouvidos".  </a:t>
            </a:r>
            <a:r>
              <a:rPr lang="pt-BR" sz="1200" i="1" kern="1200" dirty="0">
                <a:solidFill>
                  <a:schemeClr val="tx1"/>
                </a:solidFill>
                <a:effectLst/>
                <a:latin typeface="+mn-lt"/>
                <a:ea typeface="+mn-ea"/>
                <a:cs typeface="+mn-cs"/>
              </a:rPr>
              <a:t>“Falou o Senhor a Manasses e ao seu povo, porém não lhe deram ouvidos. ” II Crônicas 33:10</a:t>
            </a:r>
            <a:r>
              <a:rPr lang="pt-BR" sz="1200" kern="1200" dirty="0">
                <a:solidFill>
                  <a:schemeClr val="tx1"/>
                </a:solidFill>
                <a:effectLst/>
                <a:latin typeface="+mn-lt"/>
                <a:ea typeface="+mn-ea"/>
                <a:cs typeface="+mn-cs"/>
              </a:rPr>
              <a:t>. </a:t>
            </a:r>
            <a:r>
              <a:rPr lang="pt-BR" sz="1200" b="1" kern="1200" dirty="0">
                <a:solidFill>
                  <a:schemeClr val="tx1"/>
                </a:solidFill>
                <a:effectLst/>
                <a:latin typeface="+mn-lt"/>
                <a:ea typeface="+mn-ea"/>
                <a:cs typeface="+mn-cs"/>
              </a:rPr>
              <a:t>DE VOLTA AO SONHO DE DEUS</a:t>
            </a:r>
            <a:endParaRPr lang="pt-BR" sz="1200" kern="1200" dirty="0">
              <a:solidFill>
                <a:schemeClr val="tx1"/>
              </a:solidFill>
              <a:effectLst/>
              <a:latin typeface="+mn-lt"/>
              <a:ea typeface="+mn-ea"/>
              <a:cs typeface="+mn-cs"/>
            </a:endParaRPr>
          </a:p>
          <a:p>
            <a:r>
              <a:rPr lang="pt-BR" sz="1200" i="1" kern="1200" dirty="0">
                <a:solidFill>
                  <a:schemeClr val="tx1"/>
                </a:solidFill>
                <a:effectLst/>
                <a:latin typeface="+mn-lt"/>
                <a:ea typeface="+mn-ea"/>
                <a:cs typeface="+mn-cs"/>
              </a:rPr>
              <a:t>Sansão clamou ao SENHOR e disse: SENHOR Deus, peço-te que te lembres de mim, e dá-me força só está vez, ó Deus, para que me vingue dos filisteus, ao menos por um dos meus olhos. Abraçou-se, pois, Sansão com as duas colunas do meio, em que se sustinha a casa, e fez força sobre elas, com a mão direita em uma e com a esquerda na outra. </a:t>
            </a:r>
            <a:r>
              <a:rPr lang="pt-BR" sz="1200" b="1" i="1" u="sng" kern="1200" dirty="0">
                <a:solidFill>
                  <a:schemeClr val="tx1"/>
                </a:solidFill>
                <a:effectLst/>
                <a:latin typeface="+mn-lt"/>
                <a:ea typeface="+mn-ea"/>
                <a:cs typeface="+mn-cs"/>
              </a:rPr>
              <a:t>E disse: Morra eu com os filisteus.</a:t>
            </a:r>
            <a:r>
              <a:rPr lang="pt-BR" sz="1200" i="1" kern="1200" dirty="0">
                <a:solidFill>
                  <a:schemeClr val="tx1"/>
                </a:solidFill>
                <a:effectLst/>
                <a:latin typeface="+mn-lt"/>
                <a:ea typeface="+mn-ea"/>
                <a:cs typeface="+mn-cs"/>
              </a:rPr>
              <a:t> E inclinou-se com força, e a casa caiu sobre os príncipes e sobre todo o povo que nela estava; </a:t>
            </a:r>
            <a:r>
              <a:rPr lang="pt-BR" sz="1200" b="1" i="1" u="sng" kern="1200" dirty="0">
                <a:solidFill>
                  <a:schemeClr val="tx1"/>
                </a:solidFill>
                <a:effectLst/>
                <a:latin typeface="+mn-lt"/>
                <a:ea typeface="+mn-ea"/>
                <a:cs typeface="+mn-cs"/>
              </a:rPr>
              <a:t>e foram mais os que matou na sua morte do que os que matara na sua vida.</a:t>
            </a:r>
            <a:r>
              <a:rPr lang="pt-BR" sz="1200" i="1" kern="1200" dirty="0">
                <a:solidFill>
                  <a:schemeClr val="tx1"/>
                </a:solidFill>
                <a:effectLst/>
                <a:latin typeface="+mn-lt"/>
                <a:ea typeface="+mn-ea"/>
                <a:cs typeface="+mn-cs"/>
              </a:rPr>
              <a:t> (Juízes 16:28-30)</a:t>
            </a:r>
            <a:endParaRPr lang="pt-B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15</a:t>
            </a:fld>
            <a:endParaRPr lang="pt-BR"/>
          </a:p>
        </p:txBody>
      </p:sp>
    </p:spTree>
    <p:extLst>
      <p:ext uri="{BB962C8B-B14F-4D97-AF65-F5344CB8AC3E}">
        <p14:creationId xmlns:p14="http://schemas.microsoft.com/office/powerpoint/2010/main" val="2024298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Sansão passou sua vida vivendo de sua maneira, a seu próprio modo, sem ser importar com os sonhos e vontades do Senhor para sua vida. O que colheu com isso? Dor, decepção, traição, má reputação, olhos vazados, perdeu o privilégio de estar com sua família, estar com seus irmãos em Cristo. Por fim, perdeu sua vida. Esses são os efeitos do pecado. Quando vivemos nossos sonhos e planos e deixamos de viver a vontade do Senhor para nossa vida terminamos assim. Somos livres para escolher, porém somos prisioneiros das consequências. </a:t>
            </a:r>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16</a:t>
            </a:fld>
            <a:endParaRPr lang="pt-BR"/>
          </a:p>
        </p:txBody>
      </p:sp>
    </p:spTree>
    <p:extLst>
      <p:ext uri="{BB962C8B-B14F-4D97-AF65-F5344CB8AC3E}">
        <p14:creationId xmlns:p14="http://schemas.microsoft.com/office/powerpoint/2010/main" val="1650474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Porém, em algum momento de sua caminhada ele decidiu fazer o contrário.</a:t>
            </a:r>
            <a:r>
              <a:rPr lang="pt-BR" sz="1200" i="1" kern="1200" dirty="0">
                <a:solidFill>
                  <a:schemeClr val="tx1"/>
                </a:solidFill>
                <a:effectLst/>
                <a:latin typeface="+mn-lt"/>
                <a:ea typeface="+mn-ea"/>
                <a:cs typeface="+mn-cs"/>
              </a:rPr>
              <a:t> “E disse: Morra eu com os filisteus”. </a:t>
            </a:r>
            <a:r>
              <a:rPr lang="pt-BR" sz="1200" kern="1200" dirty="0">
                <a:solidFill>
                  <a:schemeClr val="tx1"/>
                </a:solidFill>
                <a:effectLst/>
                <a:latin typeface="+mn-lt"/>
                <a:ea typeface="+mn-ea"/>
                <a:cs typeface="+mn-cs"/>
              </a:rPr>
              <a:t>Ele permitiu que o “eu” dele morresse, a vontade própria, seu querer, para fazer a vontade do Senhor. </a:t>
            </a:r>
            <a:r>
              <a:rPr lang="pt-BR" sz="1200" i="1" kern="120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O maior problema na vida Cristã é viver nossos sonhos e deixar de lado a vontade do Senhor. Os prejuízos são enormes. Porém, no fundo do poço, ali no moinho, Sansão aprendeu que os sonhos de Deus eram melhores. Existem momentos em nossa caminhada que precisamos ter os “olhos vazados” e chegar no “moinho da vida” para reconhecer que os planos de Deus são os melhores.</a:t>
            </a:r>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17</a:t>
            </a:fld>
            <a:endParaRPr lang="pt-BR"/>
          </a:p>
        </p:txBody>
      </p:sp>
    </p:spTree>
    <p:extLst>
      <p:ext uri="{BB962C8B-B14F-4D97-AF65-F5344CB8AC3E}">
        <p14:creationId xmlns:p14="http://schemas.microsoft.com/office/powerpoint/2010/main" val="1094599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Naquele momento, Deus ouviu o clamor do </a:t>
            </a:r>
            <a:r>
              <a:rPr lang="pt-BR" sz="1200" kern="1200" dirty="0" err="1">
                <a:solidFill>
                  <a:schemeClr val="tx1"/>
                </a:solidFill>
                <a:effectLst/>
                <a:latin typeface="+mn-lt"/>
                <a:ea typeface="+mn-ea"/>
                <a:cs typeface="+mn-cs"/>
              </a:rPr>
              <a:t>nazireu</a:t>
            </a:r>
            <a:r>
              <a:rPr lang="pt-BR" sz="1200" kern="1200" dirty="0">
                <a:solidFill>
                  <a:schemeClr val="tx1"/>
                </a:solidFill>
                <a:effectLst/>
                <a:latin typeface="+mn-lt"/>
                <a:ea typeface="+mn-ea"/>
                <a:cs typeface="+mn-cs"/>
              </a:rPr>
              <a:t>, devolveu sua força e Sansão pôde fazer mais em sua morte, do que durante toda sua vida</a:t>
            </a:r>
            <a:r>
              <a:rPr lang="pt-BR" sz="1200" b="1" i="1" u="sng" kern="1200" dirty="0">
                <a:solidFill>
                  <a:schemeClr val="tx1"/>
                </a:solidFill>
                <a:effectLst/>
                <a:latin typeface="+mn-lt"/>
                <a:ea typeface="+mn-ea"/>
                <a:cs typeface="+mn-cs"/>
              </a:rPr>
              <a:t> </a:t>
            </a:r>
            <a:r>
              <a:rPr lang="pt-BR" sz="1200" i="1" kern="1200" dirty="0">
                <a:solidFill>
                  <a:schemeClr val="tx1"/>
                </a:solidFill>
                <a:effectLst/>
                <a:latin typeface="+mn-lt"/>
                <a:ea typeface="+mn-ea"/>
                <a:cs typeface="+mn-cs"/>
              </a:rPr>
              <a:t>“matou na sua morte mais do que os que matara na sua vida”.</a:t>
            </a:r>
            <a:r>
              <a:rPr lang="pt-BR" sz="1200" b="1" i="1" kern="1200" dirty="0">
                <a:solidFill>
                  <a:schemeClr val="tx1"/>
                </a:solidFill>
                <a:effectLst/>
                <a:latin typeface="+mn-lt"/>
                <a:ea typeface="+mn-ea"/>
                <a:cs typeface="+mn-cs"/>
              </a:rPr>
              <a:t> </a:t>
            </a:r>
            <a:endParaRPr lang="pt-B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18</a:t>
            </a:fld>
            <a:endParaRPr lang="pt-BR"/>
          </a:p>
        </p:txBody>
      </p:sp>
    </p:spTree>
    <p:extLst>
      <p:ext uri="{BB962C8B-B14F-4D97-AF65-F5344CB8AC3E}">
        <p14:creationId xmlns:p14="http://schemas.microsoft.com/office/powerpoint/2010/main" val="2443413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i="1" kern="1200" dirty="0">
                <a:solidFill>
                  <a:schemeClr val="tx1"/>
                </a:solidFill>
                <a:effectLst/>
                <a:latin typeface="+mn-lt"/>
                <a:ea typeface="+mn-ea"/>
                <a:cs typeface="+mn-cs"/>
              </a:rPr>
              <a:t>Ellen White descrevendo os últimos momentos da vida de Sansão ela descreve:</a:t>
            </a:r>
            <a:endParaRPr lang="pt-BR" sz="1200" kern="1200" dirty="0">
              <a:solidFill>
                <a:schemeClr val="tx1"/>
              </a:solidFill>
              <a:effectLst/>
              <a:latin typeface="+mn-lt"/>
              <a:ea typeface="+mn-ea"/>
              <a:cs typeface="+mn-cs"/>
            </a:endParaRPr>
          </a:p>
          <a:p>
            <a:r>
              <a:rPr lang="pt-BR" sz="1200" i="1" kern="1200" dirty="0">
                <a:solidFill>
                  <a:schemeClr val="tx1"/>
                </a:solidFill>
                <a:effectLst/>
                <a:latin typeface="+mn-lt"/>
                <a:ea typeface="+mn-ea"/>
                <a:cs typeface="+mn-cs"/>
              </a:rPr>
              <a:t>“A promessa de Deus de que por meio de Sansão começaria a "livrar a Israel da mão dos filisteus" (Juízes:13:5), foi cumprida; mas quão tenebroso e terrível é o relato daquela vida que poderia ter sido um louvor a Deus e uma glória para a nação! Se Sansão tivesse sido fiel à vocação divina, ter-se-ia cumprido o propósito de Deus em sua honra e exaltação. Mas ele rendeu-se à tentação, e mostrou-se infiel à sua incumbência; e sua missão cumpriu-se com a derrota, escravidão e morte”.</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19</a:t>
            </a:fld>
            <a:endParaRPr lang="pt-BR"/>
          </a:p>
        </p:txBody>
      </p:sp>
    </p:spTree>
    <p:extLst>
      <p:ext uri="{BB962C8B-B14F-4D97-AF65-F5344CB8AC3E}">
        <p14:creationId xmlns:p14="http://schemas.microsoft.com/office/powerpoint/2010/main" val="2504028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Mesmo nos últimos momentos da vida de Sansão, Deus cumpriu seu propósito. Deus ainda pode fazer muito em sua vida. Não quer você deixar seu “eu” de lado e viver os sonhos de Deus em sua vida?</a:t>
            </a:r>
          </a:p>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20</a:t>
            </a:fld>
            <a:endParaRPr lang="pt-BR"/>
          </a:p>
        </p:txBody>
      </p:sp>
    </p:spTree>
    <p:extLst>
      <p:ext uri="{BB962C8B-B14F-4D97-AF65-F5344CB8AC3E}">
        <p14:creationId xmlns:p14="http://schemas.microsoft.com/office/powerpoint/2010/main" val="1821036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5</a:t>
            </a:fld>
            <a:endParaRPr lang="pt-BR"/>
          </a:p>
        </p:txBody>
      </p:sp>
    </p:spTree>
    <p:extLst>
      <p:ext uri="{BB962C8B-B14F-4D97-AF65-F5344CB8AC3E}">
        <p14:creationId xmlns:p14="http://schemas.microsoft.com/office/powerpoint/2010/main" val="1057460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“Sansão era um </a:t>
            </a:r>
            <a:r>
              <a:rPr lang="pt-BR" sz="1200" kern="1200" dirty="0" err="1">
                <a:solidFill>
                  <a:schemeClr val="tx1"/>
                </a:solidFill>
                <a:effectLst/>
                <a:latin typeface="+mn-lt"/>
                <a:ea typeface="+mn-ea"/>
                <a:cs typeface="+mn-cs"/>
              </a:rPr>
              <a:t>nazireu</a:t>
            </a:r>
            <a:r>
              <a:rPr lang="pt-BR" sz="1200" kern="1200" dirty="0">
                <a:solidFill>
                  <a:schemeClr val="tx1"/>
                </a:solidFill>
                <a:effectLst/>
                <a:latin typeface="+mn-lt"/>
                <a:ea typeface="+mn-ea"/>
                <a:cs typeface="+mn-cs"/>
              </a:rPr>
              <a:t>, consagrado ao Senhor desde o ventre”. O que é um </a:t>
            </a:r>
            <a:r>
              <a:rPr lang="pt-BR" sz="1200" kern="1200" dirty="0" err="1">
                <a:solidFill>
                  <a:schemeClr val="tx1"/>
                </a:solidFill>
                <a:effectLst/>
                <a:latin typeface="+mn-lt"/>
                <a:ea typeface="+mn-ea"/>
                <a:cs typeface="+mn-cs"/>
              </a:rPr>
              <a:t>nazireu</a:t>
            </a:r>
            <a:r>
              <a:rPr lang="pt-BR" sz="1200" kern="1200" dirty="0">
                <a:solidFill>
                  <a:schemeClr val="tx1"/>
                </a:solidFill>
                <a:effectLst/>
                <a:latin typeface="+mn-lt"/>
                <a:ea typeface="+mn-ea"/>
                <a:cs typeface="+mn-cs"/>
              </a:rPr>
              <a:t>? Nas leis de Israel uma pessoa que fosse consagrado ao </a:t>
            </a:r>
            <a:r>
              <a:rPr lang="pt-BR" sz="1200" kern="1200" dirty="0" err="1">
                <a:solidFill>
                  <a:schemeClr val="tx1"/>
                </a:solidFill>
                <a:effectLst/>
                <a:latin typeface="+mn-lt"/>
                <a:ea typeface="+mn-ea"/>
                <a:cs typeface="+mn-cs"/>
              </a:rPr>
              <a:t>nazireado</a:t>
            </a:r>
            <a:r>
              <a:rPr lang="pt-BR" sz="1200" kern="1200" dirty="0">
                <a:solidFill>
                  <a:schemeClr val="tx1"/>
                </a:solidFill>
                <a:effectLst/>
                <a:latin typeface="+mn-lt"/>
                <a:ea typeface="+mn-ea"/>
                <a:cs typeface="+mn-cs"/>
              </a:rPr>
              <a:t>, deveria se manter firme a alguns votos, dentre eles estavam: </a:t>
            </a:r>
          </a:p>
          <a:p>
            <a:pPr lvl="0"/>
            <a:r>
              <a:rPr lang="pt-BR" sz="1200" b="1" u="sng" kern="1200" dirty="0">
                <a:solidFill>
                  <a:schemeClr val="tx1"/>
                </a:solidFill>
                <a:effectLst/>
                <a:latin typeface="+mn-lt"/>
                <a:ea typeface="+mn-ea"/>
                <a:cs typeface="+mn-cs"/>
              </a:rPr>
              <a:t>“Não comerá de coisa alguma que se faz da vinha,</a:t>
            </a:r>
            <a:r>
              <a:rPr lang="pt-BR" sz="1200" kern="1200" dirty="0">
                <a:solidFill>
                  <a:schemeClr val="tx1"/>
                </a:solidFill>
                <a:effectLst/>
                <a:latin typeface="+mn-lt"/>
                <a:ea typeface="+mn-ea"/>
                <a:cs typeface="+mn-cs"/>
              </a:rPr>
              <a:t> desde as sementes até às cascas. ” (</a:t>
            </a:r>
            <a:r>
              <a:rPr lang="pt-BR" sz="1200" kern="1200" dirty="0" err="1">
                <a:solidFill>
                  <a:schemeClr val="tx1"/>
                </a:solidFill>
                <a:effectLst/>
                <a:latin typeface="+mn-lt"/>
                <a:ea typeface="+mn-ea"/>
                <a:cs typeface="+mn-cs"/>
              </a:rPr>
              <a:t>Nm</a:t>
            </a:r>
            <a:r>
              <a:rPr lang="pt-BR" sz="1200" kern="1200" dirty="0">
                <a:solidFill>
                  <a:schemeClr val="tx1"/>
                </a:solidFill>
                <a:effectLst/>
                <a:latin typeface="+mn-lt"/>
                <a:ea typeface="+mn-ea"/>
                <a:cs typeface="+mn-cs"/>
              </a:rPr>
              <a:t> 6:4).</a:t>
            </a:r>
          </a:p>
          <a:p>
            <a:pPr lvl="0"/>
            <a:r>
              <a:rPr lang="pt-BR" sz="1200" b="1" u="sng" kern="1200" dirty="0">
                <a:solidFill>
                  <a:schemeClr val="tx1"/>
                </a:solidFill>
                <a:effectLst/>
                <a:latin typeface="+mn-lt"/>
                <a:ea typeface="+mn-ea"/>
                <a:cs typeface="+mn-cs"/>
              </a:rPr>
              <a:t>“Não passará navalha pela cabeça;</a:t>
            </a:r>
            <a:r>
              <a:rPr lang="pt-BR" sz="1200" kern="1200" dirty="0">
                <a:solidFill>
                  <a:schemeClr val="tx1"/>
                </a:solidFill>
                <a:effectLst/>
                <a:latin typeface="+mn-lt"/>
                <a:ea typeface="+mn-ea"/>
                <a:cs typeface="+mn-cs"/>
              </a:rPr>
              <a:t> até que se cumpram os dias para os quais se consagrou ao SENHOR, santo será, deixando crescer livremente a cabeleira. ” (</a:t>
            </a:r>
            <a:r>
              <a:rPr lang="pt-BR" sz="1200" kern="1200" dirty="0" err="1">
                <a:solidFill>
                  <a:schemeClr val="tx1"/>
                </a:solidFill>
                <a:effectLst/>
                <a:latin typeface="+mn-lt"/>
                <a:ea typeface="+mn-ea"/>
                <a:cs typeface="+mn-cs"/>
              </a:rPr>
              <a:t>Nm</a:t>
            </a:r>
            <a:r>
              <a:rPr lang="pt-BR" sz="1200" kern="1200" dirty="0">
                <a:solidFill>
                  <a:schemeClr val="tx1"/>
                </a:solidFill>
                <a:effectLst/>
                <a:latin typeface="+mn-lt"/>
                <a:ea typeface="+mn-ea"/>
                <a:cs typeface="+mn-cs"/>
              </a:rPr>
              <a:t> 6:5).</a:t>
            </a:r>
          </a:p>
          <a:p>
            <a:pPr lvl="0"/>
            <a:r>
              <a:rPr lang="pt-BR" sz="1200" kern="1200" dirty="0">
                <a:solidFill>
                  <a:schemeClr val="tx1"/>
                </a:solidFill>
                <a:effectLst/>
                <a:latin typeface="+mn-lt"/>
                <a:ea typeface="+mn-ea"/>
                <a:cs typeface="+mn-cs"/>
              </a:rPr>
              <a:t>“Todos os dias da sua consagração para o SENHOR, </a:t>
            </a:r>
            <a:r>
              <a:rPr lang="pt-BR" sz="1200" b="1" u="sng" kern="1200" dirty="0">
                <a:solidFill>
                  <a:schemeClr val="tx1"/>
                </a:solidFill>
                <a:effectLst/>
                <a:latin typeface="+mn-lt"/>
                <a:ea typeface="+mn-ea"/>
                <a:cs typeface="+mn-cs"/>
              </a:rPr>
              <a:t>não se aproximará de um cadáver. ”</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Nm</a:t>
            </a:r>
            <a:r>
              <a:rPr lang="pt-BR" sz="1200" kern="1200" dirty="0">
                <a:solidFill>
                  <a:schemeClr val="tx1"/>
                </a:solidFill>
                <a:effectLst/>
                <a:latin typeface="+mn-lt"/>
                <a:ea typeface="+mn-ea"/>
                <a:cs typeface="+mn-cs"/>
              </a:rPr>
              <a:t> 6:6) </a:t>
            </a:r>
          </a:p>
          <a:p>
            <a:pPr lvl="0"/>
            <a:r>
              <a:rPr lang="pt-BR" sz="1200" kern="1200" dirty="0">
                <a:solidFill>
                  <a:schemeClr val="tx1"/>
                </a:solidFill>
                <a:effectLst/>
                <a:latin typeface="+mn-lt"/>
                <a:ea typeface="+mn-ea"/>
                <a:cs typeface="+mn-cs"/>
              </a:rPr>
              <a:t>Esse era o sonho de Deus para Sansão. Com isso Deus tinha um propósito, fazer de </a:t>
            </a:r>
            <a:r>
              <a:rPr lang="pt-BR" sz="1200" u="sng" kern="1200" dirty="0">
                <a:solidFill>
                  <a:schemeClr val="tx1"/>
                </a:solidFill>
                <a:effectLst/>
                <a:latin typeface="+mn-lt"/>
                <a:ea typeface="+mn-ea"/>
                <a:cs typeface="+mn-cs"/>
              </a:rPr>
              <a:t>“Sansão um libertador”</a:t>
            </a:r>
            <a:r>
              <a:rPr lang="pt-BR" sz="1200" kern="1200" dirty="0">
                <a:solidFill>
                  <a:schemeClr val="tx1"/>
                </a:solidFill>
                <a:effectLst/>
                <a:latin typeface="+mn-lt"/>
                <a:ea typeface="+mn-ea"/>
                <a:cs typeface="+mn-cs"/>
              </a:rPr>
              <a:t> (Juízes 13:5). Ele deveria viver esse sonho em sua vida. Porém as escolhas de Sansão são um reflexo de sua rebelião. </a:t>
            </a:r>
          </a:p>
          <a:p>
            <a:r>
              <a:rPr lang="pt-BR" sz="1200" kern="1200" dirty="0">
                <a:solidFill>
                  <a:schemeClr val="tx1"/>
                </a:solidFill>
                <a:effectLst/>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6</a:t>
            </a:fld>
            <a:endParaRPr lang="pt-BR"/>
          </a:p>
        </p:txBody>
      </p:sp>
    </p:spTree>
    <p:extLst>
      <p:ext uri="{BB962C8B-B14F-4D97-AF65-F5344CB8AC3E}">
        <p14:creationId xmlns:p14="http://schemas.microsoft.com/office/powerpoint/2010/main" val="1783410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“Sansão era um </a:t>
            </a:r>
            <a:r>
              <a:rPr lang="pt-BR" sz="1200" kern="1200" dirty="0" err="1">
                <a:solidFill>
                  <a:schemeClr val="tx1"/>
                </a:solidFill>
                <a:effectLst/>
                <a:latin typeface="+mn-lt"/>
                <a:ea typeface="+mn-ea"/>
                <a:cs typeface="+mn-cs"/>
              </a:rPr>
              <a:t>nazireu</a:t>
            </a:r>
            <a:r>
              <a:rPr lang="pt-BR" sz="1200" kern="1200" dirty="0">
                <a:solidFill>
                  <a:schemeClr val="tx1"/>
                </a:solidFill>
                <a:effectLst/>
                <a:latin typeface="+mn-lt"/>
                <a:ea typeface="+mn-ea"/>
                <a:cs typeface="+mn-cs"/>
              </a:rPr>
              <a:t>, consagrado ao Senhor desde o ventre”. O que é um </a:t>
            </a:r>
            <a:r>
              <a:rPr lang="pt-BR" sz="1200" kern="1200" dirty="0" err="1">
                <a:solidFill>
                  <a:schemeClr val="tx1"/>
                </a:solidFill>
                <a:effectLst/>
                <a:latin typeface="+mn-lt"/>
                <a:ea typeface="+mn-ea"/>
                <a:cs typeface="+mn-cs"/>
              </a:rPr>
              <a:t>nazireu</a:t>
            </a:r>
            <a:r>
              <a:rPr lang="pt-BR" sz="1200" kern="1200" dirty="0">
                <a:solidFill>
                  <a:schemeClr val="tx1"/>
                </a:solidFill>
                <a:effectLst/>
                <a:latin typeface="+mn-lt"/>
                <a:ea typeface="+mn-ea"/>
                <a:cs typeface="+mn-cs"/>
              </a:rPr>
              <a:t>? Nas leis de Israel uma pessoa que fosse consagrado ao </a:t>
            </a:r>
            <a:r>
              <a:rPr lang="pt-BR" sz="1200" kern="1200" dirty="0" err="1">
                <a:solidFill>
                  <a:schemeClr val="tx1"/>
                </a:solidFill>
                <a:effectLst/>
                <a:latin typeface="+mn-lt"/>
                <a:ea typeface="+mn-ea"/>
                <a:cs typeface="+mn-cs"/>
              </a:rPr>
              <a:t>nazireado</a:t>
            </a:r>
            <a:r>
              <a:rPr lang="pt-BR" sz="1200" kern="1200" dirty="0">
                <a:solidFill>
                  <a:schemeClr val="tx1"/>
                </a:solidFill>
                <a:effectLst/>
                <a:latin typeface="+mn-lt"/>
                <a:ea typeface="+mn-ea"/>
                <a:cs typeface="+mn-cs"/>
              </a:rPr>
              <a:t>, deveria se manter firme a alguns votos, dentre eles estavam: </a:t>
            </a:r>
          </a:p>
          <a:p>
            <a:pPr lvl="0"/>
            <a:r>
              <a:rPr lang="pt-BR" sz="1200" b="1" u="sng" kern="1200" dirty="0">
                <a:solidFill>
                  <a:schemeClr val="tx1"/>
                </a:solidFill>
                <a:effectLst/>
                <a:latin typeface="+mn-lt"/>
                <a:ea typeface="+mn-ea"/>
                <a:cs typeface="+mn-cs"/>
              </a:rPr>
              <a:t>“Não comerá de coisa alguma que se faz da vinha,</a:t>
            </a:r>
            <a:r>
              <a:rPr lang="pt-BR" sz="1200" kern="1200" dirty="0">
                <a:solidFill>
                  <a:schemeClr val="tx1"/>
                </a:solidFill>
                <a:effectLst/>
                <a:latin typeface="+mn-lt"/>
                <a:ea typeface="+mn-ea"/>
                <a:cs typeface="+mn-cs"/>
              </a:rPr>
              <a:t> desde as sementes até às cascas. ” (</a:t>
            </a:r>
            <a:r>
              <a:rPr lang="pt-BR" sz="1200" kern="1200" dirty="0" err="1">
                <a:solidFill>
                  <a:schemeClr val="tx1"/>
                </a:solidFill>
                <a:effectLst/>
                <a:latin typeface="+mn-lt"/>
                <a:ea typeface="+mn-ea"/>
                <a:cs typeface="+mn-cs"/>
              </a:rPr>
              <a:t>Nm</a:t>
            </a:r>
            <a:r>
              <a:rPr lang="pt-BR" sz="1200" kern="1200" dirty="0">
                <a:solidFill>
                  <a:schemeClr val="tx1"/>
                </a:solidFill>
                <a:effectLst/>
                <a:latin typeface="+mn-lt"/>
                <a:ea typeface="+mn-ea"/>
                <a:cs typeface="+mn-cs"/>
              </a:rPr>
              <a:t> 6:4).</a:t>
            </a:r>
          </a:p>
          <a:p>
            <a:pPr lvl="0"/>
            <a:r>
              <a:rPr lang="pt-BR" sz="1200" b="1" u="sng" kern="1200" dirty="0">
                <a:solidFill>
                  <a:schemeClr val="tx1"/>
                </a:solidFill>
                <a:effectLst/>
                <a:latin typeface="+mn-lt"/>
                <a:ea typeface="+mn-ea"/>
                <a:cs typeface="+mn-cs"/>
              </a:rPr>
              <a:t>“Não passará navalha pela cabeça;</a:t>
            </a:r>
            <a:r>
              <a:rPr lang="pt-BR" sz="1200" kern="1200" dirty="0">
                <a:solidFill>
                  <a:schemeClr val="tx1"/>
                </a:solidFill>
                <a:effectLst/>
                <a:latin typeface="+mn-lt"/>
                <a:ea typeface="+mn-ea"/>
                <a:cs typeface="+mn-cs"/>
              </a:rPr>
              <a:t> até que se cumpram os dias para os quais se consagrou ao SENHOR, santo será, deixando crescer livremente a cabeleira. ” (</a:t>
            </a:r>
            <a:r>
              <a:rPr lang="pt-BR" sz="1200" kern="1200" dirty="0" err="1">
                <a:solidFill>
                  <a:schemeClr val="tx1"/>
                </a:solidFill>
                <a:effectLst/>
                <a:latin typeface="+mn-lt"/>
                <a:ea typeface="+mn-ea"/>
                <a:cs typeface="+mn-cs"/>
              </a:rPr>
              <a:t>Nm</a:t>
            </a:r>
            <a:r>
              <a:rPr lang="pt-BR" sz="1200" kern="1200" dirty="0">
                <a:solidFill>
                  <a:schemeClr val="tx1"/>
                </a:solidFill>
                <a:effectLst/>
                <a:latin typeface="+mn-lt"/>
                <a:ea typeface="+mn-ea"/>
                <a:cs typeface="+mn-cs"/>
              </a:rPr>
              <a:t> 6:5).</a:t>
            </a:r>
          </a:p>
          <a:p>
            <a:pPr lvl="0"/>
            <a:r>
              <a:rPr lang="pt-BR" sz="1200" kern="1200" dirty="0">
                <a:solidFill>
                  <a:schemeClr val="tx1"/>
                </a:solidFill>
                <a:effectLst/>
                <a:latin typeface="+mn-lt"/>
                <a:ea typeface="+mn-ea"/>
                <a:cs typeface="+mn-cs"/>
              </a:rPr>
              <a:t>“Todos os dias da sua consagração para o SENHOR, </a:t>
            </a:r>
            <a:r>
              <a:rPr lang="pt-BR" sz="1200" b="1" u="sng" kern="1200" dirty="0">
                <a:solidFill>
                  <a:schemeClr val="tx1"/>
                </a:solidFill>
                <a:effectLst/>
                <a:latin typeface="+mn-lt"/>
                <a:ea typeface="+mn-ea"/>
                <a:cs typeface="+mn-cs"/>
              </a:rPr>
              <a:t>não se aproximará de um cadáver. ”</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Nm</a:t>
            </a:r>
            <a:r>
              <a:rPr lang="pt-BR" sz="1200" kern="1200" dirty="0">
                <a:solidFill>
                  <a:schemeClr val="tx1"/>
                </a:solidFill>
                <a:effectLst/>
                <a:latin typeface="+mn-lt"/>
                <a:ea typeface="+mn-ea"/>
                <a:cs typeface="+mn-cs"/>
              </a:rPr>
              <a:t> 6:6) </a:t>
            </a:r>
          </a:p>
          <a:p>
            <a:pPr lvl="0"/>
            <a:r>
              <a:rPr lang="pt-BR" sz="1200" kern="1200" dirty="0">
                <a:solidFill>
                  <a:schemeClr val="tx1"/>
                </a:solidFill>
                <a:effectLst/>
                <a:latin typeface="+mn-lt"/>
                <a:ea typeface="+mn-ea"/>
                <a:cs typeface="+mn-cs"/>
              </a:rPr>
              <a:t>Esse era o sonho de Deus para Sansão. Com isso Deus tinha um propósito, fazer de </a:t>
            </a:r>
            <a:r>
              <a:rPr lang="pt-BR" sz="1200" u="sng" kern="1200" dirty="0">
                <a:solidFill>
                  <a:schemeClr val="tx1"/>
                </a:solidFill>
                <a:effectLst/>
                <a:latin typeface="+mn-lt"/>
                <a:ea typeface="+mn-ea"/>
                <a:cs typeface="+mn-cs"/>
              </a:rPr>
              <a:t>“Sansão um libertador”</a:t>
            </a:r>
            <a:r>
              <a:rPr lang="pt-BR" sz="1200" kern="1200" dirty="0">
                <a:solidFill>
                  <a:schemeClr val="tx1"/>
                </a:solidFill>
                <a:effectLst/>
                <a:latin typeface="+mn-lt"/>
                <a:ea typeface="+mn-ea"/>
                <a:cs typeface="+mn-cs"/>
              </a:rPr>
              <a:t> (Juízes 13:5). Ele deveria viver esse sonho em sua vida. Porém as escolhas de Sansão são um reflexo de sua rebelião. </a:t>
            </a:r>
          </a:p>
          <a:p>
            <a:r>
              <a:rPr lang="pt-BR" sz="1200" kern="1200" dirty="0">
                <a:solidFill>
                  <a:schemeClr val="tx1"/>
                </a:solidFill>
                <a:effectLst/>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7</a:t>
            </a:fld>
            <a:endParaRPr lang="pt-BR"/>
          </a:p>
        </p:txBody>
      </p:sp>
    </p:spTree>
    <p:extLst>
      <p:ext uri="{BB962C8B-B14F-4D97-AF65-F5344CB8AC3E}">
        <p14:creationId xmlns:p14="http://schemas.microsoft.com/office/powerpoint/2010/main" val="3495830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Tem pessoas hoje que dizem que servem ao Senhor, porém sua vida é um retrato de alguém que está longe dos planos de Deus. Você em algum momento já descobriu os sonhos e a vontade do Senhor em sua vida, e mesmo assim decidiu viver de maneira contraria? Esse era Sansão.</a:t>
            </a:r>
          </a:p>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8</a:t>
            </a:fld>
            <a:endParaRPr lang="pt-BR"/>
          </a:p>
        </p:txBody>
      </p:sp>
    </p:spTree>
    <p:extLst>
      <p:ext uri="{BB962C8B-B14F-4D97-AF65-F5344CB8AC3E}">
        <p14:creationId xmlns:p14="http://schemas.microsoft.com/office/powerpoint/2010/main" val="235370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Porém a bíblia descreve que</a:t>
            </a:r>
            <a:r>
              <a:rPr lang="pt-BR" sz="1200" b="1" kern="1200" dirty="0">
                <a:solidFill>
                  <a:schemeClr val="tx1"/>
                </a:solidFill>
                <a:effectLst/>
                <a:latin typeface="+mn-lt"/>
                <a:ea typeface="+mn-ea"/>
                <a:cs typeface="+mn-cs"/>
              </a:rPr>
              <a:t> </a:t>
            </a:r>
            <a:r>
              <a:rPr lang="pt-BR" sz="1200" i="1" kern="1200" dirty="0">
                <a:solidFill>
                  <a:schemeClr val="tx1"/>
                </a:solidFill>
                <a:effectLst/>
                <a:latin typeface="+mn-lt"/>
                <a:ea typeface="+mn-ea"/>
                <a:cs typeface="+mn-cs"/>
              </a:rPr>
              <a:t>“Sendo já velhos as suas mulheres lhe perverteram o coração para seguir outros deuses; e o seu coração não era de todo fiel ao seu Deus como fora o de Davi seu pai. Assim fez Salomão o que era mau perante o Senhor”</a:t>
            </a:r>
            <a:r>
              <a:rPr lang="pt-BR" sz="1200" kern="1200" dirty="0">
                <a:solidFill>
                  <a:schemeClr val="tx1"/>
                </a:solidFill>
                <a:effectLst/>
                <a:latin typeface="+mn-lt"/>
                <a:ea typeface="+mn-ea"/>
                <a:cs typeface="+mn-cs"/>
              </a:rPr>
              <a:t> </a:t>
            </a:r>
            <a:r>
              <a:rPr lang="pt-BR" sz="1200" b="1" i="1" kern="1200" dirty="0">
                <a:solidFill>
                  <a:schemeClr val="tx1"/>
                </a:solidFill>
                <a:effectLst/>
                <a:latin typeface="+mn-lt"/>
                <a:ea typeface="+mn-ea"/>
                <a:cs typeface="+mn-cs"/>
              </a:rPr>
              <a:t>I Reis 11:4 e 6</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9</a:t>
            </a:fld>
            <a:endParaRPr lang="pt-BR"/>
          </a:p>
        </p:txBody>
      </p:sp>
    </p:spTree>
    <p:extLst>
      <p:ext uri="{BB962C8B-B14F-4D97-AF65-F5344CB8AC3E}">
        <p14:creationId xmlns:p14="http://schemas.microsoft.com/office/powerpoint/2010/main" val="1063560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 Parece ser simples o que </a:t>
            </a:r>
            <a:r>
              <a:rPr lang="pt-PT" sz="1200" kern="1200" dirty="0" err="1">
                <a:solidFill>
                  <a:schemeClr val="tx1"/>
                </a:solidFill>
                <a:effectLst/>
                <a:latin typeface="+mn-lt"/>
                <a:ea typeface="+mn-ea"/>
                <a:cs typeface="+mn-cs"/>
              </a:rPr>
              <a:t>Sans</a:t>
            </a:r>
            <a:r>
              <a:rPr lang="pt-BR" sz="1200" kern="1200" dirty="0" err="1">
                <a:solidFill>
                  <a:schemeClr val="tx1"/>
                </a:solidFill>
                <a:effectLst/>
                <a:latin typeface="+mn-lt"/>
                <a:ea typeface="+mn-ea"/>
                <a:cs typeface="+mn-cs"/>
              </a:rPr>
              <a:t>ão</a:t>
            </a:r>
            <a:r>
              <a:rPr lang="pt-BR" sz="1200" kern="1200" dirty="0">
                <a:solidFill>
                  <a:schemeClr val="tx1"/>
                </a:solidFill>
                <a:effectLst/>
                <a:latin typeface="+mn-lt"/>
                <a:ea typeface="+mn-ea"/>
                <a:cs typeface="+mn-cs"/>
              </a:rPr>
              <a:t> estava fazendo, porém estava completamente fora dos planos e propósitos de Deus. Satanás foi afastando Sansão de maneira gradativa da vontade do Senhor para a vida dele. Ele estava na vinha, local muito perigoso para ele, pois não podia comer nada que fosse da uva. Além da vinha ele toca em cadáver, coisa essa proibida a um </a:t>
            </a:r>
            <a:r>
              <a:rPr lang="pt-BR" sz="1200" kern="1200" dirty="0" err="1">
                <a:solidFill>
                  <a:schemeClr val="tx1"/>
                </a:solidFill>
                <a:effectLst/>
                <a:latin typeface="+mn-lt"/>
                <a:ea typeface="+mn-ea"/>
                <a:cs typeface="+mn-cs"/>
              </a:rPr>
              <a:t>nazireu</a:t>
            </a:r>
            <a:r>
              <a:rPr lang="pt-BR" sz="1200" kern="1200" dirty="0">
                <a:solidFill>
                  <a:schemeClr val="tx1"/>
                </a:solidFill>
                <a:effectLst/>
                <a:latin typeface="+mn-lt"/>
                <a:ea typeface="+mn-ea"/>
                <a:cs typeface="+mn-cs"/>
              </a:rPr>
              <a:t>. Além disso, ele se envolveu em prostituição, (Juízes 16:1) vivendo totalmente fora dos planos de Deus. </a:t>
            </a:r>
            <a:endParaRPr lang="pt-BR" sz="1200" b="1" u="sng"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10</a:t>
            </a:fld>
            <a:endParaRPr lang="pt-BR"/>
          </a:p>
        </p:txBody>
      </p:sp>
    </p:spTree>
    <p:extLst>
      <p:ext uri="{BB962C8B-B14F-4D97-AF65-F5344CB8AC3E}">
        <p14:creationId xmlns:p14="http://schemas.microsoft.com/office/powerpoint/2010/main" val="2291081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Tem muitos cristãos que gostam da zona de perigo. Você orienta do perigo e a pessoa vai se arriscando, quando menos espera o pior já aconteceu. </a:t>
            </a:r>
          </a:p>
          <a:p>
            <a:r>
              <a:rPr lang="pt-BR" sz="1200" kern="1200" dirty="0">
                <a:solidFill>
                  <a:schemeClr val="tx1"/>
                </a:solidFill>
                <a:effectLst/>
                <a:latin typeface="+mn-lt"/>
                <a:ea typeface="+mn-ea"/>
                <a:cs typeface="+mn-cs"/>
              </a:rPr>
              <a:t>            Dos votos do </a:t>
            </a:r>
            <a:r>
              <a:rPr lang="pt-BR" sz="1200" kern="1200" dirty="0" err="1">
                <a:solidFill>
                  <a:schemeClr val="tx1"/>
                </a:solidFill>
                <a:effectLst/>
                <a:latin typeface="+mn-lt"/>
                <a:ea typeface="+mn-ea"/>
                <a:cs typeface="+mn-cs"/>
              </a:rPr>
              <a:t>nazireado</a:t>
            </a:r>
            <a:r>
              <a:rPr lang="pt-BR" sz="1200" kern="1200" dirty="0">
                <a:solidFill>
                  <a:schemeClr val="tx1"/>
                </a:solidFill>
                <a:effectLst/>
                <a:latin typeface="+mn-lt"/>
                <a:ea typeface="+mn-ea"/>
                <a:cs typeface="+mn-cs"/>
              </a:rPr>
              <a:t> ele permaneceu fiel em um ponto, ele não cortava os cabelos. Ele se manteve fiel nesse ponto. Porém satanás planejava arrancar tudo de Deus da vida de Sansão. Para isso ele usa uma mulher, chamada Dalila. </a:t>
            </a:r>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11</a:t>
            </a:fld>
            <a:endParaRPr lang="pt-BR"/>
          </a:p>
        </p:txBody>
      </p:sp>
    </p:spTree>
    <p:extLst>
      <p:ext uri="{BB962C8B-B14F-4D97-AF65-F5344CB8AC3E}">
        <p14:creationId xmlns:p14="http://schemas.microsoft.com/office/powerpoint/2010/main" val="3389387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AS CONSEQUÊNCIAS DE VIVER SEUS PRÓPRIOS SONHOS</a:t>
            </a:r>
            <a:endParaRPr lang="pt-BR" sz="1200" kern="1200" dirty="0">
              <a:solidFill>
                <a:schemeClr val="tx1"/>
              </a:solidFill>
              <a:effectLst/>
              <a:latin typeface="+mn-lt"/>
              <a:ea typeface="+mn-ea"/>
              <a:cs typeface="+mn-cs"/>
            </a:endParaRPr>
          </a:p>
          <a:p>
            <a:r>
              <a:rPr lang="pt-BR" sz="1200" i="1" kern="1200" dirty="0">
                <a:solidFill>
                  <a:schemeClr val="tx1"/>
                </a:solidFill>
                <a:effectLst/>
                <a:latin typeface="+mn-lt"/>
                <a:ea typeface="+mn-ea"/>
                <a:cs typeface="+mn-cs"/>
              </a:rPr>
              <a:t>E disse ela: Os filisteus vêm sobre ti, Sansão! Tendo ele despertado do seu sono, disse consigo mesmo: Sairei ainda está vez como dantes e me livrarei; porque</a:t>
            </a:r>
            <a:r>
              <a:rPr lang="pt-BR" sz="1200" b="1" i="1" kern="1200" dirty="0">
                <a:solidFill>
                  <a:schemeClr val="tx1"/>
                </a:solidFill>
                <a:effectLst/>
                <a:latin typeface="+mn-lt"/>
                <a:ea typeface="+mn-ea"/>
                <a:cs typeface="+mn-cs"/>
              </a:rPr>
              <a:t> ele não sabia ainda que já o SENHOR se tinha retirado dele. </a:t>
            </a:r>
            <a:r>
              <a:rPr lang="pt-BR" sz="1200" i="1" kern="1200" dirty="0">
                <a:solidFill>
                  <a:schemeClr val="tx1"/>
                </a:solidFill>
                <a:effectLst/>
                <a:latin typeface="+mn-lt"/>
                <a:ea typeface="+mn-ea"/>
                <a:cs typeface="+mn-cs"/>
              </a:rPr>
              <a:t>(Juízes 16:20) </a:t>
            </a:r>
            <a:endParaRPr lang="pt-BR" sz="1200" kern="1200" dirty="0">
              <a:solidFill>
                <a:schemeClr val="tx1"/>
              </a:solidFill>
              <a:effectLst/>
              <a:latin typeface="+mn-lt"/>
              <a:ea typeface="+mn-ea"/>
              <a:cs typeface="+mn-cs"/>
            </a:endParaRPr>
          </a:p>
          <a:p>
            <a:r>
              <a:rPr lang="pt-BR" sz="1200" i="1" kern="1200" dirty="0">
                <a:solidFill>
                  <a:schemeClr val="tx1"/>
                </a:solidFill>
                <a:effectLst/>
                <a:latin typeface="+mn-lt"/>
                <a:ea typeface="+mn-ea"/>
                <a:cs typeface="+mn-cs"/>
              </a:rPr>
              <a:t> </a:t>
            </a:r>
            <a:endParaRPr lang="pt-BR" sz="1200" kern="1200" dirty="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12</a:t>
            </a:fld>
            <a:endParaRPr lang="pt-BR"/>
          </a:p>
        </p:txBody>
      </p:sp>
    </p:spTree>
    <p:extLst>
      <p:ext uri="{BB962C8B-B14F-4D97-AF65-F5344CB8AC3E}">
        <p14:creationId xmlns:p14="http://schemas.microsoft.com/office/powerpoint/2010/main" val="2689933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F254CF7E-692F-4DAD-8A0B-5B36A8D1BA21}" type="datetimeFigureOut">
              <a:rPr lang="pt-BR" smtClean="0"/>
              <a:t>05/03/2019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3707122965"/>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F254CF7E-692F-4DAD-8A0B-5B36A8D1BA21}" type="datetimeFigureOut">
              <a:rPr lang="pt-BR" smtClean="0"/>
              <a:t>05/03/2019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3678464405"/>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F254CF7E-692F-4DAD-8A0B-5B36A8D1BA21}" type="datetimeFigureOut">
              <a:rPr lang="pt-BR" smtClean="0"/>
              <a:t>05/03/2019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2168332400"/>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4EA665-7246-4F52-9525-6C3F15AD13D4}"/>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2BEB04C4-FB9F-4DA2-BF5E-A3D957C56D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3179BE98-0DF1-4DE6-8D86-134DCCB116AE}"/>
              </a:ext>
            </a:extLst>
          </p:cNvPr>
          <p:cNvSpPr>
            <a:spLocks noGrp="1"/>
          </p:cNvSpPr>
          <p:nvPr>
            <p:ph type="dt" sz="half" idx="10"/>
          </p:nvPr>
        </p:nvSpPr>
        <p:spPr/>
        <p:txBody>
          <a:bodyPr/>
          <a:lstStyle/>
          <a:p>
            <a:fld id="{FC9F23F7-6E68-46C9-9FD4-C188FDEEE84F}" type="datetimeFigureOut">
              <a:rPr lang="pt-BR" smtClean="0"/>
              <a:t>05/03/2019</a:t>
            </a:fld>
            <a:endParaRPr lang="pt-BR"/>
          </a:p>
        </p:txBody>
      </p:sp>
      <p:sp>
        <p:nvSpPr>
          <p:cNvPr id="5" name="Espaço Reservado para Rodapé 4">
            <a:extLst>
              <a:ext uri="{FF2B5EF4-FFF2-40B4-BE49-F238E27FC236}">
                <a16:creationId xmlns:a16="http://schemas.microsoft.com/office/drawing/2014/main" id="{BD4DB1F7-6728-4D3A-901E-F1A7E853882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806F528-F814-4E05-8C21-8D6040754236}"/>
              </a:ext>
            </a:extLst>
          </p:cNvPr>
          <p:cNvSpPr>
            <a:spLocks noGrp="1"/>
          </p:cNvSpPr>
          <p:nvPr>
            <p:ph type="sldNum" sz="quarter" idx="12"/>
          </p:nvPr>
        </p:nvSpPr>
        <p:spPr/>
        <p:txBody>
          <a:bodyPr/>
          <a:lstStyle/>
          <a:p>
            <a:fld id="{FD405EF2-3986-4C96-91E1-1D8668395F86}" type="slidenum">
              <a:rPr lang="pt-BR" smtClean="0"/>
              <a:t>‹nº›</a:t>
            </a:fld>
            <a:endParaRPr lang="pt-BR"/>
          </a:p>
        </p:txBody>
      </p:sp>
    </p:spTree>
    <p:extLst>
      <p:ext uri="{BB962C8B-B14F-4D97-AF65-F5344CB8AC3E}">
        <p14:creationId xmlns:p14="http://schemas.microsoft.com/office/powerpoint/2010/main" val="2871996666"/>
      </p:ext>
    </p:extLst>
  </p:cSld>
  <p:clrMapOvr>
    <a:masterClrMapping/>
  </p:clrMapOvr>
  <mc:AlternateContent xmlns:mc="http://schemas.openxmlformats.org/markup-compatibility/2006" xmlns:p159="http://schemas.microsoft.com/office/powerpoint/2015/09/main">
    <mc:Choice Requires="p159">
      <p:transition>
        <p159:morph option="byChar"/>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F982C0-E4F0-4F4C-B38F-A91494A40A4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58F49F3-F832-4430-89A3-062A2EA5BBFE}"/>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33DE83E-E214-4D02-BED3-2FCA4BCEFDBC}"/>
              </a:ext>
            </a:extLst>
          </p:cNvPr>
          <p:cNvSpPr>
            <a:spLocks noGrp="1"/>
          </p:cNvSpPr>
          <p:nvPr>
            <p:ph type="dt" sz="half" idx="10"/>
          </p:nvPr>
        </p:nvSpPr>
        <p:spPr/>
        <p:txBody>
          <a:bodyPr/>
          <a:lstStyle/>
          <a:p>
            <a:fld id="{FC9F23F7-6E68-46C9-9FD4-C188FDEEE84F}" type="datetimeFigureOut">
              <a:rPr lang="pt-BR" smtClean="0"/>
              <a:t>05/03/2019</a:t>
            </a:fld>
            <a:endParaRPr lang="pt-BR"/>
          </a:p>
        </p:txBody>
      </p:sp>
      <p:sp>
        <p:nvSpPr>
          <p:cNvPr id="5" name="Espaço Reservado para Rodapé 4">
            <a:extLst>
              <a:ext uri="{FF2B5EF4-FFF2-40B4-BE49-F238E27FC236}">
                <a16:creationId xmlns:a16="http://schemas.microsoft.com/office/drawing/2014/main" id="{9A96AA3A-3A5C-4FE8-99DF-3BF2EED0D9B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70F22E6-B432-4B92-9CC9-B474663B0CEC}"/>
              </a:ext>
            </a:extLst>
          </p:cNvPr>
          <p:cNvSpPr>
            <a:spLocks noGrp="1"/>
          </p:cNvSpPr>
          <p:nvPr>
            <p:ph type="sldNum" sz="quarter" idx="12"/>
          </p:nvPr>
        </p:nvSpPr>
        <p:spPr/>
        <p:txBody>
          <a:bodyPr/>
          <a:lstStyle/>
          <a:p>
            <a:fld id="{FD405EF2-3986-4C96-91E1-1D8668395F86}" type="slidenum">
              <a:rPr lang="pt-BR" smtClean="0"/>
              <a:t>‹nº›</a:t>
            </a:fld>
            <a:endParaRPr lang="pt-BR"/>
          </a:p>
        </p:txBody>
      </p:sp>
    </p:spTree>
    <p:extLst>
      <p:ext uri="{BB962C8B-B14F-4D97-AF65-F5344CB8AC3E}">
        <p14:creationId xmlns:p14="http://schemas.microsoft.com/office/powerpoint/2010/main" val="1544796065"/>
      </p:ext>
    </p:extLst>
  </p:cSld>
  <p:clrMapOvr>
    <a:masterClrMapping/>
  </p:clrMapOvr>
  <mc:AlternateContent xmlns:mc="http://schemas.openxmlformats.org/markup-compatibility/2006" xmlns:p159="http://schemas.microsoft.com/office/powerpoint/2015/09/main">
    <mc:Choice Requires="p159">
      <p:transition>
        <p159:morph option="byChar"/>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093316-632B-43EC-BABE-FBA5B395DC1E}"/>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E7424607-1BA6-45E4-BC8C-8DA94BE1AB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id="{7388E460-562C-42E8-B605-676BA2E94D54}"/>
              </a:ext>
            </a:extLst>
          </p:cNvPr>
          <p:cNvSpPr>
            <a:spLocks noGrp="1"/>
          </p:cNvSpPr>
          <p:nvPr>
            <p:ph type="dt" sz="half" idx="10"/>
          </p:nvPr>
        </p:nvSpPr>
        <p:spPr/>
        <p:txBody>
          <a:bodyPr/>
          <a:lstStyle/>
          <a:p>
            <a:fld id="{FC9F23F7-6E68-46C9-9FD4-C188FDEEE84F}" type="datetimeFigureOut">
              <a:rPr lang="pt-BR" smtClean="0"/>
              <a:t>05/03/2019</a:t>
            </a:fld>
            <a:endParaRPr lang="pt-BR"/>
          </a:p>
        </p:txBody>
      </p:sp>
      <p:sp>
        <p:nvSpPr>
          <p:cNvPr id="5" name="Espaço Reservado para Rodapé 4">
            <a:extLst>
              <a:ext uri="{FF2B5EF4-FFF2-40B4-BE49-F238E27FC236}">
                <a16:creationId xmlns:a16="http://schemas.microsoft.com/office/drawing/2014/main" id="{D3DB4082-7B1E-4B3C-AFD7-9DF663D1063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72BE8A5-17F3-4E5B-A3CC-255A822656F3}"/>
              </a:ext>
            </a:extLst>
          </p:cNvPr>
          <p:cNvSpPr>
            <a:spLocks noGrp="1"/>
          </p:cNvSpPr>
          <p:nvPr>
            <p:ph type="sldNum" sz="quarter" idx="12"/>
          </p:nvPr>
        </p:nvSpPr>
        <p:spPr/>
        <p:txBody>
          <a:bodyPr/>
          <a:lstStyle/>
          <a:p>
            <a:fld id="{FD405EF2-3986-4C96-91E1-1D8668395F86}" type="slidenum">
              <a:rPr lang="pt-BR" smtClean="0"/>
              <a:t>‹nº›</a:t>
            </a:fld>
            <a:endParaRPr lang="pt-BR"/>
          </a:p>
        </p:txBody>
      </p:sp>
    </p:spTree>
    <p:extLst>
      <p:ext uri="{BB962C8B-B14F-4D97-AF65-F5344CB8AC3E}">
        <p14:creationId xmlns:p14="http://schemas.microsoft.com/office/powerpoint/2010/main" val="1847982671"/>
      </p:ext>
    </p:extLst>
  </p:cSld>
  <p:clrMapOvr>
    <a:masterClrMapping/>
  </p:clrMapOvr>
  <mc:AlternateContent xmlns:mc="http://schemas.openxmlformats.org/markup-compatibility/2006" xmlns:p159="http://schemas.microsoft.com/office/powerpoint/2015/09/main">
    <mc:Choice Requires="p159">
      <p:transition>
        <p159:morph option="byChar"/>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988837-F50F-4C70-974F-39D994D66BF6}"/>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F50458CA-AEE9-42E7-B095-B2F90B08B49C}"/>
              </a:ext>
            </a:extLst>
          </p:cNvPr>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1081A81E-4ABD-47E8-A9FC-3B4D8757DE41}"/>
              </a:ext>
            </a:extLst>
          </p:cNvPr>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5240E4B6-4B4B-4B9A-BB79-841B00115600}"/>
              </a:ext>
            </a:extLst>
          </p:cNvPr>
          <p:cNvSpPr>
            <a:spLocks noGrp="1"/>
          </p:cNvSpPr>
          <p:nvPr>
            <p:ph type="dt" sz="half" idx="10"/>
          </p:nvPr>
        </p:nvSpPr>
        <p:spPr/>
        <p:txBody>
          <a:bodyPr/>
          <a:lstStyle/>
          <a:p>
            <a:fld id="{FC9F23F7-6E68-46C9-9FD4-C188FDEEE84F}" type="datetimeFigureOut">
              <a:rPr lang="pt-BR" smtClean="0"/>
              <a:t>05/03/2019</a:t>
            </a:fld>
            <a:endParaRPr lang="pt-BR"/>
          </a:p>
        </p:txBody>
      </p:sp>
      <p:sp>
        <p:nvSpPr>
          <p:cNvPr id="6" name="Espaço Reservado para Rodapé 5">
            <a:extLst>
              <a:ext uri="{FF2B5EF4-FFF2-40B4-BE49-F238E27FC236}">
                <a16:creationId xmlns:a16="http://schemas.microsoft.com/office/drawing/2014/main" id="{0921B329-21A6-4589-ADE1-D40BAFA7D7EC}"/>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D7B7A37C-5807-4616-94E1-EA232816784C}"/>
              </a:ext>
            </a:extLst>
          </p:cNvPr>
          <p:cNvSpPr>
            <a:spLocks noGrp="1"/>
          </p:cNvSpPr>
          <p:nvPr>
            <p:ph type="sldNum" sz="quarter" idx="12"/>
          </p:nvPr>
        </p:nvSpPr>
        <p:spPr/>
        <p:txBody>
          <a:bodyPr/>
          <a:lstStyle/>
          <a:p>
            <a:fld id="{FD405EF2-3986-4C96-91E1-1D8668395F86}" type="slidenum">
              <a:rPr lang="pt-BR" smtClean="0"/>
              <a:t>‹nº›</a:t>
            </a:fld>
            <a:endParaRPr lang="pt-BR"/>
          </a:p>
        </p:txBody>
      </p:sp>
    </p:spTree>
    <p:extLst>
      <p:ext uri="{BB962C8B-B14F-4D97-AF65-F5344CB8AC3E}">
        <p14:creationId xmlns:p14="http://schemas.microsoft.com/office/powerpoint/2010/main" val="862885197"/>
      </p:ext>
    </p:extLst>
  </p:cSld>
  <p:clrMapOvr>
    <a:masterClrMapping/>
  </p:clrMapOvr>
  <mc:AlternateContent xmlns:mc="http://schemas.openxmlformats.org/markup-compatibility/2006" xmlns:p159="http://schemas.microsoft.com/office/powerpoint/2015/09/main">
    <mc:Choice Requires="p159">
      <p:transition>
        <p159:morph option="byChar"/>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14ABC3-CD9F-4159-AA91-94FBFAEA7AB5}"/>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0944FAA2-6287-4C4F-8145-D91A6F0DCC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6BCBCD32-3F19-43BD-8792-15863CB90A81}"/>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BAF3B5F7-7200-4DCB-AEA0-2195A5311D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27D42348-AA87-4B43-B28E-F79445000D34}"/>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854E971D-BDAA-4C71-97EA-8BFF7789365F}"/>
              </a:ext>
            </a:extLst>
          </p:cNvPr>
          <p:cNvSpPr>
            <a:spLocks noGrp="1"/>
          </p:cNvSpPr>
          <p:nvPr>
            <p:ph type="dt" sz="half" idx="10"/>
          </p:nvPr>
        </p:nvSpPr>
        <p:spPr/>
        <p:txBody>
          <a:bodyPr/>
          <a:lstStyle/>
          <a:p>
            <a:fld id="{FC9F23F7-6E68-46C9-9FD4-C188FDEEE84F}" type="datetimeFigureOut">
              <a:rPr lang="pt-BR" smtClean="0"/>
              <a:t>05/03/2019</a:t>
            </a:fld>
            <a:endParaRPr lang="pt-BR"/>
          </a:p>
        </p:txBody>
      </p:sp>
      <p:sp>
        <p:nvSpPr>
          <p:cNvPr id="8" name="Espaço Reservado para Rodapé 7">
            <a:extLst>
              <a:ext uri="{FF2B5EF4-FFF2-40B4-BE49-F238E27FC236}">
                <a16:creationId xmlns:a16="http://schemas.microsoft.com/office/drawing/2014/main" id="{7D034B20-32FF-4B69-B467-D712A5ACE032}"/>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9D91807F-EE17-459A-83F1-8A7647C5F504}"/>
              </a:ext>
            </a:extLst>
          </p:cNvPr>
          <p:cNvSpPr>
            <a:spLocks noGrp="1"/>
          </p:cNvSpPr>
          <p:nvPr>
            <p:ph type="sldNum" sz="quarter" idx="12"/>
          </p:nvPr>
        </p:nvSpPr>
        <p:spPr/>
        <p:txBody>
          <a:bodyPr/>
          <a:lstStyle/>
          <a:p>
            <a:fld id="{FD405EF2-3986-4C96-91E1-1D8668395F86}" type="slidenum">
              <a:rPr lang="pt-BR" smtClean="0"/>
              <a:t>‹nº›</a:t>
            </a:fld>
            <a:endParaRPr lang="pt-BR"/>
          </a:p>
        </p:txBody>
      </p:sp>
    </p:spTree>
    <p:extLst>
      <p:ext uri="{BB962C8B-B14F-4D97-AF65-F5344CB8AC3E}">
        <p14:creationId xmlns:p14="http://schemas.microsoft.com/office/powerpoint/2010/main" val="1308644767"/>
      </p:ext>
    </p:extLst>
  </p:cSld>
  <p:clrMapOvr>
    <a:masterClrMapping/>
  </p:clrMapOvr>
  <mc:AlternateContent xmlns:mc="http://schemas.openxmlformats.org/markup-compatibility/2006" xmlns:p159="http://schemas.microsoft.com/office/powerpoint/2015/09/main">
    <mc:Choice Requires="p159">
      <p:transition>
        <p159:morph option="byChar"/>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7A7C0F-FC06-4E41-9A4C-C40BDC1C0087}"/>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449C9EE8-6766-4761-B22E-DCB91428673B}"/>
              </a:ext>
            </a:extLst>
          </p:cNvPr>
          <p:cNvSpPr>
            <a:spLocks noGrp="1"/>
          </p:cNvSpPr>
          <p:nvPr>
            <p:ph type="dt" sz="half" idx="10"/>
          </p:nvPr>
        </p:nvSpPr>
        <p:spPr/>
        <p:txBody>
          <a:bodyPr/>
          <a:lstStyle/>
          <a:p>
            <a:fld id="{FC9F23F7-6E68-46C9-9FD4-C188FDEEE84F}" type="datetimeFigureOut">
              <a:rPr lang="pt-BR" smtClean="0"/>
              <a:t>05/03/2019</a:t>
            </a:fld>
            <a:endParaRPr lang="pt-BR"/>
          </a:p>
        </p:txBody>
      </p:sp>
      <p:sp>
        <p:nvSpPr>
          <p:cNvPr id="4" name="Espaço Reservado para Rodapé 3">
            <a:extLst>
              <a:ext uri="{FF2B5EF4-FFF2-40B4-BE49-F238E27FC236}">
                <a16:creationId xmlns:a16="http://schemas.microsoft.com/office/drawing/2014/main" id="{3244EF62-0AA3-45C7-96E8-7AAD9EA97AE0}"/>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DE415109-19F0-40E8-AA6E-05C3092D47AA}"/>
              </a:ext>
            </a:extLst>
          </p:cNvPr>
          <p:cNvSpPr>
            <a:spLocks noGrp="1"/>
          </p:cNvSpPr>
          <p:nvPr>
            <p:ph type="sldNum" sz="quarter" idx="12"/>
          </p:nvPr>
        </p:nvSpPr>
        <p:spPr/>
        <p:txBody>
          <a:bodyPr/>
          <a:lstStyle/>
          <a:p>
            <a:fld id="{FD405EF2-3986-4C96-91E1-1D8668395F86}" type="slidenum">
              <a:rPr lang="pt-BR" smtClean="0"/>
              <a:t>‹nº›</a:t>
            </a:fld>
            <a:endParaRPr lang="pt-BR"/>
          </a:p>
        </p:txBody>
      </p:sp>
    </p:spTree>
    <p:extLst>
      <p:ext uri="{BB962C8B-B14F-4D97-AF65-F5344CB8AC3E}">
        <p14:creationId xmlns:p14="http://schemas.microsoft.com/office/powerpoint/2010/main" val="4083459123"/>
      </p:ext>
    </p:extLst>
  </p:cSld>
  <p:clrMapOvr>
    <a:masterClrMapping/>
  </p:clrMapOvr>
  <mc:AlternateContent xmlns:mc="http://schemas.openxmlformats.org/markup-compatibility/2006" xmlns:p159="http://schemas.microsoft.com/office/powerpoint/2015/09/main">
    <mc:Choice Requires="p159">
      <p:transition>
        <p159:morph option="byChar"/>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55680D47-22A0-40FF-A881-54ED10F86041}"/>
              </a:ext>
            </a:extLst>
          </p:cNvPr>
          <p:cNvSpPr>
            <a:spLocks noGrp="1"/>
          </p:cNvSpPr>
          <p:nvPr>
            <p:ph type="dt" sz="half" idx="10"/>
          </p:nvPr>
        </p:nvSpPr>
        <p:spPr/>
        <p:txBody>
          <a:bodyPr/>
          <a:lstStyle/>
          <a:p>
            <a:fld id="{FC9F23F7-6E68-46C9-9FD4-C188FDEEE84F}" type="datetimeFigureOut">
              <a:rPr lang="pt-BR" smtClean="0"/>
              <a:t>05/03/2019</a:t>
            </a:fld>
            <a:endParaRPr lang="pt-BR"/>
          </a:p>
        </p:txBody>
      </p:sp>
      <p:sp>
        <p:nvSpPr>
          <p:cNvPr id="3" name="Espaço Reservado para Rodapé 2">
            <a:extLst>
              <a:ext uri="{FF2B5EF4-FFF2-40B4-BE49-F238E27FC236}">
                <a16:creationId xmlns:a16="http://schemas.microsoft.com/office/drawing/2014/main" id="{2668BDC1-D8A7-4848-B3A9-ABAC325D4C65}"/>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4FEEA31F-1503-471D-94FE-4D2C01CDABA6}"/>
              </a:ext>
            </a:extLst>
          </p:cNvPr>
          <p:cNvSpPr>
            <a:spLocks noGrp="1"/>
          </p:cNvSpPr>
          <p:nvPr>
            <p:ph type="sldNum" sz="quarter" idx="12"/>
          </p:nvPr>
        </p:nvSpPr>
        <p:spPr/>
        <p:txBody>
          <a:bodyPr/>
          <a:lstStyle/>
          <a:p>
            <a:fld id="{FD405EF2-3986-4C96-91E1-1D8668395F86}" type="slidenum">
              <a:rPr lang="pt-BR" smtClean="0"/>
              <a:t>‹nº›</a:t>
            </a:fld>
            <a:endParaRPr lang="pt-BR"/>
          </a:p>
        </p:txBody>
      </p:sp>
    </p:spTree>
    <p:extLst>
      <p:ext uri="{BB962C8B-B14F-4D97-AF65-F5344CB8AC3E}">
        <p14:creationId xmlns:p14="http://schemas.microsoft.com/office/powerpoint/2010/main" val="3359761750"/>
      </p:ext>
    </p:extLst>
  </p:cSld>
  <p:clrMapOvr>
    <a:masterClrMapping/>
  </p:clrMapOvr>
  <mc:AlternateContent xmlns:mc="http://schemas.openxmlformats.org/markup-compatibility/2006" xmlns:p159="http://schemas.microsoft.com/office/powerpoint/2015/09/main">
    <mc:Choice Requires="p159">
      <p:transition>
        <p159:morph option="byChar"/>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8C7101-CD81-450A-8D61-987FE20BFF02}"/>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46192A5B-4A0E-40AF-80A3-EDB7CE5CB2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9C7B8CEF-2631-470D-A357-4325B625F0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E3991002-8205-499A-8B23-31B3CC4A61A8}"/>
              </a:ext>
            </a:extLst>
          </p:cNvPr>
          <p:cNvSpPr>
            <a:spLocks noGrp="1"/>
          </p:cNvSpPr>
          <p:nvPr>
            <p:ph type="dt" sz="half" idx="10"/>
          </p:nvPr>
        </p:nvSpPr>
        <p:spPr/>
        <p:txBody>
          <a:bodyPr/>
          <a:lstStyle/>
          <a:p>
            <a:fld id="{FC9F23F7-6E68-46C9-9FD4-C188FDEEE84F}" type="datetimeFigureOut">
              <a:rPr lang="pt-BR" smtClean="0"/>
              <a:t>05/03/2019</a:t>
            </a:fld>
            <a:endParaRPr lang="pt-BR"/>
          </a:p>
        </p:txBody>
      </p:sp>
      <p:sp>
        <p:nvSpPr>
          <p:cNvPr id="6" name="Espaço Reservado para Rodapé 5">
            <a:extLst>
              <a:ext uri="{FF2B5EF4-FFF2-40B4-BE49-F238E27FC236}">
                <a16:creationId xmlns:a16="http://schemas.microsoft.com/office/drawing/2014/main" id="{EB43A91D-278A-46D8-ACEC-06F120029E4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55D39E4-8BD8-4172-9364-9B11D4D3420B}"/>
              </a:ext>
            </a:extLst>
          </p:cNvPr>
          <p:cNvSpPr>
            <a:spLocks noGrp="1"/>
          </p:cNvSpPr>
          <p:nvPr>
            <p:ph type="sldNum" sz="quarter" idx="12"/>
          </p:nvPr>
        </p:nvSpPr>
        <p:spPr/>
        <p:txBody>
          <a:bodyPr/>
          <a:lstStyle/>
          <a:p>
            <a:fld id="{FD405EF2-3986-4C96-91E1-1D8668395F86}" type="slidenum">
              <a:rPr lang="pt-BR" smtClean="0"/>
              <a:t>‹nº›</a:t>
            </a:fld>
            <a:endParaRPr lang="pt-BR"/>
          </a:p>
        </p:txBody>
      </p:sp>
    </p:spTree>
    <p:extLst>
      <p:ext uri="{BB962C8B-B14F-4D97-AF65-F5344CB8AC3E}">
        <p14:creationId xmlns:p14="http://schemas.microsoft.com/office/powerpoint/2010/main" val="1731136268"/>
      </p:ext>
    </p:extLst>
  </p:cSld>
  <p:clrMapOvr>
    <a:masterClrMapping/>
  </p:clrMapOvr>
  <mc:AlternateContent xmlns:mc="http://schemas.openxmlformats.org/markup-compatibility/2006" xmlns:p159="http://schemas.microsoft.com/office/powerpoint/2015/09/main">
    <mc:Choice Requires="p159">
      <p:transition>
        <p159:morph option="byChar"/>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F254CF7E-692F-4DAD-8A0B-5B36A8D1BA21}" type="datetimeFigureOut">
              <a:rPr lang="pt-BR" smtClean="0"/>
              <a:t>05/03/2019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330689660"/>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B8F43F-A953-449A-919C-39D448C63870}"/>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8B95804-5AE9-4865-BFD2-4629984A7C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CC697E1F-AF73-46F5-8156-1DD75CF1DC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1B424263-FCB0-4588-8032-6F602246BC25}"/>
              </a:ext>
            </a:extLst>
          </p:cNvPr>
          <p:cNvSpPr>
            <a:spLocks noGrp="1"/>
          </p:cNvSpPr>
          <p:nvPr>
            <p:ph type="dt" sz="half" idx="10"/>
          </p:nvPr>
        </p:nvSpPr>
        <p:spPr/>
        <p:txBody>
          <a:bodyPr/>
          <a:lstStyle/>
          <a:p>
            <a:fld id="{FC9F23F7-6E68-46C9-9FD4-C188FDEEE84F}" type="datetimeFigureOut">
              <a:rPr lang="pt-BR" smtClean="0"/>
              <a:t>05/03/2019</a:t>
            </a:fld>
            <a:endParaRPr lang="pt-BR"/>
          </a:p>
        </p:txBody>
      </p:sp>
      <p:sp>
        <p:nvSpPr>
          <p:cNvPr id="6" name="Espaço Reservado para Rodapé 5">
            <a:extLst>
              <a:ext uri="{FF2B5EF4-FFF2-40B4-BE49-F238E27FC236}">
                <a16:creationId xmlns:a16="http://schemas.microsoft.com/office/drawing/2014/main" id="{80B15FA6-2F9C-44EF-95F0-71985AD418E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969FF14D-2DC7-4AF9-9F99-0463C6AA0870}"/>
              </a:ext>
            </a:extLst>
          </p:cNvPr>
          <p:cNvSpPr>
            <a:spLocks noGrp="1"/>
          </p:cNvSpPr>
          <p:nvPr>
            <p:ph type="sldNum" sz="quarter" idx="12"/>
          </p:nvPr>
        </p:nvSpPr>
        <p:spPr/>
        <p:txBody>
          <a:bodyPr/>
          <a:lstStyle/>
          <a:p>
            <a:fld id="{FD405EF2-3986-4C96-91E1-1D8668395F86}" type="slidenum">
              <a:rPr lang="pt-BR" smtClean="0"/>
              <a:t>‹nº›</a:t>
            </a:fld>
            <a:endParaRPr lang="pt-BR"/>
          </a:p>
        </p:txBody>
      </p:sp>
    </p:spTree>
    <p:extLst>
      <p:ext uri="{BB962C8B-B14F-4D97-AF65-F5344CB8AC3E}">
        <p14:creationId xmlns:p14="http://schemas.microsoft.com/office/powerpoint/2010/main" val="2737173613"/>
      </p:ext>
    </p:extLst>
  </p:cSld>
  <p:clrMapOvr>
    <a:masterClrMapping/>
  </p:clrMapOvr>
  <mc:AlternateContent xmlns:mc="http://schemas.openxmlformats.org/markup-compatibility/2006" xmlns:p159="http://schemas.microsoft.com/office/powerpoint/2015/09/main">
    <mc:Choice Requires="p159">
      <p:transition>
        <p159:morph option="byChar"/>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866C0F-FEA7-4CF8-A2FF-D56B19DCC404}"/>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9752AC4-CB23-464D-A56B-F491149C0587}"/>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77A095B-5AFB-47B5-8892-8B27C1714FE5}"/>
              </a:ext>
            </a:extLst>
          </p:cNvPr>
          <p:cNvSpPr>
            <a:spLocks noGrp="1"/>
          </p:cNvSpPr>
          <p:nvPr>
            <p:ph type="dt" sz="half" idx="10"/>
          </p:nvPr>
        </p:nvSpPr>
        <p:spPr/>
        <p:txBody>
          <a:bodyPr/>
          <a:lstStyle/>
          <a:p>
            <a:fld id="{FC9F23F7-6E68-46C9-9FD4-C188FDEEE84F}" type="datetimeFigureOut">
              <a:rPr lang="pt-BR" smtClean="0"/>
              <a:t>05/03/2019</a:t>
            </a:fld>
            <a:endParaRPr lang="pt-BR"/>
          </a:p>
        </p:txBody>
      </p:sp>
      <p:sp>
        <p:nvSpPr>
          <p:cNvPr id="5" name="Espaço Reservado para Rodapé 4">
            <a:extLst>
              <a:ext uri="{FF2B5EF4-FFF2-40B4-BE49-F238E27FC236}">
                <a16:creationId xmlns:a16="http://schemas.microsoft.com/office/drawing/2014/main" id="{FB93C31C-4FF3-42F3-ABEB-A0B715B50AB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E64BC8C-C25A-4FCE-A36B-576F7D8FD8E9}"/>
              </a:ext>
            </a:extLst>
          </p:cNvPr>
          <p:cNvSpPr>
            <a:spLocks noGrp="1"/>
          </p:cNvSpPr>
          <p:nvPr>
            <p:ph type="sldNum" sz="quarter" idx="12"/>
          </p:nvPr>
        </p:nvSpPr>
        <p:spPr/>
        <p:txBody>
          <a:bodyPr/>
          <a:lstStyle/>
          <a:p>
            <a:fld id="{FD405EF2-3986-4C96-91E1-1D8668395F86}" type="slidenum">
              <a:rPr lang="pt-BR" smtClean="0"/>
              <a:t>‹nº›</a:t>
            </a:fld>
            <a:endParaRPr lang="pt-BR"/>
          </a:p>
        </p:txBody>
      </p:sp>
    </p:spTree>
    <p:extLst>
      <p:ext uri="{BB962C8B-B14F-4D97-AF65-F5344CB8AC3E}">
        <p14:creationId xmlns:p14="http://schemas.microsoft.com/office/powerpoint/2010/main" val="883141256"/>
      </p:ext>
    </p:extLst>
  </p:cSld>
  <p:clrMapOvr>
    <a:masterClrMapping/>
  </p:clrMapOvr>
  <mc:AlternateContent xmlns:mc="http://schemas.openxmlformats.org/markup-compatibility/2006" xmlns:p159="http://schemas.microsoft.com/office/powerpoint/2015/09/main">
    <mc:Choice Requires="p159">
      <p:transition>
        <p159:morph option="byChar"/>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EB44183-2534-4923-9D5D-D7EF3085F442}"/>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5E525881-31A0-4641-99BF-78433BBF1FA0}"/>
              </a:ext>
            </a:extLst>
          </p:cNvPr>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F393D8B-0CCA-4832-8935-9D79C40415BF}"/>
              </a:ext>
            </a:extLst>
          </p:cNvPr>
          <p:cNvSpPr>
            <a:spLocks noGrp="1"/>
          </p:cNvSpPr>
          <p:nvPr>
            <p:ph type="dt" sz="half" idx="10"/>
          </p:nvPr>
        </p:nvSpPr>
        <p:spPr/>
        <p:txBody>
          <a:bodyPr/>
          <a:lstStyle/>
          <a:p>
            <a:fld id="{FC9F23F7-6E68-46C9-9FD4-C188FDEEE84F}" type="datetimeFigureOut">
              <a:rPr lang="pt-BR" smtClean="0"/>
              <a:t>05/03/2019</a:t>
            </a:fld>
            <a:endParaRPr lang="pt-BR"/>
          </a:p>
        </p:txBody>
      </p:sp>
      <p:sp>
        <p:nvSpPr>
          <p:cNvPr id="5" name="Espaço Reservado para Rodapé 4">
            <a:extLst>
              <a:ext uri="{FF2B5EF4-FFF2-40B4-BE49-F238E27FC236}">
                <a16:creationId xmlns:a16="http://schemas.microsoft.com/office/drawing/2014/main" id="{963A8B4C-17C7-4FF6-BD37-3F821E467BD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DFA326D-5656-45B8-994C-4C55C8295834}"/>
              </a:ext>
            </a:extLst>
          </p:cNvPr>
          <p:cNvSpPr>
            <a:spLocks noGrp="1"/>
          </p:cNvSpPr>
          <p:nvPr>
            <p:ph type="sldNum" sz="quarter" idx="12"/>
          </p:nvPr>
        </p:nvSpPr>
        <p:spPr/>
        <p:txBody>
          <a:bodyPr/>
          <a:lstStyle/>
          <a:p>
            <a:fld id="{FD405EF2-3986-4C96-91E1-1D8668395F86}" type="slidenum">
              <a:rPr lang="pt-BR" smtClean="0"/>
              <a:t>‹nº›</a:t>
            </a:fld>
            <a:endParaRPr lang="pt-BR"/>
          </a:p>
        </p:txBody>
      </p:sp>
    </p:spTree>
    <p:extLst>
      <p:ext uri="{BB962C8B-B14F-4D97-AF65-F5344CB8AC3E}">
        <p14:creationId xmlns:p14="http://schemas.microsoft.com/office/powerpoint/2010/main" val="3835828374"/>
      </p:ext>
    </p:extLst>
  </p:cSld>
  <p:clrMapOvr>
    <a:masterClrMapping/>
  </p:clrMapOvr>
  <mc:AlternateContent xmlns:mc="http://schemas.openxmlformats.org/markup-compatibility/2006" xmlns:p159="http://schemas.microsoft.com/office/powerpoint/2015/09/main">
    <mc:Choice Requires="p159">
      <p:transition>
        <p159:morph option="byChar"/>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F254CF7E-692F-4DAD-8A0B-5B36A8D1BA21}" type="datetimeFigureOut">
              <a:rPr lang="pt-BR" smtClean="0"/>
              <a:t>05/03/2019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2596156401"/>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F254CF7E-692F-4DAD-8A0B-5B36A8D1BA21}" type="datetimeFigureOut">
              <a:rPr lang="pt-BR" smtClean="0"/>
              <a:t>05/03/2019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820958109"/>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F254CF7E-692F-4DAD-8A0B-5B36A8D1BA21}" type="datetimeFigureOut">
              <a:rPr lang="pt-BR" smtClean="0"/>
              <a:t>05/03/2019</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1824554827"/>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F254CF7E-692F-4DAD-8A0B-5B36A8D1BA21}" type="datetimeFigureOut">
              <a:rPr lang="pt-BR" smtClean="0"/>
              <a:t>05/03/2019</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1761888178"/>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F254CF7E-692F-4DAD-8A0B-5B36A8D1BA21}" type="datetimeFigureOut">
              <a:rPr lang="pt-BR" smtClean="0"/>
              <a:t>05/03/2019</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3229626507"/>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F254CF7E-692F-4DAD-8A0B-5B36A8D1BA21}" type="datetimeFigureOut">
              <a:rPr lang="pt-BR" smtClean="0"/>
              <a:t>05/03/2019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2590808507"/>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F254CF7E-692F-4DAD-8A0B-5B36A8D1BA21}" type="datetimeFigureOut">
              <a:rPr lang="pt-BR" smtClean="0"/>
              <a:t>05/03/2019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658637976"/>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54CF7E-692F-4DAD-8A0B-5B36A8D1BA21}" type="datetimeFigureOut">
              <a:rPr lang="pt-BR" smtClean="0"/>
              <a:t>05/03/2019</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A97103-32F4-4AC0-BCDC-4F71D0C6B475}" type="slidenum">
              <a:rPr lang="pt-BR" smtClean="0"/>
              <a:t>‹nº›</a:t>
            </a:fld>
            <a:endParaRPr lang="pt-BR"/>
          </a:p>
        </p:txBody>
      </p:sp>
    </p:spTree>
    <p:extLst>
      <p:ext uri="{BB962C8B-B14F-4D97-AF65-F5344CB8AC3E}">
        <p14:creationId xmlns:p14="http://schemas.microsoft.com/office/powerpoint/2010/main" val="13392236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9A706A60-526E-49B3-B480-167FD67BC5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576E654D-FF54-4570-B874-5F6E54CC79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CC3E6D4-12F7-4C87-8A4C-B2A198E447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9F23F7-6E68-46C9-9FD4-C188FDEEE84F}" type="datetimeFigureOut">
              <a:rPr lang="pt-BR" smtClean="0"/>
              <a:t>05/03/2019</a:t>
            </a:fld>
            <a:endParaRPr lang="pt-BR"/>
          </a:p>
        </p:txBody>
      </p:sp>
      <p:sp>
        <p:nvSpPr>
          <p:cNvPr id="5" name="Espaço Reservado para Rodapé 4">
            <a:extLst>
              <a:ext uri="{FF2B5EF4-FFF2-40B4-BE49-F238E27FC236}">
                <a16:creationId xmlns:a16="http://schemas.microsoft.com/office/drawing/2014/main" id="{DF6AEDCB-136E-4C29-B0B3-8310D1DA07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C67EF681-3827-4C6F-A999-61A76AFCC8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405EF2-3986-4C96-91E1-1D8668395F86}" type="slidenum">
              <a:rPr lang="pt-BR" smtClean="0"/>
              <a:t>‹nº›</a:t>
            </a:fld>
            <a:endParaRPr lang="pt-BR"/>
          </a:p>
        </p:txBody>
      </p:sp>
    </p:spTree>
    <p:extLst>
      <p:ext uri="{BB962C8B-B14F-4D97-AF65-F5344CB8AC3E}">
        <p14:creationId xmlns:p14="http://schemas.microsoft.com/office/powerpoint/2010/main" val="19161764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p159:morph option="byChar"/>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8498277"/>
      </p:ext>
    </p:extLst>
  </p:cSld>
  <p:clrMapOvr>
    <a:masterClrMapping/>
  </p:clrMapOvr>
  <mc:AlternateContent xmlns:mc="http://schemas.openxmlformats.org/markup-compatibility/2006" xmlns:p159="http://schemas.microsoft.com/office/powerpoint/2015/09/main">
    <mc:Choice Requires="p159">
      <p:transition>
        <p159:morph option="byChar"/>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Imagem 3">
            <a:extLst>
              <a:ext uri="{FF2B5EF4-FFF2-40B4-BE49-F238E27FC236}">
                <a16:creationId xmlns:a16="http://schemas.microsoft.com/office/drawing/2014/main" id="{46E0F260-F10F-464E-B7A3-D514164EC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15890"/>
          </a:xfrm>
          <a:prstGeom prst="rect">
            <a:avLst/>
          </a:prstGeom>
        </p:spPr>
      </p:pic>
      <p:sp>
        <p:nvSpPr>
          <p:cNvPr id="5" name="Retângulo 4"/>
          <p:cNvSpPr/>
          <p:nvPr/>
        </p:nvSpPr>
        <p:spPr>
          <a:xfrm>
            <a:off x="4629151" y="362049"/>
            <a:ext cx="7117214" cy="3785652"/>
          </a:xfrm>
          <a:prstGeom prst="rect">
            <a:avLst/>
          </a:prstGeom>
        </p:spPr>
        <p:txBody>
          <a:bodyPr wrap="square">
            <a:spAutoFit/>
          </a:bodyPr>
          <a:lstStyle/>
          <a:p>
            <a:pPr algn="ctr"/>
            <a:r>
              <a:rPr lang="pt-BR" sz="4800" dirty="0">
                <a:ln w="9525">
                  <a:noFill/>
                  <a:prstDash val="solid"/>
                </a:ln>
                <a:solidFill>
                  <a:schemeClr val="bg1"/>
                </a:solidFill>
                <a:effectLst>
                  <a:outerShdw blurRad="12700" dist="38100" dir="2700000" algn="tl" rotWithShape="0">
                    <a:schemeClr val="bg1">
                      <a:lumMod val="50000"/>
                    </a:schemeClr>
                  </a:outerShdw>
                </a:effectLst>
                <a:latin typeface="Century Gothic" panose="020B0502020202020204" pitchFamily="34" charset="0"/>
              </a:rPr>
              <a:t> </a:t>
            </a:r>
            <a:r>
              <a:rPr lang="pt-BR" sz="4800" dirty="0">
                <a:ln w="9525">
                  <a:noFill/>
                  <a:prstDash val="solid"/>
                </a:ln>
                <a:solidFill>
                  <a:schemeClr val="accent4">
                    <a:lumMod val="60000"/>
                    <a:lumOff val="40000"/>
                  </a:schemeClr>
                </a:solidFill>
                <a:effectLst>
                  <a:outerShdw blurRad="12700" dist="38100" dir="2700000" algn="tl" rotWithShape="0">
                    <a:schemeClr val="bg1">
                      <a:lumMod val="50000"/>
                    </a:schemeClr>
                  </a:outerShdw>
                </a:effectLst>
                <a:latin typeface="Century Gothic" panose="020B0502020202020204" pitchFamily="34" charset="0"/>
              </a:rPr>
              <a:t>SATANÁS FOI AFASTANDO SANSÃO </a:t>
            </a:r>
          </a:p>
          <a:p>
            <a:pPr algn="ctr"/>
            <a:r>
              <a:rPr lang="pt-BR" sz="4800" dirty="0">
                <a:ln w="9525">
                  <a:noFill/>
                  <a:prstDash val="solid"/>
                </a:ln>
                <a:solidFill>
                  <a:schemeClr val="bg1"/>
                </a:solidFill>
                <a:effectLst>
                  <a:outerShdw blurRad="12700" dist="38100" dir="2700000" algn="tl" rotWithShape="0">
                    <a:schemeClr val="bg1">
                      <a:lumMod val="50000"/>
                    </a:schemeClr>
                  </a:outerShdw>
                </a:effectLst>
                <a:latin typeface="Century Gothic" panose="020B0502020202020204" pitchFamily="34" charset="0"/>
              </a:rPr>
              <a:t>de maneira gradativa da vontade do Senhor para a vida dele. </a:t>
            </a:r>
            <a:endParaRPr lang="pt-BR" sz="4800" b="1" dirty="0">
              <a:ln w="9525">
                <a:noFill/>
                <a:prstDash val="solid"/>
              </a:ln>
              <a:solidFill>
                <a:schemeClr val="bg1"/>
              </a:solidFill>
              <a:effectLst>
                <a:outerShdw blurRad="12700" dist="38100" dir="2700000" algn="tl" rotWithShape="0">
                  <a:schemeClr val="bg1">
                    <a:lumMod val="50000"/>
                  </a:schemeClr>
                </a:outerShdw>
              </a:effectLst>
              <a:latin typeface="Century Gothic" panose="020B0502020202020204" pitchFamily="34" charset="0"/>
            </a:endParaRPr>
          </a:p>
        </p:txBody>
      </p:sp>
    </p:spTree>
    <p:extLst>
      <p:ext uri="{BB962C8B-B14F-4D97-AF65-F5344CB8AC3E}">
        <p14:creationId xmlns:p14="http://schemas.microsoft.com/office/powerpoint/2010/main" val="3194885903"/>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438150" y="476250"/>
            <a:ext cx="5715000" cy="4708981"/>
          </a:xfrm>
          <a:prstGeom prst="rect">
            <a:avLst/>
          </a:prstGeom>
        </p:spPr>
        <p:txBody>
          <a:bodyPr wrap="square">
            <a:spAutoFit/>
          </a:bodyPr>
          <a:lstStyle/>
          <a:p>
            <a:pPr algn="ctr"/>
            <a:r>
              <a:rPr lang="pt-BR" sz="6000" dirty="0">
                <a:effectLst>
                  <a:outerShdw blurRad="38100" dist="38100" dir="2700000" algn="tl">
                    <a:srgbClr val="000000">
                      <a:alpha val="43137"/>
                    </a:srgbClr>
                  </a:outerShdw>
                </a:effectLst>
                <a:latin typeface="Century Gothic" panose="020B0502020202020204" pitchFamily="34" charset="0"/>
              </a:rPr>
              <a:t>Tem muitos </a:t>
            </a:r>
          </a:p>
          <a:p>
            <a:pPr algn="ctr"/>
            <a:r>
              <a:rPr lang="pt-BR" sz="6000" dirty="0">
                <a:effectLst>
                  <a:outerShdw blurRad="38100" dist="38100" dir="2700000" algn="tl">
                    <a:srgbClr val="000000">
                      <a:alpha val="43137"/>
                    </a:srgbClr>
                  </a:outerShdw>
                </a:effectLst>
                <a:latin typeface="Century Gothic" panose="020B0502020202020204" pitchFamily="34" charset="0"/>
              </a:rPr>
              <a:t>cristãos que gostam</a:t>
            </a:r>
          </a:p>
          <a:p>
            <a:pPr algn="ctr"/>
            <a:r>
              <a:rPr lang="pt-BR" sz="6000" dirty="0">
                <a:effectLst>
                  <a:outerShdw blurRad="38100" dist="38100" dir="2700000" algn="tl">
                    <a:srgbClr val="000000">
                      <a:alpha val="43137"/>
                    </a:srgbClr>
                  </a:outerShdw>
                </a:effectLst>
                <a:latin typeface="Century Gothic" panose="020B0502020202020204" pitchFamily="34" charset="0"/>
              </a:rPr>
              <a:t> da </a:t>
            </a:r>
            <a:r>
              <a:rPr lang="pt-BR" sz="6000" b="1" dirty="0">
                <a:solidFill>
                  <a:srgbClr val="68472E"/>
                </a:solidFill>
                <a:effectLst>
                  <a:outerShdw blurRad="38100" dist="38100" dir="2700000" algn="tl">
                    <a:srgbClr val="000000">
                      <a:alpha val="43137"/>
                    </a:srgbClr>
                  </a:outerShdw>
                </a:effectLst>
                <a:latin typeface="Century Gothic" panose="020B0502020202020204" pitchFamily="34" charset="0"/>
              </a:rPr>
              <a:t>ZONA DE PERIGO </a:t>
            </a:r>
            <a:endParaRPr lang="pt-BR" sz="8000" b="1" dirty="0">
              <a:solidFill>
                <a:srgbClr val="68472E"/>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59374047"/>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tângulo 6"/>
          <p:cNvSpPr/>
          <p:nvPr/>
        </p:nvSpPr>
        <p:spPr>
          <a:xfrm>
            <a:off x="2743797" y="1177609"/>
            <a:ext cx="6696306" cy="1107996"/>
          </a:xfrm>
          <a:prstGeom prst="rect">
            <a:avLst/>
          </a:prstGeom>
        </p:spPr>
        <p:txBody>
          <a:bodyPr wrap="square">
            <a:spAutoFit/>
          </a:bodyPr>
          <a:lstStyle/>
          <a:p>
            <a:pPr algn="ctr"/>
            <a:r>
              <a:rPr lang="pt-BR" sz="66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rPr>
              <a:t>Juízes 16:20 </a:t>
            </a:r>
            <a:endParaRPr lang="pt-BR" sz="5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endParaRPr>
          </a:p>
        </p:txBody>
      </p:sp>
      <p:sp>
        <p:nvSpPr>
          <p:cNvPr id="11" name="Retângulo 10"/>
          <p:cNvSpPr/>
          <p:nvPr/>
        </p:nvSpPr>
        <p:spPr>
          <a:xfrm>
            <a:off x="119775" y="2555090"/>
            <a:ext cx="11944350" cy="2062103"/>
          </a:xfrm>
          <a:prstGeom prst="rect">
            <a:avLst/>
          </a:prstGeom>
        </p:spPr>
        <p:txBody>
          <a:bodyPr wrap="square">
            <a:spAutoFit/>
          </a:bodyPr>
          <a:lstStyle/>
          <a:p>
            <a:pPr algn="ctr"/>
            <a:r>
              <a:rPr lang="pt-BR" sz="3200" dirty="0">
                <a:solidFill>
                  <a:schemeClr val="bg1"/>
                </a:solidFill>
                <a:effectLst>
                  <a:outerShdw blurRad="38100" dist="38100" dir="2700000" algn="tl">
                    <a:srgbClr val="000000">
                      <a:alpha val="43137"/>
                    </a:srgbClr>
                  </a:outerShdw>
                </a:effectLst>
                <a:latin typeface="Century Gothic" panose="020B0502020202020204" pitchFamily="34" charset="0"/>
              </a:rPr>
              <a:t>E disse ela: Os filisteus vêm sobre ti, Sansão! Tendo ele despertado do seu sono, disse consigo mesmo: Sairei ainda está vez como dantes e me livrarei; porque </a:t>
            </a:r>
            <a:r>
              <a:rPr lang="pt-BR" sz="3200"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ele não sabia ainda que já o SENHOR se tinha retirado dele. </a:t>
            </a:r>
          </a:p>
        </p:txBody>
      </p:sp>
      <p:pic>
        <p:nvPicPr>
          <p:cNvPr id="13" name="Imagem 12"/>
          <p:cNvPicPr>
            <a:picLocks noChangeAspect="1"/>
          </p:cNvPicPr>
          <p:nvPr/>
        </p:nvPicPr>
        <p:blipFill>
          <a:blip r:embed="rId4"/>
          <a:stretch>
            <a:fillRect/>
          </a:stretch>
        </p:blipFill>
        <p:spPr>
          <a:xfrm>
            <a:off x="247650" y="135194"/>
            <a:ext cx="3698708" cy="2150411"/>
          </a:xfrm>
          <a:prstGeom prst="rect">
            <a:avLst/>
          </a:prstGeom>
        </p:spPr>
      </p:pic>
    </p:spTree>
    <p:extLst>
      <p:ext uri="{BB962C8B-B14F-4D97-AF65-F5344CB8AC3E}">
        <p14:creationId xmlns:p14="http://schemas.microsoft.com/office/powerpoint/2010/main" val="794750770"/>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Retângulo 2"/>
          <p:cNvSpPr/>
          <p:nvPr/>
        </p:nvSpPr>
        <p:spPr>
          <a:xfrm>
            <a:off x="5467350" y="285750"/>
            <a:ext cx="6057900" cy="3416320"/>
          </a:xfrm>
          <a:prstGeom prst="rect">
            <a:avLst/>
          </a:prstGeom>
        </p:spPr>
        <p:txBody>
          <a:bodyPr wrap="square">
            <a:spAutoFit/>
          </a:bodyPr>
          <a:lstStyle/>
          <a:p>
            <a:pPr algn="ctr"/>
            <a:r>
              <a:rPr lang="pt-BR" sz="5400" dirty="0">
                <a:effectLst>
                  <a:outerShdw blurRad="38100" dist="38100" dir="2700000" algn="tl">
                    <a:srgbClr val="000000">
                      <a:alpha val="43137"/>
                    </a:srgbClr>
                  </a:outerShdw>
                </a:effectLst>
                <a:latin typeface="Century Gothic" panose="020B0502020202020204" pitchFamily="34" charset="0"/>
              </a:rPr>
              <a:t>Sansão violou </a:t>
            </a:r>
          </a:p>
          <a:p>
            <a:pPr algn="ctr"/>
            <a:r>
              <a:rPr lang="pt-BR" sz="5400" dirty="0">
                <a:effectLst>
                  <a:outerShdw blurRad="38100" dist="38100" dir="2700000" algn="tl">
                    <a:srgbClr val="000000">
                      <a:alpha val="43137"/>
                    </a:srgbClr>
                  </a:outerShdw>
                </a:effectLst>
                <a:latin typeface="Century Gothic" panose="020B0502020202020204" pitchFamily="34" charset="0"/>
              </a:rPr>
              <a:t>Muitas vezes seu voto de </a:t>
            </a:r>
            <a:r>
              <a:rPr lang="pt-BR" sz="5400" dirty="0" err="1">
                <a:effectLst>
                  <a:outerShdw blurRad="38100" dist="38100" dir="2700000" algn="tl">
                    <a:srgbClr val="000000">
                      <a:alpha val="43137"/>
                    </a:srgbClr>
                  </a:outerShdw>
                </a:effectLst>
                <a:latin typeface="Century Gothic" panose="020B0502020202020204" pitchFamily="34" charset="0"/>
              </a:rPr>
              <a:t>nazireu</a:t>
            </a:r>
            <a:r>
              <a:rPr lang="pt-BR" sz="5400" dirty="0">
                <a:effectLst>
                  <a:outerShdw blurRad="38100" dist="38100" dir="2700000" algn="tl">
                    <a:srgbClr val="000000">
                      <a:alpha val="43137"/>
                    </a:srgbClr>
                  </a:outerShdw>
                </a:effectLst>
                <a:latin typeface="Century Gothic" panose="020B0502020202020204" pitchFamily="34" charset="0"/>
              </a:rPr>
              <a:t> ao beber vinho </a:t>
            </a:r>
            <a:endParaRPr lang="pt-BR" sz="7200" b="1" dirty="0">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3681545544"/>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209550" y="361950"/>
            <a:ext cx="5298017" cy="3046988"/>
          </a:xfrm>
          <a:prstGeom prst="rect">
            <a:avLst/>
          </a:prstGeom>
        </p:spPr>
        <p:txBody>
          <a:bodyPr wrap="square">
            <a:spAutoFit/>
          </a:bodyPr>
          <a:lstStyle/>
          <a:p>
            <a:pPr algn="ctr"/>
            <a:r>
              <a:rPr lang="pt-BR" sz="4800" dirty="0">
                <a:solidFill>
                  <a:schemeClr val="bg1"/>
                </a:solidFill>
                <a:latin typeface="Century Gothic" panose="020B0502020202020204" pitchFamily="34" charset="0"/>
              </a:rPr>
              <a:t>Sansão imaginou que poderia ter um cristianismo de </a:t>
            </a:r>
            <a:r>
              <a:rPr lang="pt-BR" sz="4800" b="1" dirty="0">
                <a:solidFill>
                  <a:schemeClr val="accent4">
                    <a:lumMod val="60000"/>
                    <a:lumOff val="40000"/>
                  </a:schemeClr>
                </a:solidFill>
                <a:latin typeface="Century Gothic" panose="020B0502020202020204" pitchFamily="34" charset="0"/>
              </a:rPr>
              <a:t>“VAI E VEM” </a:t>
            </a:r>
            <a:endParaRPr lang="pt-BR" sz="6600" b="1" dirty="0">
              <a:solidFill>
                <a:schemeClr val="accent4">
                  <a:lumMod val="60000"/>
                  <a:lumOff val="40000"/>
                </a:schemeClr>
              </a:solidFill>
              <a:latin typeface="Century Gothic" panose="020B0502020202020204" pitchFamily="34" charset="0"/>
            </a:endParaRPr>
          </a:p>
        </p:txBody>
      </p:sp>
    </p:spTree>
    <p:extLst>
      <p:ext uri="{BB962C8B-B14F-4D97-AF65-F5344CB8AC3E}">
        <p14:creationId xmlns:p14="http://schemas.microsoft.com/office/powerpoint/2010/main" val="2674661346"/>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tângulo 6"/>
          <p:cNvSpPr/>
          <p:nvPr/>
        </p:nvSpPr>
        <p:spPr>
          <a:xfrm>
            <a:off x="3170321" y="1269941"/>
            <a:ext cx="10355912" cy="1015663"/>
          </a:xfrm>
          <a:prstGeom prst="rect">
            <a:avLst/>
          </a:prstGeom>
        </p:spPr>
        <p:txBody>
          <a:bodyPr wrap="square">
            <a:spAutoFit/>
          </a:bodyPr>
          <a:lstStyle/>
          <a:p>
            <a:r>
              <a:rPr lang="pt-BR" sz="60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Juízes 16:28-30</a:t>
            </a:r>
            <a:endParaRPr lang="pt-BR" sz="60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endParaRPr>
          </a:p>
        </p:txBody>
      </p:sp>
      <p:sp>
        <p:nvSpPr>
          <p:cNvPr id="11" name="Retângulo 10"/>
          <p:cNvSpPr/>
          <p:nvPr/>
        </p:nvSpPr>
        <p:spPr>
          <a:xfrm>
            <a:off x="247650" y="2557444"/>
            <a:ext cx="11944350" cy="3046988"/>
          </a:xfrm>
          <a:prstGeom prst="rect">
            <a:avLst/>
          </a:prstGeom>
        </p:spPr>
        <p:txBody>
          <a:bodyPr wrap="square">
            <a:spAutoFit/>
          </a:bodyPr>
          <a:lstStyle/>
          <a:p>
            <a:pPr algn="ctr"/>
            <a:r>
              <a:rPr lang="pt-BR" sz="2400" dirty="0">
                <a:solidFill>
                  <a:schemeClr val="bg1"/>
                </a:solidFill>
                <a:effectLst>
                  <a:outerShdw blurRad="38100" dist="38100" dir="2700000" algn="tl">
                    <a:srgbClr val="000000">
                      <a:alpha val="43137"/>
                    </a:srgbClr>
                  </a:outerShdw>
                </a:effectLst>
                <a:latin typeface="Century Gothic" panose="020B0502020202020204" pitchFamily="34" charset="0"/>
              </a:rPr>
              <a:t>Sansão clamou ao SENHOR e disse: SENHOR Deus, peço-te que te lembres de mim, e dá-me força só está vez, ó Deus, para que me vingue dos filisteus, ao menos por um dos meus olhos. Abraçou-se, pois, Sansão com as duas colunas do meio, em que se sustinha a casa, e fez força sobre elas, com a mão direita em uma e com a esquerda na outra. </a:t>
            </a:r>
            <a:r>
              <a:rPr lang="pt-BR" sz="2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E disse: Morra eu com os filisteus. </a:t>
            </a:r>
            <a:r>
              <a:rPr lang="pt-BR" sz="2400" dirty="0">
                <a:solidFill>
                  <a:schemeClr val="bg1"/>
                </a:solidFill>
                <a:effectLst>
                  <a:outerShdw blurRad="38100" dist="38100" dir="2700000" algn="tl">
                    <a:srgbClr val="000000">
                      <a:alpha val="43137"/>
                    </a:srgbClr>
                  </a:outerShdw>
                </a:effectLst>
                <a:latin typeface="Century Gothic" panose="020B0502020202020204" pitchFamily="34" charset="0"/>
              </a:rPr>
              <a:t>E inclinou-se com força, e a casa caiu sobre os príncipes e sobre todo o povo que nela estava; </a:t>
            </a:r>
            <a:r>
              <a:rPr lang="pt-BR" sz="2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e foram mais os que matou na sua morte do </a:t>
            </a:r>
          </a:p>
          <a:p>
            <a:pPr algn="ctr"/>
            <a:r>
              <a:rPr lang="pt-BR" sz="2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que os que matara na sua vida. </a:t>
            </a:r>
          </a:p>
        </p:txBody>
      </p:sp>
      <p:pic>
        <p:nvPicPr>
          <p:cNvPr id="13" name="Imagem 12"/>
          <p:cNvPicPr>
            <a:picLocks noChangeAspect="1"/>
          </p:cNvPicPr>
          <p:nvPr/>
        </p:nvPicPr>
        <p:blipFill>
          <a:blip r:embed="rId4"/>
          <a:stretch>
            <a:fillRect/>
          </a:stretch>
        </p:blipFill>
        <p:spPr>
          <a:xfrm>
            <a:off x="271713" y="135193"/>
            <a:ext cx="3698708" cy="2150411"/>
          </a:xfrm>
          <a:prstGeom prst="rect">
            <a:avLst/>
          </a:prstGeom>
        </p:spPr>
      </p:pic>
    </p:spTree>
    <p:extLst>
      <p:ext uri="{BB962C8B-B14F-4D97-AF65-F5344CB8AC3E}">
        <p14:creationId xmlns:p14="http://schemas.microsoft.com/office/powerpoint/2010/main" val="2482498821"/>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228600" y="285750"/>
            <a:ext cx="11829088" cy="1569660"/>
          </a:xfrm>
          <a:prstGeom prst="rect">
            <a:avLst/>
          </a:prstGeom>
        </p:spPr>
        <p:txBody>
          <a:bodyPr wrap="square">
            <a:spAutoFit/>
          </a:bodyPr>
          <a:lstStyle/>
          <a:p>
            <a:pPr algn="ctr"/>
            <a:r>
              <a:rPr lang="pt-BR" sz="4800" dirty="0">
                <a:solidFill>
                  <a:schemeClr val="bg1"/>
                </a:solidFill>
                <a:latin typeface="Century Gothic" panose="020B0502020202020204" pitchFamily="34" charset="0"/>
              </a:rPr>
              <a:t>Somos livres para escolher, porém somos prisioneiros das consequências. </a:t>
            </a:r>
            <a:endParaRPr lang="pt-BR" sz="48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83074339"/>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Retângulo 1"/>
          <p:cNvSpPr/>
          <p:nvPr/>
        </p:nvSpPr>
        <p:spPr>
          <a:xfrm>
            <a:off x="5346702" y="537633"/>
            <a:ext cx="6845298" cy="4832092"/>
          </a:xfrm>
          <a:prstGeom prst="rect">
            <a:avLst/>
          </a:prstGeom>
        </p:spPr>
        <p:txBody>
          <a:bodyPr wrap="square">
            <a:spAutoFit/>
          </a:bodyPr>
          <a:lstStyle/>
          <a:p>
            <a:pPr algn="ctr"/>
            <a:r>
              <a:rPr lang="pt-BR" sz="4400" dirty="0">
                <a:solidFill>
                  <a:srgbClr val="68472E"/>
                </a:solidFill>
                <a:latin typeface="Century Gothic" panose="020B0502020202020204" pitchFamily="34" charset="0"/>
              </a:rPr>
              <a:t>“</a:t>
            </a:r>
            <a:r>
              <a:rPr lang="pt-BR" sz="4400" b="1" dirty="0">
                <a:solidFill>
                  <a:srgbClr val="68472E"/>
                </a:solidFill>
                <a:latin typeface="Century Gothic" panose="020B0502020202020204" pitchFamily="34" charset="0"/>
              </a:rPr>
              <a:t>E DISSE: MORRA EU COM OS FILISTEUS”. </a:t>
            </a:r>
          </a:p>
          <a:p>
            <a:pPr algn="ctr"/>
            <a:r>
              <a:rPr lang="pt-BR" sz="4400" dirty="0">
                <a:latin typeface="Century Gothic" panose="020B0502020202020204" pitchFamily="34" charset="0"/>
              </a:rPr>
              <a:t>Ele permitiu que o “eu” dele morresse, a vontade própria, seu querer, para fazer a vontade do Senhor. </a:t>
            </a:r>
            <a:endParaRPr lang="pt-BR" sz="4400" b="1" dirty="0">
              <a:solidFill>
                <a:schemeClr val="accent4">
                  <a:lumMod val="60000"/>
                  <a:lumOff val="40000"/>
                </a:schemeClr>
              </a:solidFill>
              <a:latin typeface="Century Gothic" panose="020B0502020202020204" pitchFamily="34" charset="0"/>
            </a:endParaRPr>
          </a:p>
        </p:txBody>
      </p:sp>
    </p:spTree>
    <p:extLst>
      <p:ext uri="{BB962C8B-B14F-4D97-AF65-F5344CB8AC3E}">
        <p14:creationId xmlns:p14="http://schemas.microsoft.com/office/powerpoint/2010/main" val="3656560005"/>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tângulo 6"/>
          <p:cNvSpPr/>
          <p:nvPr/>
        </p:nvSpPr>
        <p:spPr>
          <a:xfrm>
            <a:off x="3729122" y="1269941"/>
            <a:ext cx="10355912" cy="1015663"/>
          </a:xfrm>
          <a:prstGeom prst="rect">
            <a:avLst/>
          </a:prstGeom>
        </p:spPr>
        <p:txBody>
          <a:bodyPr wrap="square">
            <a:spAutoFit/>
          </a:bodyPr>
          <a:lstStyle/>
          <a:p>
            <a:r>
              <a:rPr lang="pt-BR" sz="60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Juízes 16:30</a:t>
            </a:r>
            <a:endParaRPr lang="pt-BR" sz="60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endParaRPr>
          </a:p>
        </p:txBody>
      </p:sp>
      <p:sp>
        <p:nvSpPr>
          <p:cNvPr id="11" name="Retângulo 10"/>
          <p:cNvSpPr/>
          <p:nvPr/>
        </p:nvSpPr>
        <p:spPr>
          <a:xfrm>
            <a:off x="118534" y="2536277"/>
            <a:ext cx="11944350" cy="1323439"/>
          </a:xfrm>
          <a:prstGeom prst="rect">
            <a:avLst/>
          </a:prstGeom>
        </p:spPr>
        <p:txBody>
          <a:bodyPr wrap="square">
            <a:spAutoFit/>
          </a:bodyPr>
          <a:lstStyle/>
          <a:p>
            <a:pPr algn="ctr"/>
            <a:r>
              <a:rPr lang="pt-BR" sz="4000" dirty="0">
                <a:solidFill>
                  <a:schemeClr val="bg1"/>
                </a:solidFill>
                <a:effectLst>
                  <a:outerShdw blurRad="38100" dist="38100" dir="2700000" algn="tl">
                    <a:srgbClr val="000000">
                      <a:alpha val="43137"/>
                    </a:srgbClr>
                  </a:outerShdw>
                </a:effectLst>
                <a:latin typeface="Century Gothic" panose="020B0502020202020204" pitchFamily="34" charset="0"/>
              </a:rPr>
              <a:t>...E foram mais os </a:t>
            </a:r>
            <a:r>
              <a:rPr lang="pt-BR" sz="4000"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que matou na sua morte </a:t>
            </a:r>
            <a:r>
              <a:rPr lang="pt-BR" sz="4000" dirty="0">
                <a:solidFill>
                  <a:schemeClr val="bg1"/>
                </a:solidFill>
                <a:effectLst>
                  <a:outerShdw blurRad="38100" dist="38100" dir="2700000" algn="tl">
                    <a:srgbClr val="000000">
                      <a:alpha val="43137"/>
                    </a:srgbClr>
                  </a:outerShdw>
                </a:effectLst>
                <a:latin typeface="Century Gothic" panose="020B0502020202020204" pitchFamily="34" charset="0"/>
              </a:rPr>
              <a:t>do </a:t>
            </a:r>
          </a:p>
          <a:p>
            <a:pPr algn="ctr"/>
            <a:r>
              <a:rPr lang="pt-BR" sz="4000" dirty="0">
                <a:solidFill>
                  <a:schemeClr val="bg1"/>
                </a:solidFill>
                <a:effectLst>
                  <a:outerShdw blurRad="38100" dist="38100" dir="2700000" algn="tl">
                    <a:srgbClr val="000000">
                      <a:alpha val="43137"/>
                    </a:srgbClr>
                  </a:outerShdw>
                </a:effectLst>
                <a:latin typeface="Century Gothic" panose="020B0502020202020204" pitchFamily="34" charset="0"/>
              </a:rPr>
              <a:t>que os </a:t>
            </a:r>
            <a:r>
              <a:rPr lang="pt-BR" sz="4000"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que matara na sua vida. </a:t>
            </a:r>
          </a:p>
        </p:txBody>
      </p:sp>
      <p:pic>
        <p:nvPicPr>
          <p:cNvPr id="13" name="Imagem 12"/>
          <p:cNvPicPr>
            <a:picLocks noChangeAspect="1"/>
          </p:cNvPicPr>
          <p:nvPr/>
        </p:nvPicPr>
        <p:blipFill>
          <a:blip r:embed="rId4"/>
          <a:stretch>
            <a:fillRect/>
          </a:stretch>
        </p:blipFill>
        <p:spPr>
          <a:xfrm>
            <a:off x="271713" y="135193"/>
            <a:ext cx="3698708" cy="2150411"/>
          </a:xfrm>
          <a:prstGeom prst="rect">
            <a:avLst/>
          </a:prstGeom>
        </p:spPr>
      </p:pic>
    </p:spTree>
    <p:extLst>
      <p:ext uri="{BB962C8B-B14F-4D97-AF65-F5344CB8AC3E}">
        <p14:creationId xmlns:p14="http://schemas.microsoft.com/office/powerpoint/2010/main" val="147387321"/>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427122" y="550778"/>
            <a:ext cx="11079746" cy="5016758"/>
          </a:xfrm>
          <a:prstGeom prst="rect">
            <a:avLst/>
          </a:prstGeom>
        </p:spPr>
        <p:txBody>
          <a:bodyPr wrap="square">
            <a:spAutoFit/>
          </a:bodyPr>
          <a:lstStyle/>
          <a:p>
            <a:pPr algn="ctr"/>
            <a:r>
              <a:rPr lang="pt-BR" sz="3200" dirty="0">
                <a:latin typeface="Century Gothic" panose="020B0502020202020204" pitchFamily="34" charset="0"/>
              </a:rPr>
              <a:t>“</a:t>
            </a:r>
            <a:r>
              <a:rPr lang="pt-BR" sz="3200" b="1" dirty="0">
                <a:latin typeface="Century Gothic" panose="020B0502020202020204" pitchFamily="34" charset="0"/>
              </a:rPr>
              <a:t>A promessa de Deus de que por meio de Sansão começaria a "livrar a Israel da mão dos filisteus" (Juízes:13:5), FOI CUMPRIDA; </a:t>
            </a:r>
            <a:r>
              <a:rPr lang="pt-BR" sz="3200" dirty="0">
                <a:latin typeface="Century Gothic" panose="020B0502020202020204" pitchFamily="34" charset="0"/>
              </a:rPr>
              <a:t>mas quão tenebroso e terrível é o relato daquela vida que poderia ter sido um louvor a Deus e uma glória para a nação! Se Sansão tivesse sido fiel à vocação divina, ter-se-ia cumprido o propósito de Deus em sua honra e exaltação. Mas ele rendeu-se à tentação, e mostrou-se infiel à sua incumbência; e sua missão cumpriu-se com a derrota, escravidão e morte”.</a:t>
            </a:r>
          </a:p>
        </p:txBody>
      </p:sp>
    </p:spTree>
    <p:extLst>
      <p:ext uri="{BB962C8B-B14F-4D97-AF65-F5344CB8AC3E}">
        <p14:creationId xmlns:p14="http://schemas.microsoft.com/office/powerpoint/2010/main" val="1933561295"/>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E3351397-0D55-4BA6-9883-93DE77379D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7427" y="5108779"/>
            <a:ext cx="2095198" cy="1178549"/>
          </a:xfrm>
          <a:prstGeom prst="rect">
            <a:avLst/>
          </a:prstGeom>
          <a:ln>
            <a:noFill/>
          </a:ln>
          <a:effectLst>
            <a:outerShdw blurRad="292100" dist="139700" dir="2700000" algn="tl" rotWithShape="0">
              <a:srgbClr val="333333">
                <a:alpha val="65000"/>
              </a:srgbClr>
            </a:outerShdw>
          </a:effectLst>
        </p:spPr>
      </p:pic>
      <p:pic>
        <p:nvPicPr>
          <p:cNvPr id="2" name="3 - SEMANA SANTA  - FILME">
            <a:hlinkClick r:id="" action="ppaction://media"/>
            <a:extLst>
              <a:ext uri="{FF2B5EF4-FFF2-40B4-BE49-F238E27FC236}">
                <a16:creationId xmlns:a16="http://schemas.microsoft.com/office/drawing/2014/main" id="{582242B8-A5A3-44A8-9F14-7CC120FEDD6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95258" y="503582"/>
            <a:ext cx="10401484" cy="5850835"/>
          </a:xfrm>
          <a:prstGeom prst="rect">
            <a:avLst/>
          </a:prstGeom>
        </p:spPr>
      </p:pic>
    </p:spTree>
    <p:extLst>
      <p:ext uri="{BB962C8B-B14F-4D97-AF65-F5344CB8AC3E}">
        <p14:creationId xmlns:p14="http://schemas.microsoft.com/office/powerpoint/2010/main" val="3090496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Char"/>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9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Imagem 2" descr="Uma imagem contendo céu, ao ar livre, homem, em pé&#10;&#10;Descrição gerada com muito alta confiança">
            <a:extLst>
              <a:ext uri="{FF2B5EF4-FFF2-40B4-BE49-F238E27FC236}">
                <a16:creationId xmlns:a16="http://schemas.microsoft.com/office/drawing/2014/main" id="{B4BF405F-4025-4D22-BD9C-E960E32F0425}"/>
              </a:ext>
            </a:extLst>
          </p:cNvPr>
          <p:cNvPicPr>
            <a:picLocks noChangeAspect="1"/>
          </p:cNvPicPr>
          <p:nvPr/>
        </p:nvPicPr>
        <p:blipFill rotWithShape="1">
          <a:blip r:embed="rId6">
            <a:extLst>
              <a:ext uri="{28A0092B-C50C-407E-A947-70E740481C1C}">
                <a14:useLocalDpi xmlns:a14="http://schemas.microsoft.com/office/drawing/2010/main" val="0"/>
              </a:ext>
            </a:extLst>
          </a:blip>
          <a:srcRect t="14088" b="4115"/>
          <a:stretch/>
        </p:blipFill>
        <p:spPr>
          <a:xfrm>
            <a:off x="-247650" y="0"/>
            <a:ext cx="7848600" cy="6858000"/>
          </a:xfrm>
          <a:prstGeom prst="rect">
            <a:avLst/>
          </a:prstGeom>
        </p:spPr>
      </p:pic>
      <p:pic>
        <p:nvPicPr>
          <p:cNvPr id="2" name="FUNDO ( Contagem Regressiva)">
            <a:hlinkClick r:id="" action="ppaction://media"/>
            <a:extLst>
              <a:ext uri="{FF2B5EF4-FFF2-40B4-BE49-F238E27FC236}">
                <a16:creationId xmlns:a16="http://schemas.microsoft.com/office/drawing/2014/main" id="{95AEDC59-73C7-48EF-B772-B309D8CF04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44161043"/>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389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910309"/>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527879"/>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tângulo 6"/>
          <p:cNvSpPr/>
          <p:nvPr/>
        </p:nvSpPr>
        <p:spPr>
          <a:xfrm>
            <a:off x="1385805" y="1024133"/>
            <a:ext cx="9661001" cy="1107996"/>
          </a:xfrm>
          <a:prstGeom prst="rect">
            <a:avLst/>
          </a:prstGeom>
        </p:spPr>
        <p:txBody>
          <a:bodyPr wrap="square">
            <a:spAutoFit/>
          </a:bodyPr>
          <a:lstStyle/>
          <a:p>
            <a:pPr algn="ctr"/>
            <a:r>
              <a:rPr lang="pt-BR" sz="66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Juízes 13:5</a:t>
            </a:r>
            <a:endParaRPr lang="pt-BR" sz="5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endParaRPr>
          </a:p>
        </p:txBody>
      </p:sp>
      <p:sp>
        <p:nvSpPr>
          <p:cNvPr id="11" name="Retângulo 10"/>
          <p:cNvSpPr/>
          <p:nvPr/>
        </p:nvSpPr>
        <p:spPr>
          <a:xfrm>
            <a:off x="0" y="2500457"/>
            <a:ext cx="11944350" cy="2862322"/>
          </a:xfrm>
          <a:prstGeom prst="rect">
            <a:avLst/>
          </a:prstGeom>
        </p:spPr>
        <p:txBody>
          <a:bodyPr wrap="square">
            <a:spAutoFit/>
          </a:bodyPr>
          <a:lstStyle/>
          <a:p>
            <a:pPr algn="ctr"/>
            <a:r>
              <a:rPr lang="pt-BR" sz="3600" dirty="0">
                <a:solidFill>
                  <a:schemeClr val="bg1"/>
                </a:solidFill>
                <a:effectLst>
                  <a:outerShdw blurRad="38100" dist="38100" dir="2700000" algn="tl">
                    <a:srgbClr val="000000">
                      <a:alpha val="43137"/>
                    </a:srgbClr>
                  </a:outerShdw>
                </a:effectLst>
                <a:latin typeface="Century Gothic" panose="020B0502020202020204" pitchFamily="34" charset="0"/>
              </a:rPr>
              <a:t>Porque eis que tu conceberás e darás à luz um </a:t>
            </a:r>
          </a:p>
          <a:p>
            <a:pPr algn="ctr"/>
            <a:r>
              <a:rPr lang="pt-BR" sz="3600" dirty="0">
                <a:solidFill>
                  <a:schemeClr val="bg1"/>
                </a:solidFill>
                <a:effectLst>
                  <a:outerShdw blurRad="38100" dist="38100" dir="2700000" algn="tl">
                    <a:srgbClr val="000000">
                      <a:alpha val="43137"/>
                    </a:srgbClr>
                  </a:outerShdw>
                </a:effectLst>
                <a:latin typeface="Century Gothic" panose="020B0502020202020204" pitchFamily="34" charset="0"/>
              </a:rPr>
              <a:t>filho sobre cuja cabeça não passará navalha; </a:t>
            </a:r>
            <a:r>
              <a:rPr lang="pt-BR" sz="3600"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porquanto o menino será </a:t>
            </a:r>
            <a:r>
              <a:rPr lang="pt-BR" sz="3600" dirty="0" err="1">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nazireu</a:t>
            </a:r>
            <a:r>
              <a:rPr lang="pt-BR" sz="3600"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 consagrado a Deus </a:t>
            </a:r>
            <a:r>
              <a:rPr lang="pt-BR" sz="3600" dirty="0">
                <a:solidFill>
                  <a:schemeClr val="bg1"/>
                </a:solidFill>
                <a:effectLst>
                  <a:outerShdw blurRad="38100" dist="38100" dir="2700000" algn="tl">
                    <a:srgbClr val="000000">
                      <a:alpha val="43137"/>
                    </a:srgbClr>
                  </a:outerShdw>
                </a:effectLst>
                <a:latin typeface="Century Gothic" panose="020B0502020202020204" pitchFamily="34" charset="0"/>
              </a:rPr>
              <a:t>desde o ventre de sua mãe; </a:t>
            </a:r>
            <a:r>
              <a:rPr lang="pt-BR" sz="3600"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e ele começará </a:t>
            </a:r>
          </a:p>
          <a:p>
            <a:pPr algn="ctr"/>
            <a:r>
              <a:rPr lang="pt-BR" sz="3600"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a livrar a Israel do poder dos filisteus. </a:t>
            </a:r>
          </a:p>
        </p:txBody>
      </p:sp>
      <p:pic>
        <p:nvPicPr>
          <p:cNvPr id="13" name="Imagem 12"/>
          <p:cNvPicPr>
            <a:picLocks noChangeAspect="1"/>
          </p:cNvPicPr>
          <p:nvPr/>
        </p:nvPicPr>
        <p:blipFill>
          <a:blip r:embed="rId4"/>
          <a:stretch>
            <a:fillRect/>
          </a:stretch>
        </p:blipFill>
        <p:spPr>
          <a:xfrm>
            <a:off x="247650" y="135194"/>
            <a:ext cx="3698708" cy="2150411"/>
          </a:xfrm>
          <a:prstGeom prst="rect">
            <a:avLst/>
          </a:prstGeom>
        </p:spPr>
      </p:pic>
    </p:spTree>
    <p:extLst>
      <p:ext uri="{BB962C8B-B14F-4D97-AF65-F5344CB8AC3E}">
        <p14:creationId xmlns:p14="http://schemas.microsoft.com/office/powerpoint/2010/main" val="29479446"/>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B91CA7D0-3347-4B03-B10C-227630CDFB8D}"/>
              </a:ext>
            </a:extLst>
          </p:cNvPr>
          <p:cNvSpPr/>
          <p:nvPr/>
        </p:nvSpPr>
        <p:spPr>
          <a:xfrm>
            <a:off x="0" y="924708"/>
            <a:ext cx="7395411" cy="2123658"/>
          </a:xfrm>
          <a:prstGeom prst="rect">
            <a:avLst/>
          </a:prstGeom>
        </p:spPr>
        <p:txBody>
          <a:bodyPr wrap="square">
            <a:spAutoFit/>
          </a:bodyPr>
          <a:lstStyle/>
          <a:p>
            <a:pPr algn="ctr"/>
            <a:r>
              <a:rPr lang="pt-BR" sz="4400" dirty="0">
                <a:latin typeface="Century Gothic" panose="020B0502020202020204" pitchFamily="34" charset="0"/>
              </a:rPr>
              <a:t>“Sansão era </a:t>
            </a:r>
            <a:r>
              <a:rPr lang="pt-BR" sz="4400" b="1" dirty="0">
                <a:effectLst>
                  <a:outerShdw blurRad="38100" dist="38100" dir="2700000" algn="tl">
                    <a:srgbClr val="000000">
                      <a:alpha val="43137"/>
                    </a:srgbClr>
                  </a:outerShdw>
                </a:effectLst>
                <a:latin typeface="Century Gothic" panose="020B0502020202020204" pitchFamily="34" charset="0"/>
              </a:rPr>
              <a:t>um </a:t>
            </a:r>
            <a:r>
              <a:rPr lang="pt-BR" sz="4400" b="1" dirty="0" err="1">
                <a:effectLst>
                  <a:outerShdw blurRad="38100" dist="38100" dir="2700000" algn="tl">
                    <a:srgbClr val="000000">
                      <a:alpha val="43137"/>
                    </a:srgbClr>
                  </a:outerShdw>
                </a:effectLst>
                <a:latin typeface="Century Gothic" panose="020B0502020202020204" pitchFamily="34" charset="0"/>
              </a:rPr>
              <a:t>nazireu</a:t>
            </a:r>
            <a:r>
              <a:rPr lang="pt-BR" sz="4400" b="1" dirty="0">
                <a:effectLst>
                  <a:outerShdw blurRad="38100" dist="38100" dir="2700000" algn="tl">
                    <a:srgbClr val="000000">
                      <a:alpha val="43137"/>
                    </a:srgbClr>
                  </a:outerShdw>
                </a:effectLst>
                <a:latin typeface="Century Gothic" panose="020B0502020202020204" pitchFamily="34" charset="0"/>
              </a:rPr>
              <a:t>, consagrado </a:t>
            </a:r>
            <a:r>
              <a:rPr lang="pt-BR" sz="4400" dirty="0">
                <a:latin typeface="Century Gothic" panose="020B0502020202020204" pitchFamily="34" charset="0"/>
              </a:rPr>
              <a:t>ao Senhor desde o ventre”. </a:t>
            </a:r>
          </a:p>
        </p:txBody>
      </p:sp>
    </p:spTree>
    <p:extLst>
      <p:ext uri="{BB962C8B-B14F-4D97-AF65-F5344CB8AC3E}">
        <p14:creationId xmlns:p14="http://schemas.microsoft.com/office/powerpoint/2010/main" val="4163219258"/>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C96CF86A-F1FE-469F-B3BD-7B8C77092B2A}"/>
              </a:ext>
            </a:extLst>
          </p:cNvPr>
          <p:cNvSpPr/>
          <p:nvPr/>
        </p:nvSpPr>
        <p:spPr>
          <a:xfrm>
            <a:off x="217459" y="589884"/>
            <a:ext cx="6921278" cy="4031873"/>
          </a:xfrm>
          <a:prstGeom prst="rect">
            <a:avLst/>
          </a:prstGeom>
        </p:spPr>
        <p:txBody>
          <a:bodyPr wrap="square">
            <a:spAutoFit/>
          </a:bodyPr>
          <a:lstStyle/>
          <a:p>
            <a:pPr lvl="0"/>
            <a:r>
              <a:rPr lang="pt-BR" sz="3200" b="1" u="sng" dirty="0">
                <a:latin typeface="Century Gothic" panose="020B0502020202020204" pitchFamily="34" charset="0"/>
              </a:rPr>
              <a:t>“Não comerá de coisa alguma que se faz da vinha...</a:t>
            </a:r>
            <a:r>
              <a:rPr lang="pt-BR" sz="3200" b="1" dirty="0">
                <a:latin typeface="Century Gothic" panose="020B0502020202020204" pitchFamily="34" charset="0"/>
              </a:rPr>
              <a:t>” (</a:t>
            </a:r>
            <a:r>
              <a:rPr lang="pt-BR" sz="3200" b="1" dirty="0" err="1">
                <a:latin typeface="Century Gothic" panose="020B0502020202020204" pitchFamily="34" charset="0"/>
              </a:rPr>
              <a:t>Nm</a:t>
            </a:r>
            <a:r>
              <a:rPr lang="pt-BR" sz="3200" b="1" dirty="0">
                <a:latin typeface="Century Gothic" panose="020B0502020202020204" pitchFamily="34" charset="0"/>
              </a:rPr>
              <a:t> 6:4).</a:t>
            </a:r>
          </a:p>
          <a:p>
            <a:pPr lvl="0"/>
            <a:endParaRPr lang="pt-BR" sz="3200" b="1" dirty="0">
              <a:latin typeface="Century Gothic" panose="020B0502020202020204" pitchFamily="34" charset="0"/>
            </a:endParaRPr>
          </a:p>
          <a:p>
            <a:pPr lvl="0"/>
            <a:r>
              <a:rPr lang="pt-BR" sz="3200" b="1" u="sng" dirty="0">
                <a:latin typeface="Century Gothic" panose="020B0502020202020204" pitchFamily="34" charset="0"/>
              </a:rPr>
              <a:t>“Não passará navalha pela cabeça...</a:t>
            </a:r>
            <a:r>
              <a:rPr lang="pt-BR" sz="3200" b="1" dirty="0">
                <a:latin typeface="Century Gothic" panose="020B0502020202020204" pitchFamily="34" charset="0"/>
              </a:rPr>
              <a:t> ” (</a:t>
            </a:r>
            <a:r>
              <a:rPr lang="pt-BR" sz="3200" b="1" dirty="0" err="1">
                <a:latin typeface="Century Gothic" panose="020B0502020202020204" pitchFamily="34" charset="0"/>
              </a:rPr>
              <a:t>Nm</a:t>
            </a:r>
            <a:r>
              <a:rPr lang="pt-BR" sz="3200" b="1" dirty="0">
                <a:latin typeface="Century Gothic" panose="020B0502020202020204" pitchFamily="34" charset="0"/>
              </a:rPr>
              <a:t> 6:5).</a:t>
            </a:r>
          </a:p>
          <a:p>
            <a:pPr lvl="0"/>
            <a:endParaRPr lang="pt-BR" sz="3200" b="1" dirty="0">
              <a:latin typeface="Century Gothic" panose="020B0502020202020204" pitchFamily="34" charset="0"/>
            </a:endParaRPr>
          </a:p>
          <a:p>
            <a:pPr lvl="0"/>
            <a:r>
              <a:rPr lang="pt-BR" sz="3200" b="1" dirty="0">
                <a:latin typeface="Century Gothic" panose="020B0502020202020204" pitchFamily="34" charset="0"/>
              </a:rPr>
              <a:t>“...</a:t>
            </a:r>
            <a:r>
              <a:rPr lang="pt-BR" sz="3200" b="1" u="sng" dirty="0">
                <a:latin typeface="Century Gothic" panose="020B0502020202020204" pitchFamily="34" charset="0"/>
              </a:rPr>
              <a:t>não se aproximará de um cadáver. ”</a:t>
            </a:r>
            <a:r>
              <a:rPr lang="pt-BR" sz="3200" b="1" dirty="0">
                <a:latin typeface="Century Gothic" panose="020B0502020202020204" pitchFamily="34" charset="0"/>
              </a:rPr>
              <a:t> (</a:t>
            </a:r>
            <a:r>
              <a:rPr lang="pt-BR" sz="3200" b="1" dirty="0" err="1">
                <a:latin typeface="Century Gothic" panose="020B0502020202020204" pitchFamily="34" charset="0"/>
              </a:rPr>
              <a:t>Nm</a:t>
            </a:r>
            <a:r>
              <a:rPr lang="pt-BR" sz="3200" b="1" dirty="0">
                <a:latin typeface="Century Gothic" panose="020B0502020202020204" pitchFamily="34" charset="0"/>
              </a:rPr>
              <a:t> 6:6)</a:t>
            </a:r>
          </a:p>
        </p:txBody>
      </p:sp>
    </p:spTree>
    <p:extLst>
      <p:ext uri="{BB962C8B-B14F-4D97-AF65-F5344CB8AC3E}">
        <p14:creationId xmlns:p14="http://schemas.microsoft.com/office/powerpoint/2010/main" val="3769261151"/>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6134100" y="402638"/>
            <a:ext cx="5918549" cy="3970318"/>
          </a:xfrm>
          <a:prstGeom prst="rect">
            <a:avLst/>
          </a:prstGeom>
        </p:spPr>
        <p:txBody>
          <a:bodyPr wrap="square">
            <a:spAutoFit/>
          </a:bodyPr>
          <a:lstStyle/>
          <a:p>
            <a:pPr algn="ctr"/>
            <a:r>
              <a:rPr lang="pt-BR" sz="3600" dirty="0">
                <a:solidFill>
                  <a:schemeClr val="bg1"/>
                </a:solidFill>
                <a:effectLst>
                  <a:outerShdw blurRad="38100" dist="38100" dir="2700000" algn="tl">
                    <a:srgbClr val="000000">
                      <a:alpha val="43137"/>
                    </a:srgbClr>
                  </a:outerShdw>
                </a:effectLst>
                <a:latin typeface="Century Gothic" panose="020B0502020202020204" pitchFamily="34" charset="0"/>
              </a:rPr>
              <a:t>Tem pessoas hoje que dizem que servem ao Senhor, porém sua vida</a:t>
            </a:r>
          </a:p>
          <a:p>
            <a:pPr algn="ctr"/>
            <a:r>
              <a:rPr lang="pt-BR" sz="3600" dirty="0">
                <a:solidFill>
                  <a:schemeClr val="bg1"/>
                </a:solidFill>
                <a:effectLst>
                  <a:outerShdw blurRad="38100" dist="38100" dir="2700000" algn="tl">
                    <a:srgbClr val="000000">
                      <a:alpha val="43137"/>
                    </a:srgbClr>
                  </a:outerShdw>
                </a:effectLst>
                <a:latin typeface="Century Gothic" panose="020B0502020202020204" pitchFamily="34" charset="0"/>
              </a:rPr>
              <a:t> </a:t>
            </a:r>
            <a:r>
              <a:rPr lang="pt-BR" sz="36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É UM RETRATO DE ALGUÉM QUE ESTÁ </a:t>
            </a:r>
          </a:p>
          <a:p>
            <a:pPr algn="ctr"/>
            <a:r>
              <a:rPr lang="pt-BR" sz="36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LONGE DOS PLANOS</a:t>
            </a:r>
          </a:p>
          <a:p>
            <a:pPr algn="ctr"/>
            <a:r>
              <a:rPr lang="pt-BR" sz="36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 DE DEUS. </a:t>
            </a:r>
          </a:p>
        </p:txBody>
      </p:sp>
    </p:spTree>
    <p:extLst>
      <p:ext uri="{BB962C8B-B14F-4D97-AF65-F5344CB8AC3E}">
        <p14:creationId xmlns:p14="http://schemas.microsoft.com/office/powerpoint/2010/main" val="3715050723"/>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tângulo 10"/>
          <p:cNvSpPr/>
          <p:nvPr/>
        </p:nvSpPr>
        <p:spPr>
          <a:xfrm>
            <a:off x="164225" y="2431988"/>
            <a:ext cx="11944350" cy="3046988"/>
          </a:xfrm>
          <a:prstGeom prst="rect">
            <a:avLst/>
          </a:prstGeom>
        </p:spPr>
        <p:txBody>
          <a:bodyPr wrap="square">
            <a:spAutoFit/>
          </a:bodyPr>
          <a:lstStyle/>
          <a:p>
            <a:pPr algn="ctr"/>
            <a:r>
              <a:rPr lang="pt-BR" sz="3200" dirty="0">
                <a:solidFill>
                  <a:schemeClr val="bg1"/>
                </a:solidFill>
                <a:effectLst>
                  <a:outerShdw blurRad="38100" dist="38100" dir="2700000" algn="tl">
                    <a:srgbClr val="000000">
                      <a:alpha val="43137"/>
                    </a:srgbClr>
                  </a:outerShdw>
                </a:effectLst>
                <a:latin typeface="Century Gothic" panose="020B0502020202020204" pitchFamily="34" charset="0"/>
              </a:rPr>
              <a:t>Desceu, pois, com seu pai e sua mãe a </a:t>
            </a:r>
            <a:r>
              <a:rPr lang="pt-BR" sz="3200" dirty="0" err="1">
                <a:solidFill>
                  <a:schemeClr val="bg1"/>
                </a:solidFill>
                <a:effectLst>
                  <a:outerShdw blurRad="38100" dist="38100" dir="2700000" algn="tl">
                    <a:srgbClr val="000000">
                      <a:alpha val="43137"/>
                    </a:srgbClr>
                  </a:outerShdw>
                </a:effectLst>
                <a:latin typeface="Century Gothic" panose="020B0502020202020204" pitchFamily="34" charset="0"/>
              </a:rPr>
              <a:t>Timna</a:t>
            </a:r>
            <a:r>
              <a:rPr lang="pt-BR" sz="3200"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 e, chegando às vinhas de </a:t>
            </a:r>
            <a:r>
              <a:rPr lang="pt-BR" sz="3200" dirty="0" err="1">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Timna</a:t>
            </a:r>
            <a:r>
              <a:rPr lang="pt-BR" sz="3200"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 </a:t>
            </a:r>
            <a:r>
              <a:rPr lang="pt-BR" sz="3200" dirty="0">
                <a:solidFill>
                  <a:schemeClr val="bg1"/>
                </a:solidFill>
                <a:effectLst>
                  <a:outerShdw blurRad="38100" dist="38100" dir="2700000" algn="tl">
                    <a:srgbClr val="000000">
                      <a:alpha val="43137"/>
                    </a:srgbClr>
                  </a:outerShdw>
                </a:effectLst>
                <a:latin typeface="Century Gothic" panose="020B0502020202020204" pitchFamily="34" charset="0"/>
              </a:rPr>
              <a:t>eis que um leão novo, bramando, lhe saiu ao encontro... Tomou o favo nas mãos e se foi andando e comendo dele; e chegando a seu pai e a sua mãe, deu-lhes do mel, e comeram; porém não lhes deu a saber </a:t>
            </a:r>
            <a:r>
              <a:rPr lang="pt-BR" sz="3200"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que do corpo do leão é que o tomara. </a:t>
            </a:r>
          </a:p>
        </p:txBody>
      </p:sp>
      <p:pic>
        <p:nvPicPr>
          <p:cNvPr id="13" name="Imagem 12"/>
          <p:cNvPicPr>
            <a:picLocks noChangeAspect="1"/>
          </p:cNvPicPr>
          <p:nvPr/>
        </p:nvPicPr>
        <p:blipFill>
          <a:blip r:embed="rId4"/>
          <a:stretch>
            <a:fillRect/>
          </a:stretch>
        </p:blipFill>
        <p:spPr>
          <a:xfrm>
            <a:off x="247650" y="135194"/>
            <a:ext cx="3698708" cy="2150411"/>
          </a:xfrm>
          <a:prstGeom prst="rect">
            <a:avLst/>
          </a:prstGeom>
        </p:spPr>
      </p:pic>
      <p:sp>
        <p:nvSpPr>
          <p:cNvPr id="5" name="Retângulo 4">
            <a:extLst>
              <a:ext uri="{FF2B5EF4-FFF2-40B4-BE49-F238E27FC236}">
                <a16:creationId xmlns:a16="http://schemas.microsoft.com/office/drawing/2014/main" id="{FDA32097-6860-4EE4-AEAA-DC48BC014E18}"/>
              </a:ext>
            </a:extLst>
          </p:cNvPr>
          <p:cNvSpPr/>
          <p:nvPr/>
        </p:nvSpPr>
        <p:spPr>
          <a:xfrm>
            <a:off x="2788247" y="1210399"/>
            <a:ext cx="6696306" cy="923330"/>
          </a:xfrm>
          <a:prstGeom prst="rect">
            <a:avLst/>
          </a:prstGeom>
        </p:spPr>
        <p:txBody>
          <a:bodyPr wrap="square">
            <a:spAutoFit/>
          </a:bodyPr>
          <a:lstStyle/>
          <a:p>
            <a:pPr algn="ctr"/>
            <a:r>
              <a:rPr lang="pt-BR" sz="5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Juízes 14:5; 14:9</a:t>
            </a:r>
          </a:p>
        </p:txBody>
      </p:sp>
    </p:spTree>
    <p:extLst>
      <p:ext uri="{BB962C8B-B14F-4D97-AF65-F5344CB8AC3E}">
        <p14:creationId xmlns:p14="http://schemas.microsoft.com/office/powerpoint/2010/main" val="758955831"/>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3533</TotalTime>
  <Words>1990</Words>
  <Application>Microsoft Office PowerPoint</Application>
  <PresentationFormat>Widescreen</PresentationFormat>
  <Paragraphs>87</Paragraphs>
  <Slides>20</Slides>
  <Notes>17</Notes>
  <HiddenSlides>0</HiddenSlides>
  <MMClips>2</MMClips>
  <ScaleCrop>false</ScaleCrop>
  <HeadingPairs>
    <vt:vector size="6" baseType="variant">
      <vt:variant>
        <vt:lpstr>Fontes usadas</vt:lpstr>
      </vt:variant>
      <vt:variant>
        <vt:i4>4</vt:i4>
      </vt:variant>
      <vt:variant>
        <vt:lpstr>Tema</vt:lpstr>
      </vt:variant>
      <vt:variant>
        <vt:i4>2</vt:i4>
      </vt:variant>
      <vt:variant>
        <vt:lpstr>Títulos de slides</vt:lpstr>
      </vt:variant>
      <vt:variant>
        <vt:i4>20</vt:i4>
      </vt:variant>
    </vt:vector>
  </HeadingPairs>
  <TitlesOfParts>
    <vt:vector size="26" baseType="lpstr">
      <vt:lpstr>Arial</vt:lpstr>
      <vt:lpstr>Calibri</vt:lpstr>
      <vt:lpstr>Calibri Light</vt:lpstr>
      <vt:lpstr>Century Gothic</vt:lpstr>
      <vt:lpstr>Tema do Office</vt:lpstr>
      <vt:lpstr>1_Tema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João Oliveira</dc:creator>
  <cp:lastModifiedBy>João Batista</cp:lastModifiedBy>
  <cp:revision>91</cp:revision>
  <dcterms:created xsi:type="dcterms:W3CDTF">2017-05-11T23:49:17Z</dcterms:created>
  <dcterms:modified xsi:type="dcterms:W3CDTF">2019-03-05T13:28:59Z</dcterms:modified>
</cp:coreProperties>
</file>