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9" r:id="rId2"/>
    <p:sldId id="273" r:id="rId3"/>
    <p:sldId id="263" r:id="rId4"/>
    <p:sldId id="296" r:id="rId5"/>
    <p:sldId id="260" r:id="rId6"/>
    <p:sldId id="288" r:id="rId7"/>
    <p:sldId id="261" r:id="rId8"/>
    <p:sldId id="257" r:id="rId9"/>
    <p:sldId id="286" r:id="rId10"/>
    <p:sldId id="272" r:id="rId11"/>
    <p:sldId id="295" r:id="rId12"/>
    <p:sldId id="256" r:id="rId13"/>
    <p:sldId id="287" r:id="rId14"/>
    <p:sldId id="292" r:id="rId15"/>
    <p:sldId id="297" r:id="rId16"/>
    <p:sldId id="266" r:id="rId17"/>
    <p:sldId id="298" r:id="rId18"/>
    <p:sldId id="279" r:id="rId1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472E"/>
    <a:srgbClr val="2A1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3666" autoAdjust="0"/>
  </p:normalViewPr>
  <p:slideViewPr>
    <p:cSldViewPr snapToGrid="0">
      <p:cViewPr varScale="1">
        <p:scale>
          <a:sx n="53" d="100"/>
          <a:sy n="53" d="100"/>
        </p:scale>
        <p:origin x="600" y="6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9905E-9BFE-4348-92A6-D43BFC15AB68}" type="datetimeFigureOut">
              <a:rPr lang="pt-BR" smtClean="0"/>
              <a:t>14/12/2017</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76B6F-4442-4428-984F-23ACDA89A23D}" type="slidenum">
              <a:rPr lang="pt-BR" smtClean="0"/>
              <a:t>‹nº›</a:t>
            </a:fld>
            <a:endParaRPr lang="pt-BR"/>
          </a:p>
        </p:txBody>
      </p:sp>
    </p:spTree>
    <p:extLst>
      <p:ext uri="{BB962C8B-B14F-4D97-AF65-F5344CB8AC3E}">
        <p14:creationId xmlns:p14="http://schemas.microsoft.com/office/powerpoint/2010/main" val="3786865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A Volta de Sansão</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A história de Sansão é uma linda experiência do amor de Deus. Sansão viveu totalmente fora dos planos original de Deus, e mesmo assim Deus fez de tudo para salvá-lo. Deus sempre tem um novo plano para mim e para você, porém não em sua plenitude. Pois mesmo salvo em Cristo, colheremos as tristes consequências de nossas escolhas.</a:t>
            </a: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2</a:t>
            </a:fld>
            <a:endParaRPr lang="pt-BR"/>
          </a:p>
        </p:txBody>
      </p:sp>
    </p:spTree>
    <p:extLst>
      <p:ext uri="{BB962C8B-B14F-4D97-AF65-F5344CB8AC3E}">
        <p14:creationId xmlns:p14="http://schemas.microsoft.com/office/powerpoint/2010/main" val="3612493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Quem sabe você é um prisioneiro, um escravo:</a:t>
            </a:r>
          </a:p>
          <a:p>
            <a:r>
              <a:rPr lang="pt-BR" sz="1200" kern="1200" dirty="0">
                <a:solidFill>
                  <a:schemeClr val="tx1"/>
                </a:solidFill>
                <a:effectLst/>
                <a:latin typeface="+mn-lt"/>
                <a:ea typeface="+mn-ea"/>
                <a:cs typeface="+mn-cs"/>
              </a:rPr>
              <a:t>- Da solidão (você não tem ninguém com quem contar)</a:t>
            </a:r>
          </a:p>
          <a:p>
            <a:r>
              <a:rPr lang="pt-BR" sz="1200" kern="1200" dirty="0">
                <a:solidFill>
                  <a:schemeClr val="tx1"/>
                </a:solidFill>
                <a:effectLst/>
                <a:latin typeface="+mn-lt"/>
                <a:ea typeface="+mn-ea"/>
                <a:cs typeface="+mn-cs"/>
              </a:rPr>
              <a:t>- Da falta de fé em Deus (você até gostaria de ter fé em Deus, mas não consegue)</a:t>
            </a:r>
          </a:p>
          <a:p>
            <a:r>
              <a:rPr lang="pt-BR" sz="1200" kern="1200" dirty="0">
                <a:solidFill>
                  <a:schemeClr val="tx1"/>
                </a:solidFill>
                <a:effectLst/>
                <a:latin typeface="+mn-lt"/>
                <a:ea typeface="+mn-ea"/>
                <a:cs typeface="+mn-cs"/>
              </a:rPr>
              <a:t>- Prisioneiro da falta de regras de sua vida (você sempre viveu uma vida cheia de liberdades e agora está sentindo as terríveis consequências a que isto leva)</a:t>
            </a:r>
          </a:p>
          <a:p>
            <a:r>
              <a:rPr lang="pt-BR" sz="1200" kern="1200" dirty="0">
                <a:solidFill>
                  <a:schemeClr val="tx1"/>
                </a:solidFill>
                <a:effectLst/>
                <a:latin typeface="+mn-lt"/>
                <a:ea typeface="+mn-ea"/>
                <a:cs typeface="+mn-cs"/>
              </a:rPr>
              <a:t>- Prisioneiro de um casamento mal feito e que aterroriza sua vida a cada dia.</a:t>
            </a:r>
          </a:p>
          <a:p>
            <a:r>
              <a:rPr lang="pt-BR" sz="1200" kern="1200" dirty="0">
                <a:solidFill>
                  <a:schemeClr val="tx1"/>
                </a:solidFill>
                <a:effectLst/>
                <a:latin typeface="+mn-lt"/>
                <a:ea typeface="+mn-ea"/>
                <a:cs typeface="+mn-cs"/>
              </a:rPr>
              <a:t>- Prisioneiro de filhos que foram criados sem regras e sem Deus e que agora só causam desgraça à sua vida.</a:t>
            </a:r>
          </a:p>
          <a:p>
            <a:r>
              <a:rPr lang="pt-BR" sz="1200" kern="1200" dirty="0">
                <a:solidFill>
                  <a:schemeClr val="tx1"/>
                </a:solidFill>
                <a:effectLst/>
                <a:latin typeface="+mn-lt"/>
                <a:ea typeface="+mn-ea"/>
                <a:cs typeface="+mn-cs"/>
              </a:rPr>
              <a:t>- Prisioneiro das dívidas. Quem sabe ainda agora antes de ligar seu televisor você já tinha planejado se matar. Sua vida não presta, é só sofrer.</a:t>
            </a:r>
          </a:p>
          <a:p>
            <a:r>
              <a:rPr lang="pt-BR" sz="1200" kern="1200" dirty="0">
                <a:solidFill>
                  <a:schemeClr val="tx1"/>
                </a:solidFill>
                <a:effectLst/>
                <a:latin typeface="+mn-lt"/>
                <a:ea typeface="+mn-ea"/>
                <a:cs typeface="+mn-cs"/>
              </a:rPr>
              <a:t>- Quem sabe você tem sido prisioneiro do pecado. Gostaria de encontrar a Deus, mas são tantas dúvidas na sua cabeça. Todos os dias você se olha no espelho e parece que é um estranho que aparece ali. Quer fazer o que é certo, mas cada vez mais só faz o que é errado. Quanto mais tenta se aproximar de Deus, mais se afasta dele.</a:t>
            </a:r>
          </a:p>
          <a:p>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11</a:t>
            </a:fld>
            <a:endParaRPr lang="pt-BR"/>
          </a:p>
        </p:txBody>
      </p:sp>
    </p:spTree>
    <p:extLst>
      <p:ext uri="{BB962C8B-B14F-4D97-AF65-F5344CB8AC3E}">
        <p14:creationId xmlns:p14="http://schemas.microsoft.com/office/powerpoint/2010/main" val="783252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Jesus disse: "Caindo em Si..." (Lucas 15:17)</a:t>
            </a:r>
          </a:p>
          <a:p>
            <a:r>
              <a:rPr lang="pt-BR" sz="1200" kern="1200" dirty="0">
                <a:solidFill>
                  <a:schemeClr val="tx1"/>
                </a:solidFill>
                <a:effectLst/>
                <a:latin typeface="+mn-lt"/>
                <a:ea typeface="+mn-ea"/>
                <a:cs typeface="+mn-cs"/>
              </a:rPr>
              <a:t>Jesus olha nos seus olhos e o convida a voltar do jeito que você está. Sujo, cheio de problemas, com a vida miserável! O convite é para se levantar e vir aos braços do pai. </a:t>
            </a: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12</a:t>
            </a:fld>
            <a:endParaRPr lang="pt-BR"/>
          </a:p>
        </p:txBody>
      </p:sp>
    </p:spTree>
    <p:extLst>
      <p:ext uri="{BB962C8B-B14F-4D97-AF65-F5344CB8AC3E}">
        <p14:creationId xmlns:p14="http://schemas.microsoft.com/office/powerpoint/2010/main" val="1650474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a:solidFill>
                  <a:schemeClr val="tx1"/>
                </a:solidFill>
                <a:effectLst/>
                <a:latin typeface="+mn-lt"/>
                <a:ea typeface="+mn-ea"/>
                <a:cs typeface="+mn-cs"/>
              </a:rPr>
              <a:t>AS CONSEQUÊNCIAS DE VIVER SEUS PRÓPRIOS SONHOS</a:t>
            </a:r>
            <a:endParaRPr lang="pt-BR" sz="1200" kern="1200" dirty="0">
              <a:solidFill>
                <a:schemeClr val="tx1"/>
              </a:solidFill>
              <a:effectLst/>
              <a:latin typeface="+mn-lt"/>
              <a:ea typeface="+mn-ea"/>
              <a:cs typeface="+mn-cs"/>
            </a:endParaRPr>
          </a:p>
          <a:p>
            <a:r>
              <a:rPr lang="pt-BR" sz="1200" i="1" kern="1200" dirty="0">
                <a:solidFill>
                  <a:schemeClr val="tx1"/>
                </a:solidFill>
                <a:effectLst/>
                <a:latin typeface="+mn-lt"/>
                <a:ea typeface="+mn-ea"/>
                <a:cs typeface="+mn-cs"/>
              </a:rPr>
              <a:t>E disse ela: Os filisteus vêm sobre ti, Sansão! Tendo ele despertado do seu sono, disse consigo mesmo: Sairei ainda está vez como dantes e me livrarei; porque</a:t>
            </a:r>
            <a:r>
              <a:rPr lang="pt-BR" sz="1200" b="1" i="1" kern="1200" dirty="0">
                <a:solidFill>
                  <a:schemeClr val="tx1"/>
                </a:solidFill>
                <a:effectLst/>
                <a:latin typeface="+mn-lt"/>
                <a:ea typeface="+mn-ea"/>
                <a:cs typeface="+mn-cs"/>
              </a:rPr>
              <a:t> ele não sabia ainda que já o SENHOR se tinha retirado dele. </a:t>
            </a:r>
            <a:r>
              <a:rPr lang="pt-BR" sz="1200" i="1" kern="1200" dirty="0">
                <a:solidFill>
                  <a:schemeClr val="tx1"/>
                </a:solidFill>
                <a:effectLst/>
                <a:latin typeface="+mn-lt"/>
                <a:ea typeface="+mn-ea"/>
                <a:cs typeface="+mn-cs"/>
              </a:rPr>
              <a:t>(Juízes 16:20) </a:t>
            </a:r>
            <a:endParaRPr lang="pt-BR" sz="1200" kern="1200" dirty="0">
              <a:solidFill>
                <a:schemeClr val="tx1"/>
              </a:solidFill>
              <a:effectLst/>
              <a:latin typeface="+mn-lt"/>
              <a:ea typeface="+mn-ea"/>
              <a:cs typeface="+mn-cs"/>
            </a:endParaRPr>
          </a:p>
          <a:p>
            <a:r>
              <a:rPr lang="pt-BR" sz="1200" i="1" kern="1200" dirty="0">
                <a:solidFill>
                  <a:schemeClr val="tx1"/>
                </a:solidFill>
                <a:effectLst/>
                <a:latin typeface="+mn-lt"/>
                <a:ea typeface="+mn-ea"/>
                <a:cs typeface="+mn-cs"/>
              </a:rPr>
              <a:t> </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13</a:t>
            </a:fld>
            <a:endParaRPr lang="pt-BR"/>
          </a:p>
        </p:txBody>
      </p:sp>
    </p:spTree>
    <p:extLst>
      <p:ext uri="{BB962C8B-B14F-4D97-AF65-F5344CB8AC3E}">
        <p14:creationId xmlns:p14="http://schemas.microsoft.com/office/powerpoint/2010/main" val="2689933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É incrível como de repente, você se encontra num nível tão baixo onde você nunca pensou se encontrar! De repente, você olha ao redor e diz: "Minha vida está uma droga!</a:t>
            </a:r>
          </a:p>
          <a:p>
            <a:r>
              <a:rPr lang="pt-BR" sz="1200" kern="1200" dirty="0">
                <a:solidFill>
                  <a:schemeClr val="tx1"/>
                </a:solidFill>
                <a:effectLst/>
                <a:latin typeface="+mn-lt"/>
                <a:ea typeface="+mn-ea"/>
                <a:cs typeface="+mn-cs"/>
              </a:rPr>
              <a:t>          Eu nem tenho mais prazer de estar vivo!"</a:t>
            </a:r>
          </a:p>
          <a:p>
            <a:r>
              <a:rPr lang="pt-BR" sz="1200" kern="1200" dirty="0">
                <a:solidFill>
                  <a:schemeClr val="tx1"/>
                </a:solidFill>
                <a:effectLst/>
                <a:latin typeface="+mn-lt"/>
                <a:ea typeface="+mn-ea"/>
                <a:cs typeface="+mn-cs"/>
              </a:rPr>
              <a:t>Mas como Deus tem sempre a solução para nossos problemas, Jesus continua:</a:t>
            </a:r>
          </a:p>
          <a:p>
            <a:r>
              <a:rPr lang="pt-BR" sz="1200" kern="1200" dirty="0">
                <a:solidFill>
                  <a:schemeClr val="tx1"/>
                </a:solidFill>
                <a:effectLst/>
                <a:latin typeface="+mn-lt"/>
                <a:ea typeface="+mn-ea"/>
                <a:cs typeface="+mn-cs"/>
              </a:rPr>
              <a:t>Caindo em si, ele pensou: "Quantos escravos do meu pai têm comida de sobra, e eu estou aqui morrendo de fome!</a:t>
            </a: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14</a:t>
            </a:fld>
            <a:endParaRPr lang="pt-BR"/>
          </a:p>
        </p:txBody>
      </p:sp>
    </p:spTree>
    <p:extLst>
      <p:ext uri="{BB962C8B-B14F-4D97-AF65-F5344CB8AC3E}">
        <p14:creationId xmlns:p14="http://schemas.microsoft.com/office/powerpoint/2010/main" val="1094599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Vou voltar para a casa do meu pai e dizer: Pai, pequei contra Deus e contra o senhor e não mereço mais ser chamado de seu filho. Me aceite como um dos seus escravos."</a:t>
            </a:r>
          </a:p>
          <a:p>
            <a:r>
              <a:rPr lang="pt-BR" sz="1200" kern="1200" dirty="0">
                <a:solidFill>
                  <a:schemeClr val="tx1"/>
                </a:solidFill>
                <a:effectLst/>
                <a:latin typeface="+mn-lt"/>
                <a:ea typeface="+mn-ea"/>
                <a:cs typeface="+mn-cs"/>
              </a:rPr>
              <a:t>O filho acabou reconhecendo que liberdade sem Deus é escravidão pior ainda!</a:t>
            </a:r>
          </a:p>
          <a:p>
            <a:r>
              <a:rPr lang="pt-BR" sz="1200" kern="1200" dirty="0">
                <a:solidFill>
                  <a:schemeClr val="tx1"/>
                </a:solidFill>
                <a:effectLst/>
                <a:latin typeface="+mn-lt"/>
                <a:ea typeface="+mn-ea"/>
                <a:cs typeface="+mn-cs"/>
              </a:rPr>
              <a:t>Ele antes se achava um escravo, só por causa das normas do pai, mas agora reconheceu que até os escravos do seu pai estavam em melhores condições que ele.</a:t>
            </a: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15</a:t>
            </a:fld>
            <a:endParaRPr lang="pt-BR"/>
          </a:p>
        </p:txBody>
      </p:sp>
    </p:spTree>
    <p:extLst>
      <p:ext uri="{BB962C8B-B14F-4D97-AF65-F5344CB8AC3E}">
        <p14:creationId xmlns:p14="http://schemas.microsoft.com/office/powerpoint/2010/main" val="3806978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Então Jesus continua dizendo: </a:t>
            </a:r>
            <a:r>
              <a:rPr lang="pt-BR" sz="1200" i="1" kern="1200" dirty="0">
                <a:solidFill>
                  <a:schemeClr val="tx1"/>
                </a:solidFill>
                <a:effectLst/>
                <a:latin typeface="+mn-lt"/>
                <a:ea typeface="+mn-ea"/>
                <a:cs typeface="+mn-cs"/>
              </a:rPr>
              <a:t>"E, levantando-se, foi para seu pai. Vinha ele ainda longe, quando seu pai o avistou, e, compadecido dele, correndo, o abraçou, e beijou."(Lucas 15:20)</a:t>
            </a:r>
            <a:endParaRPr lang="pt-B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16</a:t>
            </a:fld>
            <a:endParaRPr lang="pt-BR"/>
          </a:p>
        </p:txBody>
      </p:sp>
    </p:spTree>
    <p:extLst>
      <p:ext uri="{BB962C8B-B14F-4D97-AF65-F5344CB8AC3E}">
        <p14:creationId xmlns:p14="http://schemas.microsoft.com/office/powerpoint/2010/main" val="2024298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O Senhor Jesus quer abençoar a sua vida hoje. Você não quer cair em si hoje? Quantas vezes Deus tem lhe convidado, mas você tem negado o convite? Reconheça a sua situação. Corra para os braços de quem lhe ama e pode lhe ajudar!</a:t>
            </a: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17</a:t>
            </a:fld>
            <a:endParaRPr lang="pt-BR"/>
          </a:p>
        </p:txBody>
      </p:sp>
    </p:spTree>
    <p:extLst>
      <p:ext uri="{BB962C8B-B14F-4D97-AF65-F5344CB8AC3E}">
        <p14:creationId xmlns:p14="http://schemas.microsoft.com/office/powerpoint/2010/main" val="2421572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ORAÇÃO</a:t>
            </a:r>
          </a:p>
          <a:p>
            <a:r>
              <a:rPr lang="pt-BR" sz="1200" kern="1200" dirty="0">
                <a:solidFill>
                  <a:schemeClr val="tx1"/>
                </a:solidFill>
                <a:effectLst/>
                <a:latin typeface="+mn-lt"/>
                <a:ea typeface="+mn-ea"/>
                <a:cs typeface="+mn-cs"/>
              </a:rPr>
              <a:t>Querido Deus, nós temos vivido neste mundo em meio a prisões. Quando andamos pela rua, sentimos o vento tocar o nosso rosto, mas não temos gosto por nada que sentimos, que vemos, que ouvimos, porque somos escravos, prisioneiros. Precisamos ser libertos, Senhor. Mostre-nos o caminho.</a:t>
            </a:r>
          </a:p>
          <a:p>
            <a:r>
              <a:rPr lang="pt-BR" sz="1200" kern="1200" dirty="0">
                <a:solidFill>
                  <a:schemeClr val="tx1"/>
                </a:solidFill>
                <a:effectLst/>
                <a:latin typeface="+mn-lt"/>
                <a:ea typeface="+mn-ea"/>
                <a:cs typeface="+mn-cs"/>
              </a:rPr>
              <a:t>Senhor, ilumine-nos para encontrarmos o caminho que leva a Ti. E que nós, juntos, possamos dar as mãos e chegar, Senhor, bem pertinho do Seu trono. Ajuda-nos a sentir os Seus braços em nossos ombros, nos libertando para sempre.</a:t>
            </a:r>
          </a:p>
          <a:p>
            <a:r>
              <a:rPr lang="pt-BR" sz="1200" kern="1200" dirty="0">
                <a:solidFill>
                  <a:schemeClr val="tx1"/>
                </a:solidFill>
                <a:effectLst/>
                <a:latin typeface="+mn-lt"/>
                <a:ea typeface="+mn-ea"/>
                <a:cs typeface="+mn-cs"/>
              </a:rPr>
              <a:t>Em nome de Jesus, amém.</a:t>
            </a:r>
          </a:p>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18</a:t>
            </a:fld>
            <a:endParaRPr lang="pt-BR"/>
          </a:p>
        </p:txBody>
      </p:sp>
    </p:spTree>
    <p:extLst>
      <p:ext uri="{BB962C8B-B14F-4D97-AF65-F5344CB8AC3E}">
        <p14:creationId xmlns:p14="http://schemas.microsoft.com/office/powerpoint/2010/main" val="1821036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solidFill>
                  <a:schemeClr val="bg1"/>
                </a:solidFill>
                <a:effectLst>
                  <a:outerShdw blurRad="38100" dist="38100" dir="2700000" algn="tl">
                    <a:srgbClr val="000000">
                      <a:alpha val="43137"/>
                    </a:srgbClr>
                  </a:outerShdw>
                </a:effectLst>
                <a:latin typeface="Century Gothic" panose="020B0502020202020204" pitchFamily="34" charset="0"/>
              </a:rPr>
              <a:t>Quero convidar você a ler esta história que Jesus contou. </a:t>
            </a:r>
            <a:endParaRPr lang="pt-BR" sz="1200"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ndParaRPr>
          </a:p>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3</a:t>
            </a:fld>
            <a:endParaRPr lang="pt-BR"/>
          </a:p>
        </p:txBody>
      </p:sp>
    </p:spTree>
    <p:extLst>
      <p:ext uri="{BB962C8B-B14F-4D97-AF65-F5344CB8AC3E}">
        <p14:creationId xmlns:p14="http://schemas.microsoft.com/office/powerpoint/2010/main" val="1057460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E Jesus disse ainda: - Um homem tinha dois filhos. Certo dia o mais moço disse ao pai: "Pai, quero que o senhor me dê agora a minha parte da herança." - E o pai repartiu os bens entre os dois. Poucos dias depois, o filho mais moço ajuntou tudo o que era seu e partiu para um país que ficava muito longe. Ali viveu uma vida cheia de pecado e desperdiçou tudo o que tinha. O rapaz já havia gastado tudo, quando houve uma grande fome naquele país, e ele começou a passar necessidade. Então procurou um dos moradores daquela terra e pediu ajuda. Este o mandou para a sua fazenda a fim de tratar dos porcos.</a:t>
            </a:r>
          </a:p>
          <a:p>
            <a:r>
              <a:rPr lang="pt-BR" sz="1200" kern="1200" dirty="0">
                <a:solidFill>
                  <a:schemeClr val="tx1"/>
                </a:solidFill>
                <a:effectLst/>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4</a:t>
            </a:fld>
            <a:endParaRPr lang="pt-BR"/>
          </a:p>
        </p:txBody>
      </p:sp>
    </p:spTree>
    <p:extLst>
      <p:ext uri="{BB962C8B-B14F-4D97-AF65-F5344CB8AC3E}">
        <p14:creationId xmlns:p14="http://schemas.microsoft.com/office/powerpoint/2010/main" val="1783410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Ali, com fome, ele tinha vontade de comer o que os porcos comiam, mas ninguém lhe dava nada. Esta é a conhecida parábola do Filho Pródigo. Ela conta de um rapaz que foi criado com regras muito rígidas, num lar judeu cheio de não(s).</a:t>
            </a:r>
          </a:p>
          <a:p>
            <a:r>
              <a:rPr lang="pt-BR" sz="1200" kern="1200" dirty="0">
                <a:solidFill>
                  <a:schemeClr val="tx1"/>
                </a:solidFill>
                <a:effectLst/>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5</a:t>
            </a:fld>
            <a:endParaRPr lang="pt-BR"/>
          </a:p>
        </p:txBody>
      </p:sp>
    </p:spTree>
    <p:extLst>
      <p:ext uri="{BB962C8B-B14F-4D97-AF65-F5344CB8AC3E}">
        <p14:creationId xmlns:p14="http://schemas.microsoft.com/office/powerpoint/2010/main" val="3495830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Um dia o rapaz se cansa de tantas regras e decide sair de casa para ser livre. Só que antes de sair de casa ele fala com seu pai e diz: "Sabe Pai, eu gosto muito do Senhor, mas eu queria ser dono do meu próprio nariz. Eu queria aprender com meus próprios erros! Eu sei que um dia você vai morrer e vai deixar a herança para mim e para meu irmão. Mas eu gosto muito de você e não quero que você morra! Mas como eu posso sair de casa sem dinheiro? Então pai, eu andei pensando: O senhor poderia me dar a minha parte da herança.</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6</a:t>
            </a:fld>
            <a:endParaRPr lang="pt-BR"/>
          </a:p>
        </p:txBody>
      </p:sp>
    </p:spTree>
    <p:extLst>
      <p:ext uri="{BB962C8B-B14F-4D97-AF65-F5344CB8AC3E}">
        <p14:creationId xmlns:p14="http://schemas.microsoft.com/office/powerpoint/2010/main" val="235370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Uma das coisas que me deixa mais intrigado nesta parábola que Jesus contou é que o pai não quer que o filho saia de casa, mas mesmo assim ele respeita tanto a liberdade de seu filho, que o pai concorda em dar o dinheiro para que o filho possa sair de casa.</a:t>
            </a:r>
          </a:p>
          <a:p>
            <a:r>
              <a:rPr lang="pt-BR" sz="1200" kern="1200" dirty="0">
                <a:solidFill>
                  <a:schemeClr val="tx1"/>
                </a:solidFill>
                <a:effectLst/>
                <a:latin typeface="+mn-lt"/>
                <a:ea typeface="+mn-ea"/>
                <a:cs typeface="+mn-cs"/>
              </a:rPr>
              <a:t>            Sabe, Deus ensina para você muitas boas regras, diz o que é bom e o que é ruim, fala o que você deve e o que não deve fazer, Ele realmente não quer que você saia de perto dele, porque ele deseja protege-lo, como um pai amoroso, mas se você não quer estar perto dele, Ele dá liberdade para você decidir.</a:t>
            </a: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7</a:t>
            </a:fld>
            <a:endParaRPr lang="pt-BR"/>
          </a:p>
        </p:txBody>
      </p:sp>
    </p:spTree>
    <p:extLst>
      <p:ext uri="{BB962C8B-B14F-4D97-AF65-F5344CB8AC3E}">
        <p14:creationId xmlns:p14="http://schemas.microsoft.com/office/powerpoint/2010/main" val="229108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Então o rapaz sai de casa para ser livre! Na opinião dele, totalmente livre!</a:t>
            </a:r>
          </a:p>
          <a:p>
            <a:r>
              <a:rPr lang="pt-BR" sz="1200" kern="1200" dirty="0">
                <a:solidFill>
                  <a:schemeClr val="tx1"/>
                </a:solidFill>
                <a:effectLst/>
                <a:latin typeface="+mn-lt"/>
                <a:ea typeface="+mn-ea"/>
                <a:cs typeface="+mn-cs"/>
              </a:rPr>
              <a:t>              Na parábola do Filho Pródigo que Jesus contou, o filho também saiu de casa para ser Livre!</a:t>
            </a:r>
          </a:p>
          <a:p>
            <a:r>
              <a:rPr lang="pt-BR" sz="1200" kern="1200" dirty="0">
                <a:solidFill>
                  <a:schemeClr val="tx1"/>
                </a:solidFill>
                <a:effectLst/>
                <a:latin typeface="+mn-lt"/>
                <a:ea typeface="+mn-ea"/>
                <a:cs typeface="+mn-cs"/>
              </a:rPr>
              <a:t>             Algumas pessoas que são criadas com regras, quando se livram de suas regras acabam caindo no outro extremo.</a:t>
            </a:r>
          </a:p>
          <a:p>
            <a:r>
              <a:rPr lang="pt-BR" sz="1200" kern="1200" dirty="0">
                <a:solidFill>
                  <a:schemeClr val="tx1"/>
                </a:solidFill>
                <a:effectLst/>
                <a:latin typeface="+mn-lt"/>
                <a:ea typeface="+mn-ea"/>
                <a:cs typeface="+mn-cs"/>
              </a:rPr>
              <a:t>             O rapaz saiu de casa pensando em ser livre, por isso mergulhou de cabeça em tudo aquilo que seu pai sempre proibiu. Mergulhou nas bebidas, nas drogas, na prostituição e no jogo. Ele realmente exerceu tudo aquilo que ele achava que era liberdade. Fez tudo o que sempre teve vontade, mas que nunca tinha feito por proibição do seu pai.</a:t>
            </a: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8</a:t>
            </a:fld>
            <a:endParaRPr lang="pt-BR"/>
          </a:p>
        </p:txBody>
      </p:sp>
    </p:spTree>
    <p:extLst>
      <p:ext uri="{BB962C8B-B14F-4D97-AF65-F5344CB8AC3E}">
        <p14:creationId xmlns:p14="http://schemas.microsoft.com/office/powerpoint/2010/main" val="3389387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Aos poucos foi gastando toda a fortuna que o pai havia dado, até gastar tudo!</a:t>
            </a:r>
          </a:p>
          <a:p>
            <a:r>
              <a:rPr lang="pt-BR" sz="1200" kern="1200" dirty="0">
                <a:solidFill>
                  <a:schemeClr val="tx1"/>
                </a:solidFill>
                <a:effectLst/>
                <a:latin typeface="+mn-lt"/>
                <a:ea typeface="+mn-ea"/>
                <a:cs typeface="+mn-cs"/>
              </a:rPr>
              <a:t>Quando menos percebeu, já era um viciado, arruinado, estava caído na sarjeta, pois ninguém queria ajudá-lo mais.</a:t>
            </a:r>
          </a:p>
          <a:p>
            <a:r>
              <a:rPr lang="pt-BR" sz="1200" kern="1200" dirty="0">
                <a:solidFill>
                  <a:schemeClr val="tx1"/>
                </a:solidFill>
                <a:effectLst/>
                <a:latin typeface="+mn-lt"/>
                <a:ea typeface="+mn-ea"/>
                <a:cs typeface="+mn-cs"/>
              </a:rPr>
              <a:t>Ele havia saído de casa para ser livre, mas quando já era tarde demais, ele aprendeu que TUDO AQUILO QUE ELE PENSAVA SER LIBERDADE, ACABOU O ESCRAVIZANDO AINDA MAIS!</a:t>
            </a:r>
          </a:p>
          <a:p>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9</a:t>
            </a:fld>
            <a:endParaRPr lang="pt-BR"/>
          </a:p>
        </p:txBody>
      </p:sp>
    </p:spTree>
    <p:extLst>
      <p:ext uri="{BB962C8B-B14F-4D97-AF65-F5344CB8AC3E}">
        <p14:creationId xmlns:p14="http://schemas.microsoft.com/office/powerpoint/2010/main" val="2861908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AVINDA LONGE DO PAI</a:t>
            </a:r>
          </a:p>
          <a:p>
            <a:r>
              <a:rPr lang="pt-BR" sz="1200" b="1" i="1" kern="1200" dirty="0">
                <a:solidFill>
                  <a:schemeClr val="tx1"/>
                </a:solidFill>
                <a:effectLst/>
                <a:latin typeface="+mn-lt"/>
                <a:ea typeface="+mn-ea"/>
                <a:cs typeface="+mn-cs"/>
              </a:rPr>
              <a:t>Então, caindo em si</a:t>
            </a:r>
            <a:r>
              <a:rPr lang="pt-BR" sz="1200" i="1" kern="1200" dirty="0">
                <a:solidFill>
                  <a:schemeClr val="tx1"/>
                </a:solidFill>
                <a:effectLst/>
                <a:latin typeface="+mn-lt"/>
                <a:ea typeface="+mn-ea"/>
                <a:cs typeface="+mn-cs"/>
              </a:rPr>
              <a:t>, disse: Quantos trabalhadores de meu pai têm pão com fartura, e eu aqui morro de fome! </a:t>
            </a:r>
            <a:r>
              <a:rPr lang="pt-BR" sz="1200" b="1" i="1" kern="1200" dirty="0">
                <a:solidFill>
                  <a:schemeClr val="tx1"/>
                </a:solidFill>
                <a:effectLst/>
                <a:latin typeface="+mn-lt"/>
                <a:ea typeface="+mn-ea"/>
                <a:cs typeface="+mn-cs"/>
              </a:rPr>
              <a:t>Levantar-me-ei, e irei ter com o meu pai</a:t>
            </a:r>
            <a:r>
              <a:rPr lang="pt-BR" sz="1200" i="1" kern="1200" dirty="0">
                <a:solidFill>
                  <a:schemeClr val="tx1"/>
                </a:solidFill>
                <a:effectLst/>
                <a:latin typeface="+mn-lt"/>
                <a:ea typeface="+mn-ea"/>
                <a:cs typeface="+mn-cs"/>
              </a:rPr>
              <a:t>, e lhe direi: Pai, pequei contra o céu e diante de ti; já não sou digno de ser chamado teu filho; trata-me como um dos teus trabalhadores. (Lucas 15:17-19)</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10</a:t>
            </a:fld>
            <a:endParaRPr lang="pt-BR"/>
          </a:p>
        </p:txBody>
      </p:sp>
    </p:spTree>
    <p:extLst>
      <p:ext uri="{BB962C8B-B14F-4D97-AF65-F5344CB8AC3E}">
        <p14:creationId xmlns:p14="http://schemas.microsoft.com/office/powerpoint/2010/main" val="1063560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F254CF7E-692F-4DAD-8A0B-5B36A8D1BA21}" type="datetimeFigureOut">
              <a:rPr lang="pt-BR" smtClean="0"/>
              <a:t>14/12/2017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707122965"/>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254CF7E-692F-4DAD-8A0B-5B36A8D1BA21}" type="datetimeFigureOut">
              <a:rPr lang="pt-BR" smtClean="0"/>
              <a:t>14/12/2017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678464405"/>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254CF7E-692F-4DAD-8A0B-5B36A8D1BA21}" type="datetimeFigureOut">
              <a:rPr lang="pt-BR" smtClean="0"/>
              <a:t>14/12/2017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2168332400"/>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254CF7E-692F-4DAD-8A0B-5B36A8D1BA21}" type="datetimeFigureOut">
              <a:rPr lang="pt-BR" smtClean="0"/>
              <a:t>14/12/2017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30689660"/>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F254CF7E-692F-4DAD-8A0B-5B36A8D1BA21}" type="datetimeFigureOut">
              <a:rPr lang="pt-BR" smtClean="0"/>
              <a:t>14/12/2017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259615640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F254CF7E-692F-4DAD-8A0B-5B36A8D1BA21}" type="datetimeFigureOut">
              <a:rPr lang="pt-BR" smtClean="0"/>
              <a:t>14/12/2017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82095810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F254CF7E-692F-4DAD-8A0B-5B36A8D1BA21}" type="datetimeFigureOut">
              <a:rPr lang="pt-BR" smtClean="0"/>
              <a:t>14/12/2017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182455482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F254CF7E-692F-4DAD-8A0B-5B36A8D1BA21}" type="datetimeFigureOut">
              <a:rPr lang="pt-BR" smtClean="0"/>
              <a:t>14/12/2017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1761888178"/>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254CF7E-692F-4DAD-8A0B-5B36A8D1BA21}" type="datetimeFigureOut">
              <a:rPr lang="pt-BR" smtClean="0"/>
              <a:t>14/12/2017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22962650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F254CF7E-692F-4DAD-8A0B-5B36A8D1BA21}" type="datetimeFigureOut">
              <a:rPr lang="pt-BR" smtClean="0"/>
              <a:t>14/12/2017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259080850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F254CF7E-692F-4DAD-8A0B-5B36A8D1BA21}" type="datetimeFigureOut">
              <a:rPr lang="pt-BR" smtClean="0"/>
              <a:t>14/12/2017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658637976"/>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4CF7E-692F-4DAD-8A0B-5B36A8D1BA21}" type="datetimeFigureOut">
              <a:rPr lang="pt-BR" smtClean="0"/>
              <a:t>14/12/2017</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A97103-32F4-4AC0-BCDC-4F71D0C6B475}" type="slidenum">
              <a:rPr lang="pt-BR" smtClean="0"/>
              <a:t>‹nº›</a:t>
            </a:fld>
            <a:endParaRPr lang="pt-BR"/>
          </a:p>
        </p:txBody>
      </p:sp>
    </p:spTree>
    <p:extLst>
      <p:ext uri="{BB962C8B-B14F-4D97-AF65-F5344CB8AC3E}">
        <p14:creationId xmlns:p14="http://schemas.microsoft.com/office/powerpoint/2010/main" val="1339223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91030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tângulo 10"/>
          <p:cNvSpPr/>
          <p:nvPr/>
        </p:nvSpPr>
        <p:spPr>
          <a:xfrm>
            <a:off x="164225" y="2431988"/>
            <a:ext cx="11944350" cy="3046988"/>
          </a:xfrm>
          <a:prstGeom prst="rect">
            <a:avLst/>
          </a:prstGeom>
        </p:spPr>
        <p:txBody>
          <a:bodyPr wrap="square">
            <a:spAutoFit/>
          </a:bodyPr>
          <a:lstStyle/>
          <a:p>
            <a:pPr algn="ctr"/>
            <a:r>
              <a:rPr lang="pt-BR" sz="3200" dirty="0">
                <a:solidFill>
                  <a:schemeClr val="bg1"/>
                </a:solidFill>
                <a:effectLst>
                  <a:outerShdw blurRad="38100" dist="38100" dir="2700000" algn="tl">
                    <a:srgbClr val="000000">
                      <a:alpha val="43137"/>
                    </a:srgbClr>
                  </a:outerShdw>
                </a:effectLst>
                <a:latin typeface="Century Gothic" panose="020B0502020202020204" pitchFamily="34" charset="0"/>
              </a:rPr>
              <a:t>Então, caindo em si, disse: Quantos trabalhadores de </a:t>
            </a:r>
          </a:p>
          <a:p>
            <a:pPr algn="ctr"/>
            <a:r>
              <a:rPr lang="pt-BR" sz="3200" dirty="0">
                <a:solidFill>
                  <a:schemeClr val="bg1"/>
                </a:solidFill>
                <a:effectLst>
                  <a:outerShdw blurRad="38100" dist="38100" dir="2700000" algn="tl">
                    <a:srgbClr val="000000">
                      <a:alpha val="43137"/>
                    </a:srgbClr>
                  </a:outerShdw>
                </a:effectLst>
                <a:latin typeface="Century Gothic" panose="020B0502020202020204" pitchFamily="34" charset="0"/>
              </a:rPr>
              <a:t>meu pai têm pão com fartura, e eu aqui morro de fome! Levantar-me-ei, e irei ter com o meu pai, e lhe direi: Pai, pequei contra o céu e diante de ti; já não sou digno de ser chamado teu filho; trata-me como um </a:t>
            </a:r>
          </a:p>
          <a:p>
            <a:pPr algn="ctr"/>
            <a:r>
              <a:rPr lang="pt-BR" sz="3200" dirty="0">
                <a:solidFill>
                  <a:schemeClr val="bg1"/>
                </a:solidFill>
                <a:effectLst>
                  <a:outerShdw blurRad="38100" dist="38100" dir="2700000" algn="tl">
                    <a:srgbClr val="000000">
                      <a:alpha val="43137"/>
                    </a:srgbClr>
                  </a:outerShdw>
                </a:effectLst>
                <a:latin typeface="Century Gothic" panose="020B0502020202020204" pitchFamily="34" charset="0"/>
              </a:rPr>
              <a:t>dos teus trabalhadores. </a:t>
            </a:r>
            <a:endParaRPr lang="pt-BR" sz="3200"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ndParaRPr>
          </a:p>
        </p:txBody>
      </p:sp>
      <p:pic>
        <p:nvPicPr>
          <p:cNvPr id="13" name="Imagem 12"/>
          <p:cNvPicPr>
            <a:picLocks noChangeAspect="1"/>
          </p:cNvPicPr>
          <p:nvPr/>
        </p:nvPicPr>
        <p:blipFill>
          <a:blip r:embed="rId4"/>
          <a:stretch>
            <a:fillRect/>
          </a:stretch>
        </p:blipFill>
        <p:spPr>
          <a:xfrm>
            <a:off x="247650" y="135194"/>
            <a:ext cx="3698708" cy="2150411"/>
          </a:xfrm>
          <a:prstGeom prst="rect">
            <a:avLst/>
          </a:prstGeom>
        </p:spPr>
      </p:pic>
      <p:sp>
        <p:nvSpPr>
          <p:cNvPr id="5" name="Retângulo 4">
            <a:extLst>
              <a:ext uri="{FF2B5EF4-FFF2-40B4-BE49-F238E27FC236}">
                <a16:creationId xmlns:a16="http://schemas.microsoft.com/office/drawing/2014/main" id="{FDA32097-6860-4EE4-AEAA-DC48BC014E18}"/>
              </a:ext>
            </a:extLst>
          </p:cNvPr>
          <p:cNvSpPr/>
          <p:nvPr/>
        </p:nvSpPr>
        <p:spPr>
          <a:xfrm>
            <a:off x="2788247" y="1210399"/>
            <a:ext cx="6696306" cy="923330"/>
          </a:xfrm>
          <a:prstGeom prst="rect">
            <a:avLst/>
          </a:prstGeom>
        </p:spPr>
        <p:txBody>
          <a:bodyPr wrap="square">
            <a:spAutoFit/>
          </a:bodyPr>
          <a:lstStyle/>
          <a:p>
            <a:pPr algn="ctr"/>
            <a:r>
              <a:rPr lang="pt-BR" sz="5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Lucas 15:17-19</a:t>
            </a:r>
          </a:p>
        </p:txBody>
      </p:sp>
    </p:spTree>
    <p:extLst>
      <p:ext uri="{BB962C8B-B14F-4D97-AF65-F5344CB8AC3E}">
        <p14:creationId xmlns:p14="http://schemas.microsoft.com/office/powerpoint/2010/main" val="75895583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6628638" y="874014"/>
            <a:ext cx="5298017" cy="3046988"/>
          </a:xfrm>
          <a:prstGeom prst="rect">
            <a:avLst/>
          </a:prstGeom>
        </p:spPr>
        <p:txBody>
          <a:bodyPr wrap="square">
            <a:spAutoFit/>
          </a:bodyPr>
          <a:lstStyle/>
          <a:p>
            <a:pPr algn="ctr"/>
            <a:r>
              <a:rPr lang="pt-BR" sz="4800" dirty="0">
                <a:solidFill>
                  <a:schemeClr val="bg1"/>
                </a:solidFill>
                <a:latin typeface="Century Gothic" panose="020B0502020202020204" pitchFamily="34" charset="0"/>
              </a:rPr>
              <a:t>Quem sabe você é um prisioneiro, um escravo...</a:t>
            </a:r>
          </a:p>
        </p:txBody>
      </p:sp>
    </p:spTree>
    <p:extLst>
      <p:ext uri="{BB962C8B-B14F-4D97-AF65-F5344CB8AC3E}">
        <p14:creationId xmlns:p14="http://schemas.microsoft.com/office/powerpoint/2010/main" val="2674661346"/>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228600" y="285750"/>
            <a:ext cx="11829088" cy="1569660"/>
          </a:xfrm>
          <a:prstGeom prst="rect">
            <a:avLst/>
          </a:prstGeom>
        </p:spPr>
        <p:txBody>
          <a:bodyPr wrap="square">
            <a:spAutoFit/>
          </a:bodyPr>
          <a:lstStyle/>
          <a:p>
            <a:pPr algn="ctr"/>
            <a:r>
              <a:rPr lang="pt-BR" sz="4800" dirty="0">
                <a:solidFill>
                  <a:schemeClr val="bg1"/>
                </a:solidFill>
                <a:latin typeface="Century Gothic" panose="020B0502020202020204" pitchFamily="34" charset="0"/>
              </a:rPr>
              <a:t>Jesus olha nos seus olhos e o convida a voltar do jeito que você está. </a:t>
            </a:r>
            <a:endParaRPr lang="pt-BR" sz="4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8307433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2743797" y="1342201"/>
            <a:ext cx="6696306" cy="1107996"/>
          </a:xfrm>
          <a:prstGeom prst="rect">
            <a:avLst/>
          </a:prstGeom>
        </p:spPr>
        <p:txBody>
          <a:bodyPr wrap="square">
            <a:spAutoFit/>
          </a:bodyPr>
          <a:lstStyle/>
          <a:p>
            <a:pPr algn="ctr"/>
            <a:r>
              <a:rPr lang="pt-BR" sz="66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Lucas 15:20</a:t>
            </a:r>
            <a:endParaRPr lang="pt-BR" sz="5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endParaRPr>
          </a:p>
        </p:txBody>
      </p:sp>
      <p:sp>
        <p:nvSpPr>
          <p:cNvPr id="11" name="Retângulo 10"/>
          <p:cNvSpPr/>
          <p:nvPr/>
        </p:nvSpPr>
        <p:spPr>
          <a:xfrm>
            <a:off x="119775" y="3030578"/>
            <a:ext cx="11944350" cy="1569660"/>
          </a:xfrm>
          <a:prstGeom prst="rect">
            <a:avLst/>
          </a:prstGeom>
        </p:spPr>
        <p:txBody>
          <a:bodyPr wrap="square">
            <a:spAutoFit/>
          </a:bodyPr>
          <a:lstStyle/>
          <a:p>
            <a:pPr algn="ctr"/>
            <a:r>
              <a:rPr lang="pt-BR" sz="3200" dirty="0">
                <a:solidFill>
                  <a:schemeClr val="bg1"/>
                </a:solidFill>
                <a:effectLst>
                  <a:outerShdw blurRad="38100" dist="38100" dir="2700000" algn="tl">
                    <a:srgbClr val="000000">
                      <a:alpha val="43137"/>
                    </a:srgbClr>
                  </a:outerShdw>
                </a:effectLst>
                <a:latin typeface="Century Gothic" panose="020B0502020202020204" pitchFamily="34" charset="0"/>
              </a:rPr>
              <a:t>E, levantando-se, foi para seu pai. Vinha ele ainda longe, quando seu pai o avistou, e, compadecido dele, correndo, o abraçou, e beijou. </a:t>
            </a:r>
            <a:endParaRPr lang="pt-BR" sz="3200"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ndParaRPr>
          </a:p>
        </p:txBody>
      </p:sp>
      <p:pic>
        <p:nvPicPr>
          <p:cNvPr id="13" name="Imagem 12"/>
          <p:cNvPicPr>
            <a:picLocks noChangeAspect="1"/>
          </p:cNvPicPr>
          <p:nvPr/>
        </p:nvPicPr>
        <p:blipFill>
          <a:blip r:embed="rId4"/>
          <a:stretch>
            <a:fillRect/>
          </a:stretch>
        </p:blipFill>
        <p:spPr>
          <a:xfrm>
            <a:off x="247650" y="135194"/>
            <a:ext cx="3698708" cy="2150411"/>
          </a:xfrm>
          <a:prstGeom prst="rect">
            <a:avLst/>
          </a:prstGeom>
        </p:spPr>
      </p:pic>
    </p:spTree>
    <p:extLst>
      <p:ext uri="{BB962C8B-B14F-4D97-AF65-F5344CB8AC3E}">
        <p14:creationId xmlns:p14="http://schemas.microsoft.com/office/powerpoint/2010/main" val="794750770"/>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5108958" y="629073"/>
            <a:ext cx="6845298" cy="3477875"/>
          </a:xfrm>
          <a:prstGeom prst="rect">
            <a:avLst/>
          </a:prstGeom>
        </p:spPr>
        <p:txBody>
          <a:bodyPr wrap="square">
            <a:spAutoFit/>
          </a:bodyPr>
          <a:lstStyle/>
          <a:p>
            <a:pPr algn="ctr"/>
            <a:r>
              <a:rPr lang="pt-BR" sz="4400" dirty="0">
                <a:solidFill>
                  <a:schemeClr val="bg1"/>
                </a:solidFill>
                <a:latin typeface="Century Gothic" panose="020B0502020202020204" pitchFamily="34" charset="0"/>
              </a:rPr>
              <a:t>"Quantos escravos do meu pai têm comida de sobra, e eu estou aqui morrendo de fome!</a:t>
            </a:r>
            <a:endParaRPr lang="pt-BR" sz="4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656560005"/>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201168" y="1841052"/>
            <a:ext cx="6071616" cy="2308324"/>
          </a:xfrm>
          <a:prstGeom prst="rect">
            <a:avLst/>
          </a:prstGeom>
        </p:spPr>
        <p:txBody>
          <a:bodyPr wrap="square">
            <a:spAutoFit/>
          </a:bodyPr>
          <a:lstStyle/>
          <a:p>
            <a:pPr algn="ctr"/>
            <a:r>
              <a:rPr lang="pt-BR" sz="4800" dirty="0">
                <a:solidFill>
                  <a:schemeClr val="accent4">
                    <a:lumMod val="60000"/>
                    <a:lumOff val="40000"/>
                  </a:schemeClr>
                </a:solidFill>
                <a:latin typeface="Century Gothic" panose="020B0502020202020204" pitchFamily="34" charset="0"/>
              </a:rPr>
              <a:t>Liberdade sem Deus é escravidão pior ainda!</a:t>
            </a:r>
          </a:p>
        </p:txBody>
      </p:sp>
    </p:spTree>
    <p:extLst>
      <p:ext uri="{BB962C8B-B14F-4D97-AF65-F5344CB8AC3E}">
        <p14:creationId xmlns:p14="http://schemas.microsoft.com/office/powerpoint/2010/main" val="3098340272"/>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3353201" y="1269941"/>
            <a:ext cx="10355912" cy="1015663"/>
          </a:xfrm>
          <a:prstGeom prst="rect">
            <a:avLst/>
          </a:prstGeom>
        </p:spPr>
        <p:txBody>
          <a:bodyPr wrap="square">
            <a:spAutoFit/>
          </a:bodyPr>
          <a:lstStyle/>
          <a:p>
            <a:r>
              <a:rPr lang="pt-BR" sz="60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.Lucas 15:20</a:t>
            </a:r>
            <a:endParaRPr lang="pt-BR" sz="60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endParaRPr>
          </a:p>
        </p:txBody>
      </p:sp>
      <p:sp>
        <p:nvSpPr>
          <p:cNvPr id="11" name="Retângulo 10"/>
          <p:cNvSpPr/>
          <p:nvPr/>
        </p:nvSpPr>
        <p:spPr>
          <a:xfrm>
            <a:off x="123825" y="2598003"/>
            <a:ext cx="11944350" cy="1754326"/>
          </a:xfrm>
          <a:prstGeom prst="rect">
            <a:avLst/>
          </a:prstGeom>
        </p:spPr>
        <p:txBody>
          <a:bodyPr wrap="square">
            <a:spAutoFit/>
          </a:bodyPr>
          <a:lstStyle/>
          <a:p>
            <a:pPr algn="ctr"/>
            <a:r>
              <a:rPr lang="pt-BR" sz="3600" dirty="0">
                <a:solidFill>
                  <a:schemeClr val="bg1"/>
                </a:solidFill>
                <a:effectLst>
                  <a:outerShdw blurRad="38100" dist="38100" dir="2700000" algn="tl">
                    <a:srgbClr val="000000">
                      <a:alpha val="43137"/>
                    </a:srgbClr>
                  </a:outerShdw>
                </a:effectLst>
                <a:latin typeface="Century Gothic" panose="020B0502020202020204" pitchFamily="34" charset="0"/>
              </a:rPr>
              <a:t>"E, levantando-se, foi para seu pai. Vinha ele ainda longe, quando seu pai o avistou, e, compadecido dele, correndo, o abraçou, e beijou”.</a:t>
            </a:r>
          </a:p>
        </p:txBody>
      </p:sp>
      <p:pic>
        <p:nvPicPr>
          <p:cNvPr id="13" name="Imagem 12"/>
          <p:cNvPicPr>
            <a:picLocks noChangeAspect="1"/>
          </p:cNvPicPr>
          <p:nvPr/>
        </p:nvPicPr>
        <p:blipFill>
          <a:blip r:embed="rId4"/>
          <a:stretch>
            <a:fillRect/>
          </a:stretch>
        </p:blipFill>
        <p:spPr>
          <a:xfrm>
            <a:off x="271713" y="135193"/>
            <a:ext cx="3698708" cy="2150411"/>
          </a:xfrm>
          <a:prstGeom prst="rect">
            <a:avLst/>
          </a:prstGeom>
        </p:spPr>
      </p:pic>
    </p:spTree>
    <p:extLst>
      <p:ext uri="{BB962C8B-B14F-4D97-AF65-F5344CB8AC3E}">
        <p14:creationId xmlns:p14="http://schemas.microsoft.com/office/powerpoint/2010/main" val="248249882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Retângulo 1"/>
          <p:cNvSpPr/>
          <p:nvPr/>
        </p:nvSpPr>
        <p:spPr>
          <a:xfrm>
            <a:off x="4864608" y="349901"/>
            <a:ext cx="6894576" cy="5262979"/>
          </a:xfrm>
          <a:prstGeom prst="rect">
            <a:avLst/>
          </a:prstGeom>
        </p:spPr>
        <p:txBody>
          <a:bodyPr wrap="square">
            <a:spAutoFit/>
          </a:bodyPr>
          <a:lstStyle/>
          <a:p>
            <a:pPr algn="ctr"/>
            <a:r>
              <a:rPr lang="pt-BR" sz="4800" dirty="0">
                <a:solidFill>
                  <a:schemeClr val="bg1"/>
                </a:solidFill>
                <a:latin typeface="Century Gothic" panose="020B0502020202020204" pitchFamily="34" charset="0"/>
              </a:rPr>
              <a:t>Você não quer cair em si hoje? </a:t>
            </a:r>
          </a:p>
          <a:p>
            <a:pPr algn="ctr"/>
            <a:endParaRPr lang="pt-BR" sz="4800" dirty="0">
              <a:solidFill>
                <a:schemeClr val="bg1"/>
              </a:solidFill>
              <a:latin typeface="Century Gothic" panose="020B0502020202020204" pitchFamily="34" charset="0"/>
            </a:endParaRPr>
          </a:p>
          <a:p>
            <a:pPr algn="ctr"/>
            <a:r>
              <a:rPr lang="pt-BR" sz="4800" dirty="0">
                <a:solidFill>
                  <a:schemeClr val="bg1"/>
                </a:solidFill>
                <a:latin typeface="Century Gothic" panose="020B0502020202020204" pitchFamily="34" charset="0"/>
              </a:rPr>
              <a:t>Quantas vezes Deus tem lhe convidado, mas você tem negado o convite? </a:t>
            </a:r>
          </a:p>
        </p:txBody>
      </p:sp>
    </p:spTree>
    <p:extLst>
      <p:ext uri="{BB962C8B-B14F-4D97-AF65-F5344CB8AC3E}">
        <p14:creationId xmlns:p14="http://schemas.microsoft.com/office/powerpoint/2010/main" val="51998254"/>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FUNDO ( Contagem Regressiva)">
            <a:hlinkClick r:id="" action="ppaction://media"/>
            <a:extLst>
              <a:ext uri="{FF2B5EF4-FFF2-40B4-BE49-F238E27FC236}">
                <a16:creationId xmlns:a16="http://schemas.microsoft.com/office/drawing/2014/main" id="{95AEDC59-73C7-48EF-B772-B309D8CF04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pic>
        <p:nvPicPr>
          <p:cNvPr id="5" name="Imagem 4">
            <a:extLst>
              <a:ext uri="{FF2B5EF4-FFF2-40B4-BE49-F238E27FC236}">
                <a16:creationId xmlns:a16="http://schemas.microsoft.com/office/drawing/2014/main" id="{AF86DCC1-DFB7-4E1B-977C-8598AE667E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1355343" cy="6857999"/>
          </a:xfrm>
          <a:prstGeom prst="rect">
            <a:avLst/>
          </a:prstGeom>
        </p:spPr>
      </p:pic>
    </p:spTree>
    <p:extLst>
      <p:ext uri="{BB962C8B-B14F-4D97-AF65-F5344CB8AC3E}">
        <p14:creationId xmlns:p14="http://schemas.microsoft.com/office/powerpoint/2010/main" val="3544161043"/>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799" fill="hold"/>
                                        <p:tgtEl>
                                          <p:spTgt spid="2"/>
                                        </p:tgtEl>
                                      </p:cBhvr>
                                    </p:cmd>
                                  </p:childTnLst>
                                </p:cTn>
                              </p:par>
                            </p:childTnLst>
                          </p:cTn>
                        </p:par>
                        <p:par>
                          <p:cTn id="7" fill="hold">
                            <p:stCondLst>
                              <p:cond delay="389799"/>
                            </p:stCondLst>
                            <p:childTnLst>
                              <p:par>
                                <p:cTn id="8" presetID="10"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52787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1265499" y="2875002"/>
            <a:ext cx="9661001" cy="1107996"/>
          </a:xfrm>
          <a:prstGeom prst="rect">
            <a:avLst/>
          </a:prstGeom>
        </p:spPr>
        <p:txBody>
          <a:bodyPr wrap="square">
            <a:spAutoFit/>
          </a:bodyPr>
          <a:lstStyle/>
          <a:p>
            <a:pPr algn="ctr"/>
            <a:r>
              <a:rPr lang="pt-BR" sz="66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Lucas 15:11-16</a:t>
            </a:r>
            <a:endParaRPr lang="pt-BR" sz="5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endParaRPr>
          </a:p>
        </p:txBody>
      </p:sp>
      <p:pic>
        <p:nvPicPr>
          <p:cNvPr id="13" name="Imagem 12"/>
          <p:cNvPicPr>
            <a:picLocks noChangeAspect="1"/>
          </p:cNvPicPr>
          <p:nvPr/>
        </p:nvPicPr>
        <p:blipFill>
          <a:blip r:embed="rId4"/>
          <a:stretch>
            <a:fillRect/>
          </a:stretch>
        </p:blipFill>
        <p:spPr>
          <a:xfrm>
            <a:off x="247650" y="135194"/>
            <a:ext cx="3698708" cy="2150411"/>
          </a:xfrm>
          <a:prstGeom prst="rect">
            <a:avLst/>
          </a:prstGeom>
        </p:spPr>
      </p:pic>
    </p:spTree>
    <p:extLst>
      <p:ext uri="{BB962C8B-B14F-4D97-AF65-F5344CB8AC3E}">
        <p14:creationId xmlns:p14="http://schemas.microsoft.com/office/powerpoint/2010/main" val="29479446"/>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B91CA7D0-3347-4B03-B10C-227630CDFB8D}"/>
              </a:ext>
            </a:extLst>
          </p:cNvPr>
          <p:cNvSpPr/>
          <p:nvPr/>
        </p:nvSpPr>
        <p:spPr>
          <a:xfrm>
            <a:off x="4796589" y="1107588"/>
            <a:ext cx="7395411" cy="1754326"/>
          </a:xfrm>
          <a:prstGeom prst="rect">
            <a:avLst/>
          </a:prstGeom>
        </p:spPr>
        <p:txBody>
          <a:bodyPr wrap="square">
            <a:spAutoFit/>
          </a:bodyPr>
          <a:lstStyle/>
          <a:p>
            <a:pPr algn="ctr"/>
            <a:r>
              <a:rPr lang="pt-BR" sz="5400" dirty="0">
                <a:solidFill>
                  <a:schemeClr val="accent4">
                    <a:lumMod val="60000"/>
                    <a:lumOff val="40000"/>
                  </a:schemeClr>
                </a:solidFill>
                <a:latin typeface="Century Gothic" panose="020B0502020202020204" pitchFamily="34" charset="0"/>
              </a:rPr>
              <a:t>Um homem tinha </a:t>
            </a:r>
          </a:p>
          <a:p>
            <a:pPr algn="ctr"/>
            <a:r>
              <a:rPr lang="pt-BR" sz="5400" b="1" dirty="0">
                <a:solidFill>
                  <a:schemeClr val="accent4">
                    <a:lumMod val="60000"/>
                    <a:lumOff val="40000"/>
                  </a:schemeClr>
                </a:solidFill>
                <a:latin typeface="Century Gothic" panose="020B0502020202020204" pitchFamily="34" charset="0"/>
              </a:rPr>
              <a:t>dois filhos...</a:t>
            </a:r>
          </a:p>
        </p:txBody>
      </p:sp>
    </p:spTree>
    <p:extLst>
      <p:ext uri="{BB962C8B-B14F-4D97-AF65-F5344CB8AC3E}">
        <p14:creationId xmlns:p14="http://schemas.microsoft.com/office/powerpoint/2010/main" val="4163219258"/>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C96CF86A-F1FE-469F-B3BD-7B8C77092B2A}"/>
              </a:ext>
            </a:extLst>
          </p:cNvPr>
          <p:cNvSpPr/>
          <p:nvPr/>
        </p:nvSpPr>
        <p:spPr>
          <a:xfrm>
            <a:off x="5301523" y="626461"/>
            <a:ext cx="6475949" cy="2554545"/>
          </a:xfrm>
          <a:prstGeom prst="rect">
            <a:avLst/>
          </a:prstGeom>
        </p:spPr>
        <p:txBody>
          <a:bodyPr wrap="square">
            <a:spAutoFit/>
          </a:bodyPr>
          <a:lstStyle/>
          <a:p>
            <a:pPr lvl="0"/>
            <a:r>
              <a:rPr lang="pt-BR" sz="4000" dirty="0">
                <a:solidFill>
                  <a:schemeClr val="accent4">
                    <a:lumMod val="60000"/>
                    <a:lumOff val="40000"/>
                  </a:schemeClr>
                </a:solidFill>
                <a:latin typeface="Century Gothic" panose="020B0502020202020204" pitchFamily="34" charset="0"/>
              </a:rPr>
              <a:t>Ali, com fome, ele tinha vontade de </a:t>
            </a:r>
            <a:r>
              <a:rPr lang="pt-BR" sz="4000" b="1" dirty="0">
                <a:solidFill>
                  <a:schemeClr val="accent4">
                    <a:lumMod val="60000"/>
                    <a:lumOff val="40000"/>
                  </a:schemeClr>
                </a:solidFill>
                <a:latin typeface="Century Gothic" panose="020B0502020202020204" pitchFamily="34" charset="0"/>
              </a:rPr>
              <a:t>comer o que os porcos comiam</a:t>
            </a:r>
            <a:r>
              <a:rPr lang="pt-BR" sz="4000" dirty="0">
                <a:solidFill>
                  <a:schemeClr val="accent4">
                    <a:lumMod val="60000"/>
                    <a:lumOff val="40000"/>
                  </a:schemeClr>
                </a:solidFill>
                <a:latin typeface="Century Gothic" panose="020B0502020202020204" pitchFamily="34" charset="0"/>
              </a:rPr>
              <a:t>, mas ninguém lhe dava nada. </a:t>
            </a:r>
          </a:p>
        </p:txBody>
      </p:sp>
    </p:spTree>
    <p:extLst>
      <p:ext uri="{BB962C8B-B14F-4D97-AF65-F5344CB8AC3E}">
        <p14:creationId xmlns:p14="http://schemas.microsoft.com/office/powerpoint/2010/main" val="376926115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6096000" y="530654"/>
            <a:ext cx="5918549" cy="2308324"/>
          </a:xfrm>
          <a:prstGeom prst="rect">
            <a:avLst/>
          </a:prstGeom>
        </p:spPr>
        <p:txBody>
          <a:bodyPr wrap="square">
            <a:spAutoFit/>
          </a:bodyPr>
          <a:lstStyle/>
          <a:p>
            <a:pPr algn="ctr"/>
            <a:r>
              <a:rPr lang="pt-BR" sz="3600" dirty="0">
                <a:solidFill>
                  <a:schemeClr val="bg1"/>
                </a:solidFill>
                <a:effectLst>
                  <a:outerShdw blurRad="38100" dist="38100" dir="2700000" algn="tl">
                    <a:srgbClr val="000000">
                      <a:alpha val="43137"/>
                    </a:srgbClr>
                  </a:outerShdw>
                </a:effectLst>
                <a:latin typeface="Century Gothic" panose="020B0502020202020204" pitchFamily="34" charset="0"/>
              </a:rPr>
              <a:t>Um dia o rapaz se cansa de tantas regras e decide sair de casa para ser livre. </a:t>
            </a:r>
            <a:endParaRPr lang="pt-BR" sz="36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715050723"/>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Imagem 3">
            <a:extLst>
              <a:ext uri="{FF2B5EF4-FFF2-40B4-BE49-F238E27FC236}">
                <a16:creationId xmlns:a16="http://schemas.microsoft.com/office/drawing/2014/main" id="{64920BF1-A9C3-410F-B2AE-88CC16751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903986"/>
          </a:xfrm>
          <a:prstGeom prst="rect">
            <a:avLst/>
          </a:prstGeom>
        </p:spPr>
      </p:pic>
      <p:sp>
        <p:nvSpPr>
          <p:cNvPr id="5" name="Retângulo 4"/>
          <p:cNvSpPr/>
          <p:nvPr/>
        </p:nvSpPr>
        <p:spPr>
          <a:xfrm>
            <a:off x="6711693" y="1143669"/>
            <a:ext cx="5212083" cy="2308324"/>
          </a:xfrm>
          <a:prstGeom prst="rect">
            <a:avLst/>
          </a:prstGeom>
        </p:spPr>
        <p:txBody>
          <a:bodyPr wrap="square">
            <a:spAutoFit/>
          </a:bodyPr>
          <a:lstStyle/>
          <a:p>
            <a:pPr algn="ctr"/>
            <a:r>
              <a:rPr lang="pt-BR" sz="4800" dirty="0">
                <a:ln w="9525">
                  <a:noFill/>
                  <a:prstDash val="solid"/>
                </a:ln>
                <a:solidFill>
                  <a:schemeClr val="accent4">
                    <a:lumMod val="60000"/>
                    <a:lumOff val="40000"/>
                  </a:schemeClr>
                </a:solidFill>
                <a:effectLst>
                  <a:outerShdw blurRad="12700" dist="38100" dir="2700000" algn="tl" rotWithShape="0">
                    <a:schemeClr val="bg1">
                      <a:lumMod val="50000"/>
                    </a:schemeClr>
                  </a:outerShdw>
                </a:effectLst>
                <a:latin typeface="Century Gothic" panose="020B0502020202020204" pitchFamily="34" charset="0"/>
              </a:rPr>
              <a:t>Deus dá liberdade para você decidir.</a:t>
            </a:r>
            <a:endParaRPr lang="pt-BR" sz="4800" b="1" dirty="0">
              <a:ln w="9525">
                <a:noFill/>
                <a:prstDash val="solid"/>
              </a:ln>
              <a:solidFill>
                <a:schemeClr val="bg1"/>
              </a:solidFill>
              <a:effectLst>
                <a:outerShdw blurRad="12700" dist="38100" dir="2700000" algn="tl" rotWithShape="0">
                  <a:schemeClr val="bg1">
                    <a:lumMod val="50000"/>
                  </a:schemeClr>
                </a:outerShdw>
              </a:effectLst>
              <a:latin typeface="Century Gothic" panose="020B0502020202020204" pitchFamily="34" charset="0"/>
            </a:endParaRPr>
          </a:p>
        </p:txBody>
      </p:sp>
    </p:spTree>
    <p:extLst>
      <p:ext uri="{BB962C8B-B14F-4D97-AF65-F5344CB8AC3E}">
        <p14:creationId xmlns:p14="http://schemas.microsoft.com/office/powerpoint/2010/main" val="3194885903"/>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6096000" y="382012"/>
            <a:ext cx="6001512" cy="3046988"/>
          </a:xfrm>
          <a:prstGeom prst="rect">
            <a:avLst/>
          </a:prstGeom>
        </p:spPr>
        <p:txBody>
          <a:bodyPr wrap="square">
            <a:spAutoFit/>
          </a:bodyPr>
          <a:lstStyle/>
          <a:p>
            <a:pPr algn="ctr"/>
            <a:r>
              <a:rPr lang="pt-BR" sz="4800" dirty="0">
                <a:solidFill>
                  <a:schemeClr val="accent4">
                    <a:lumMod val="60000"/>
                    <a:lumOff val="40000"/>
                  </a:schemeClr>
                </a:solidFill>
                <a:latin typeface="Century Gothic" panose="020B0502020202020204" pitchFamily="34" charset="0"/>
              </a:rPr>
              <a:t>O rapaz sai de casa para ser livre! Na opinião dele, totalmente livre!</a:t>
            </a:r>
          </a:p>
        </p:txBody>
      </p:sp>
    </p:spTree>
    <p:extLst>
      <p:ext uri="{BB962C8B-B14F-4D97-AF65-F5344CB8AC3E}">
        <p14:creationId xmlns:p14="http://schemas.microsoft.com/office/powerpoint/2010/main" val="5937404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Retângulo 2"/>
          <p:cNvSpPr/>
          <p:nvPr/>
        </p:nvSpPr>
        <p:spPr>
          <a:xfrm>
            <a:off x="5467350" y="285750"/>
            <a:ext cx="6057900" cy="4247317"/>
          </a:xfrm>
          <a:prstGeom prst="rect">
            <a:avLst/>
          </a:prstGeom>
        </p:spPr>
        <p:txBody>
          <a:bodyPr wrap="square">
            <a:spAutoFit/>
          </a:bodyPr>
          <a:lstStyle/>
          <a:p>
            <a:pPr algn="ctr"/>
            <a:r>
              <a:rPr lang="pt-BR" sz="5400" dirty="0"/>
              <a:t>TUDO AQUILO QUE ELE PENSAVA SER LIBERDADE, ACABOU O ESCRAVIZANDO AINDA MAIS!</a:t>
            </a:r>
            <a:endParaRPr lang="pt-BR" sz="7200" b="1" dirty="0">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3681545544"/>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7498</TotalTime>
  <Words>1804</Words>
  <Application>Microsoft Office PowerPoint</Application>
  <PresentationFormat>Widescreen</PresentationFormat>
  <Paragraphs>85</Paragraphs>
  <Slides>18</Slides>
  <Notes>17</Notes>
  <HiddenSlides>0</HiddenSlides>
  <MMClips>1</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18</vt:i4>
      </vt:variant>
    </vt:vector>
  </HeadingPairs>
  <TitlesOfParts>
    <vt:vector size="24" baseType="lpstr">
      <vt:lpstr>AR ADGothicJP Medium</vt:lpstr>
      <vt:lpstr>Arial</vt:lpstr>
      <vt:lpstr>Calibri</vt:lpstr>
      <vt:lpstr>Calibri Light</vt:lpstr>
      <vt:lpstr>Century Gothic</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Oliveira</dc:creator>
  <cp:lastModifiedBy>João Oliveira</cp:lastModifiedBy>
  <cp:revision>95</cp:revision>
  <dcterms:created xsi:type="dcterms:W3CDTF">2017-05-11T23:49:17Z</dcterms:created>
  <dcterms:modified xsi:type="dcterms:W3CDTF">2017-12-15T08:20:34Z</dcterms:modified>
</cp:coreProperties>
</file>