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6" r:id="rId3"/>
    <p:sldId id="274" r:id="rId4"/>
    <p:sldId id="257" r:id="rId5"/>
    <p:sldId id="266" r:id="rId6"/>
    <p:sldId id="279" r:id="rId7"/>
    <p:sldId id="267" r:id="rId8"/>
    <p:sldId id="268" r:id="rId9"/>
    <p:sldId id="281" r:id="rId10"/>
    <p:sldId id="269" r:id="rId11"/>
    <p:sldId id="270" r:id="rId12"/>
    <p:sldId id="271" r:id="rId13"/>
    <p:sldId id="258" r:id="rId14"/>
    <p:sldId id="272" r:id="rId15"/>
    <p:sldId id="273" r:id="rId16"/>
    <p:sldId id="276" r:id="rId17"/>
    <p:sldId id="278" r:id="rId18"/>
    <p:sldId id="285" r:id="rId19"/>
    <p:sldId id="275" r:id="rId20"/>
    <p:sldId id="286" r:id="rId21"/>
    <p:sldId id="282" r:id="rId22"/>
    <p:sldId id="287" r:id="rId23"/>
    <p:sldId id="288" r:id="rId24"/>
    <p:sldId id="277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D78A1FFC-A8FA-4CF9-97E9-8DFD0E03E3F4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123" name="Oval 3">
              <a:extLst>
                <a:ext uri="{FF2B5EF4-FFF2-40B4-BE49-F238E27FC236}">
                  <a16:creationId xmlns:a16="http://schemas.microsoft.com/office/drawing/2014/main" id="{15A044AA-A202-4658-8C7B-7639C79D84D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Oval 4">
              <a:extLst>
                <a:ext uri="{FF2B5EF4-FFF2-40B4-BE49-F238E27FC236}">
                  <a16:creationId xmlns:a16="http://schemas.microsoft.com/office/drawing/2014/main" id="{61735032-64EC-4B33-BF9D-EB7922A1A4B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Oval 5">
              <a:extLst>
                <a:ext uri="{FF2B5EF4-FFF2-40B4-BE49-F238E27FC236}">
                  <a16:creationId xmlns:a16="http://schemas.microsoft.com/office/drawing/2014/main" id="{8379E454-10B2-44A1-9857-1204584F6A6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6" name="Oval 6">
              <a:extLst>
                <a:ext uri="{FF2B5EF4-FFF2-40B4-BE49-F238E27FC236}">
                  <a16:creationId xmlns:a16="http://schemas.microsoft.com/office/drawing/2014/main" id="{E095441A-7536-45AC-B682-100B7B93775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7" name="Oval 7">
              <a:extLst>
                <a:ext uri="{FF2B5EF4-FFF2-40B4-BE49-F238E27FC236}">
                  <a16:creationId xmlns:a16="http://schemas.microsoft.com/office/drawing/2014/main" id="{D316A82E-1E33-4E68-8958-D2BAE37EAE4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8" name="Oval 8">
              <a:extLst>
                <a:ext uri="{FF2B5EF4-FFF2-40B4-BE49-F238E27FC236}">
                  <a16:creationId xmlns:a16="http://schemas.microsoft.com/office/drawing/2014/main" id="{9731A159-9654-4F80-908A-BBDCB62F358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9" name="Rectangle 9">
            <a:extLst>
              <a:ext uri="{FF2B5EF4-FFF2-40B4-BE49-F238E27FC236}">
                <a16:creationId xmlns:a16="http://schemas.microsoft.com/office/drawing/2014/main" id="{62BDA70C-5774-406C-8F7E-9B9FE9AB80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569161D-4F96-4D95-8416-86E443BA35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2A72A4ED-8FE0-42F5-B32A-979EA34B7A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76633F-7E8C-4D12-B5FB-49C9EE96F79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5885585D-07B9-493D-B668-F01868D9E0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AF59F93C-F096-433E-9680-F5121AE1F1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69458-2DEE-4105-8AB7-1DDF6099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B04E83-1182-4B7C-96F9-7C15ACCA6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ABF0B5-9639-48EA-B4DA-99F8C60D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FDDDC2-0A98-4ED1-A631-6CD9E504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9959CF-548F-4ECC-A7B6-1FB07DC1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3E232-BA11-488E-BFA3-3A898AAA18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831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8337F-E5B4-47FC-93C2-EADEC79F1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86FE81-A588-4960-884E-3125F7800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8E8791-904E-4FE8-A483-BC367572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1A4D8F-B7BA-49BA-99CF-D64DE093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C9FBF0-9E81-41FD-A033-7EC62C3D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9A56B-43BE-4691-A903-F461EEC761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214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5F03C-FD5B-4AA8-AFA7-316E48A21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48D464-B615-4B25-BF8E-9C085679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DDBD1C-C4A0-46E2-AD35-90811886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B85673-3346-446D-B750-344F5EAB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3C777F-E04E-4374-B48F-74542B26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FCBF-32D4-4198-B731-67769DEED4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139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9E8BE-BABD-4066-8C32-23826867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B4FF2-5BC1-48F0-ADDE-D9360CD5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F4534-4CAE-4F31-9710-870501C3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AAA60-131C-4EFA-8145-C7DBB139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74572D-F910-463C-AF3A-08CDC500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7DCAB-22E7-437F-8C52-18BDD42F8D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463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774AC-CB18-4604-A006-612F0591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005A37-AC65-4F64-871B-B31B11B2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4B1217-BAB8-4D46-BA2A-72A0FE40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4FA088-14BE-4FBC-9D20-B8E2DB6C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067F7-35F0-411D-B6C8-1D1C6F4A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4C6A6-BCA8-4FD4-A0B2-827EC65313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236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2BB55-A59F-40E1-BA84-25C08524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399418-4A1A-48D7-9F83-D9536750D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D0BE96-A930-47D1-B3AA-2766CB0D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41A0FD-C2B0-4FA5-9070-64450F31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AD07BE-9977-4C1F-83AA-3FA635B7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FCEC70-7A21-431A-8159-3C0152A1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39B3-6795-4675-AFE1-88F1B913B0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52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41344-83C5-4D83-BD88-8E1FADDF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5063AD-4648-4AD5-ACD0-D0F9084E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13BE09-334B-4E7C-93CC-D1C982E26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76A120-059B-4782-8DE0-192AAB869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BD9FB2-939C-490C-BC30-78031263A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1A5A253-57A1-4793-8DC6-76769220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7BBF83-ACCC-47F9-9F36-96AB761F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B01955-9B31-4870-B4E2-BD0771F5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A2EC-E52A-4F62-8EA7-1C87967D7E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30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5E799-E7FC-43BD-9FAA-A09B4342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28AABD-6B51-45F1-98C7-0095FADF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70632C-50EB-4272-849A-863E9FBE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10DFCA-7854-44B2-9E5B-78129AB9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4C720-0C77-4F01-B964-6D534D5E86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406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2EADFA-9A28-48B9-B4EA-AACB85FA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9D0F95-1C11-428F-82CF-DD361139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5FACB7-65EC-4BBC-964C-04A344BF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7EFC9-440C-4852-B225-DB38A0D207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32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B6DAD-F0FB-4816-8861-831225BD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539D6A-4F19-4D55-90DA-DB0A91F9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E8958B-90E3-410E-B9B9-FC8DD18E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6E4E6F-357C-41CF-822D-2DBDD57D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86D655-3400-4D46-80E8-C1D4713C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10C1D7-503D-4140-932A-CAEADA5B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E2F1E-DA30-4E7D-AC7B-F6A2A78BB5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31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C29F8-30E7-4AAF-921E-AF5778A1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4CA18-1282-46F7-857E-660FAD16D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0157A-29E9-4DD1-9932-7F8C6ED0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27BDF1-2E7F-4E96-953F-6F159668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90770-EFFF-4493-8C62-49A2EF52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EFB7D-8022-4326-BA2D-4A89CA93CD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17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E9703-85AF-4782-9672-76BC99AA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A915BBC-71F8-473C-8A2E-731C75834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F7ECCB-1F26-4E6A-A8B0-995259742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B9C2C4-5E46-4A0A-819C-B55F8CC3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2ABCB8-3643-49E9-BF30-921C44D3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09BE49-C600-49F5-8A85-36CB84B0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72167-2B2A-41C9-9396-52D103EC49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458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81BC6-85E4-4B05-A7AE-C69E4B86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E46C25-CBC8-469A-8DB1-E337B376E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8EBB1-8645-4B51-8ABE-DA8D5D47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98BB39-4796-4714-B69E-8D5742F9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48BC90-7794-46E5-B9C8-6D783389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EA20-D68A-4118-8521-EAFAD0211B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875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F3BAB9-4FB7-44D2-ACF6-EC12BF267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22CB53-E3DE-477F-924A-A89C68C13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D106F8-F0DF-4CB6-BB43-3EAADA7B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1C8869-8620-40C0-B234-67615211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B157BA-FFE2-4D7B-B997-7298606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D5F0A-592D-4689-9379-53A8DCC4D2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78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F83C8-3BD7-411B-8743-6407A5EA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6818F7-D29D-4B3F-A852-AAAC1D0FF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AA1AF2-3779-4C85-8760-034D8760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8BE52B-8AA3-4D10-BF43-8DAC9C66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F3FB79-1CE8-4F2A-AE26-F0FB4B17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376E3-0D6A-4815-AA51-CC24A1AC51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13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8F70D-A0D0-43E8-A581-C99F975C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319AD6-D91F-444E-8799-BEEB0F5DB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1C9B71-520E-464D-B9CA-6D386BAE5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D388E0-247B-4CDA-B5FE-3F8E674F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E4A3F-BD3B-4757-9581-DED54A17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E739B9-0D7A-40F1-A76A-88F28565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50353-49D2-4DBB-9C4E-CE9AD58907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657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6856D-D3F1-4836-BF5F-B4E84E87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94992D-8F57-45F7-AE28-F0DFED81A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0B0F26-7460-4BE5-8D26-5C9512A40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7C27E1-CB25-4D72-BD91-F3507ADF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514E35-3C27-49D9-A5C4-7190F3B93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14A4E9-83F7-4318-A422-5EA75937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0C73E0D-61E3-476C-86F2-30CEE2D4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E9BF5C-61A6-4BE0-B25D-1BD5EB07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B485-9C6E-47AB-A10D-247A61348C5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432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2D27E-4990-4D93-9405-8406865B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7B9718-ED06-4356-ABE5-E9D92E77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63B057-3213-4C76-AA3B-E3817193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9108E6-BCDE-4407-8886-AE7D95DE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EB2FF-3021-423F-8DC0-B94CF94342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860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F6ADBE-1A9B-4011-BC1D-520661DE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50A249-250F-4D08-991F-035570CC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0C37F4-4D11-4406-9E1D-C7A79D48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A32C6-469F-4F67-8BFC-3F4E88BAB8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843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2E8A6-F080-475D-8A35-B0C69600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3E60DC-923C-4CD3-9D0F-63B7C3B9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B38A99-8A8A-4C06-B41A-F8877D6DF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F539B7-7CFF-42B3-87E6-26933FB1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9C6D50-324A-40BD-9941-B8C8D6E1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1E5D74-6586-44FE-AFC1-C38DAB5F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7B493-0390-472C-8324-699DC8860A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052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C73FC-4C7D-4C8B-B050-23788607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AED69B-0408-471E-AAF9-0FBD962D1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A213E5-0DA6-4028-B028-AFECCD46F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C5EC6A-D9A9-4591-9219-3F6FA91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2709AD-5B8B-4669-9C2D-9B669817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A2D7D0-6758-4C25-81BC-566964D3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A6195-7ABA-4A1F-AD00-F3DACB9D4C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755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52FABC7-53C1-4D0B-B721-B6F25E7B0EE7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>
              <a:extLst>
                <a:ext uri="{FF2B5EF4-FFF2-40B4-BE49-F238E27FC236}">
                  <a16:creationId xmlns:a16="http://schemas.microsoft.com/office/drawing/2014/main" id="{BFD42889-C467-496C-B2F8-33739365D17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0" name="Oval 4">
              <a:extLst>
                <a:ext uri="{FF2B5EF4-FFF2-40B4-BE49-F238E27FC236}">
                  <a16:creationId xmlns:a16="http://schemas.microsoft.com/office/drawing/2014/main" id="{4CE43CAD-1E66-4E2E-888B-BAF218E439F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1" name="Oval 5">
              <a:extLst>
                <a:ext uri="{FF2B5EF4-FFF2-40B4-BE49-F238E27FC236}">
                  <a16:creationId xmlns:a16="http://schemas.microsoft.com/office/drawing/2014/main" id="{C47A88E0-D666-47D6-BEEC-2D4565C6967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2" name="Oval 6">
              <a:extLst>
                <a:ext uri="{FF2B5EF4-FFF2-40B4-BE49-F238E27FC236}">
                  <a16:creationId xmlns:a16="http://schemas.microsoft.com/office/drawing/2014/main" id="{233A7DDB-4625-478C-A23D-6133C5ECAB9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3" name="Oval 7">
              <a:extLst>
                <a:ext uri="{FF2B5EF4-FFF2-40B4-BE49-F238E27FC236}">
                  <a16:creationId xmlns:a16="http://schemas.microsoft.com/office/drawing/2014/main" id="{398EA737-C538-46E7-8D02-A2330A7730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104" name="Rectangle 8">
            <a:extLst>
              <a:ext uri="{FF2B5EF4-FFF2-40B4-BE49-F238E27FC236}">
                <a16:creationId xmlns:a16="http://schemas.microsoft.com/office/drawing/2014/main" id="{D2791470-E847-4C68-AE4B-2B99C5F75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CDBCC70F-AF37-454C-8103-F2195AFF92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t-BR" altLang="pt-BR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7ACF1BF3-42BF-4CCA-9806-DAD6C5C976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t-BR" altLang="pt-BR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2B755A55-9ACF-4951-9264-AB61C37DE0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7B7C2D2-288D-4D58-BEB0-80F3921EFB8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DFE6C0C0-41F1-43AC-B702-6D0728129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BCBA434-D16B-49D6-90F1-6E4B4F441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29A6FAE-61AD-4270-9B0A-81209F127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F6B2371-6617-4CCD-B9F6-D4ACDCD70A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6A1484B-5428-4E2D-BB35-5B2EC781D6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249AE85-AE5D-4447-A04D-2830621F16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388E2D-02E2-4E33-9830-23D0AFEF45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E81BD7C-D70F-453C-91E1-BA3CBC778C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23988"/>
            <a:ext cx="7772400" cy="1933575"/>
          </a:xfrm>
        </p:spPr>
        <p:txBody>
          <a:bodyPr/>
          <a:lstStyle/>
          <a:p>
            <a:r>
              <a:rPr lang="pt-BR" altLang="pt-BR" sz="6600" b="1" i="1">
                <a:solidFill>
                  <a:schemeClr val="tx1"/>
                </a:solidFill>
                <a:latin typeface="Georgia" panose="02040502050405020303" pitchFamily="18" charset="0"/>
              </a:rPr>
              <a:t>Sábado o Selo de Deus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A5B6D16-1F7D-4EF2-8251-15F333A942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505200"/>
            <a:ext cx="7270750" cy="1752600"/>
          </a:xfrm>
        </p:spPr>
        <p:txBody>
          <a:bodyPr/>
          <a:lstStyle/>
          <a:p>
            <a:r>
              <a:rPr lang="pt-BR" altLang="pt-BR" sz="4800">
                <a:latin typeface="Forte" panose="03060902040502070203" pitchFamily="66" charset="0"/>
              </a:rPr>
              <a:t>A Lei da Liberdade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08D988F-DE0B-4B8E-8023-51B3073DB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6165850"/>
            <a:ext cx="174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pt-BR" altLang="pt-BR" sz="1000" b="1">
                <a:latin typeface="Georgia" panose="02040502050405020303" pitchFamily="18" charset="0"/>
              </a:rPr>
              <a:t>Peter P. Goldschmidt </a:t>
            </a:r>
          </a:p>
          <a:p>
            <a:pPr algn="r"/>
            <a:r>
              <a:rPr lang="pt-BR" altLang="pt-BR" sz="1000" b="1">
                <a:latin typeface="Georgia" panose="02040502050405020303" pitchFamily="18" charset="0"/>
              </a:rPr>
              <a:t>Pr. Marcelo A. Carvalho</a:t>
            </a:r>
            <a:endParaRPr lang="pt-BR" altLang="pt-BR"/>
          </a:p>
        </p:txBody>
      </p:sp>
      <p:pic>
        <p:nvPicPr>
          <p:cNvPr id="2055" name="Picture 7" descr="1fadminas">
            <a:extLst>
              <a:ext uri="{FF2B5EF4-FFF2-40B4-BE49-F238E27FC236}">
                <a16:creationId xmlns:a16="http://schemas.microsoft.com/office/drawing/2014/main" id="{49811DDE-DED0-4D6C-8210-84FD8BE0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45200"/>
            <a:ext cx="6762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WordArt 8">
            <a:extLst>
              <a:ext uri="{FF2B5EF4-FFF2-40B4-BE49-F238E27FC236}">
                <a16:creationId xmlns:a16="http://schemas.microsoft.com/office/drawing/2014/main" id="{1654F2E4-10BC-4F76-AF20-B55C61ABE6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3573463"/>
            <a:ext cx="419100" cy="904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6000" b="1" kern="10">
                <a:solidFill>
                  <a:srgbClr val="FFFF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D00A897-98AD-4C2F-834F-E146D0E13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748713" cy="6249987"/>
          </a:xfrm>
        </p:spPr>
        <p:txBody>
          <a:bodyPr/>
          <a:lstStyle/>
          <a:p>
            <a:pPr algn="r"/>
            <a:r>
              <a:rPr lang="pt-BR" altLang="pt-BR" b="1">
                <a:solidFill>
                  <a:schemeClr val="tx1"/>
                </a:solidFill>
              </a:rPr>
              <a:t>Viram? </a:t>
            </a:r>
            <a:br>
              <a:rPr lang="pt-BR" altLang="pt-BR" b="1">
                <a:solidFill>
                  <a:schemeClr val="tx1"/>
                </a:solidFill>
              </a:rPr>
            </a:br>
            <a:r>
              <a:rPr lang="pt-BR" altLang="pt-BR" b="1">
                <a:solidFill>
                  <a:schemeClr val="tx1"/>
                </a:solidFill>
              </a:rPr>
              <a:t>Guardar a Lei </a:t>
            </a:r>
            <a:r>
              <a:rPr lang="pt-BR" altLang="pt-BR" b="1" u="sng">
                <a:solidFill>
                  <a:schemeClr val="tx1"/>
                </a:solidFill>
              </a:rPr>
              <a:t>não prende e não escraviza</a:t>
            </a:r>
            <a:r>
              <a:rPr lang="pt-BR" altLang="pt-BR" b="1">
                <a:solidFill>
                  <a:schemeClr val="tx1"/>
                </a:solidFill>
              </a:rPr>
              <a:t>; pelo contrário, dá </a:t>
            </a:r>
            <a:r>
              <a:rPr lang="pt-BR" altLang="pt-BR" b="1" u="sng">
                <a:solidFill>
                  <a:schemeClr val="tx1"/>
                </a:solidFill>
              </a:rPr>
              <a:t>liberdade</a:t>
            </a:r>
            <a:r>
              <a:rPr lang="pt-BR" altLang="pt-BR" b="1">
                <a:solidFill>
                  <a:schemeClr val="tx1"/>
                </a:solidFill>
              </a:rPr>
              <a:t> a você. </a:t>
            </a:r>
            <a:br>
              <a:rPr lang="pt-BR" altLang="pt-BR" b="1">
                <a:solidFill>
                  <a:schemeClr val="tx1"/>
                </a:solidFill>
              </a:rPr>
            </a:br>
            <a:r>
              <a:rPr lang="pt-BR" altLang="pt-BR" b="1">
                <a:solidFill>
                  <a:schemeClr val="tx1"/>
                </a:solidFill>
              </a:rPr>
              <a:t>E mais, a Lei serve para proporcionar a você uma vida melhor. Imagine se cada um dirigisse seu carro por qualquer lado da rua, em qualquer direção. Imagine um cruzamento sem semáforo, guardas ou preferenciais.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75676BB2-9E4A-49E8-B19A-8BF77626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99238"/>
            <a:ext cx="7143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5B245A7-56BA-43C7-B38C-1081C3863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779463"/>
            <a:ext cx="8893175" cy="6034087"/>
          </a:xfrm>
        </p:spPr>
        <p:txBody>
          <a:bodyPr/>
          <a:lstStyle/>
          <a:p>
            <a:r>
              <a:rPr lang="pt-BR" altLang="pt-BR" sz="4200" b="1">
                <a:solidFill>
                  <a:schemeClr val="tx1"/>
                </a:solidFill>
              </a:rPr>
              <a:t>A nossa vida seria um caos. As </a:t>
            </a:r>
            <a:r>
              <a:rPr lang="pt-BR" altLang="pt-BR" sz="4200" b="1" u="sng">
                <a:solidFill>
                  <a:schemeClr val="tx1"/>
                </a:solidFill>
              </a:rPr>
              <a:t>Leis de trânsito</a:t>
            </a:r>
            <a:r>
              <a:rPr lang="pt-BR" altLang="pt-BR" sz="4200" b="1">
                <a:solidFill>
                  <a:schemeClr val="tx1"/>
                </a:solidFill>
              </a:rPr>
              <a:t> tornam possível a você ir de um local para outro em relativa ordem e segurança. Elas permitem que você dirija a 100K/H em uma auto-estrada, que passe a menos de um metro de outro veiculo em direção contrária, sem que haja qualquer acidente. 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82B0F87-B7DC-457E-A02F-95C70F582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A64D033D-5070-45CB-A5DE-DEB17CB11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" y="55563"/>
            <a:ext cx="8328025" cy="1066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3200" b="1">
                <a:solidFill>
                  <a:schemeClr val="bg1"/>
                </a:solidFill>
              </a:rPr>
              <a:t>A Lei de Deus tem a mesma função: Proteger-nos e nos dar uma vida melhor.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876D36E8-4DB1-4875-831B-97F4FFF79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88925"/>
            <a:ext cx="9144000" cy="6453188"/>
          </a:xfrm>
        </p:spPr>
        <p:txBody>
          <a:bodyPr/>
          <a:lstStyle/>
          <a:p>
            <a:r>
              <a:rPr lang="pt-BR" altLang="pt-BR" sz="4000" b="1"/>
              <a:t>Se você </a:t>
            </a:r>
            <a:r>
              <a:rPr lang="pt-BR" altLang="pt-BR" sz="4000" b="1" u="sng"/>
              <a:t>não adulterar</a:t>
            </a:r>
            <a:r>
              <a:rPr lang="pt-BR" altLang="pt-BR" sz="4000" b="1"/>
              <a:t>, com certeza sua família será mais estável, seus filhos terão pais exemplares e você terá uma vida feliz. </a:t>
            </a:r>
          </a:p>
          <a:p>
            <a:r>
              <a:rPr lang="pt-BR" altLang="pt-BR" sz="4000" b="1"/>
              <a:t>Se você </a:t>
            </a:r>
            <a:r>
              <a:rPr lang="pt-BR" altLang="pt-BR" sz="4000" b="1" u="sng"/>
              <a:t>honrar e respeitar</a:t>
            </a:r>
            <a:r>
              <a:rPr lang="pt-BR" altLang="pt-BR" sz="4000" b="1"/>
              <a:t> a seus pais, com certeza seu filhos e amigos também respeitarão a você. </a:t>
            </a:r>
          </a:p>
          <a:p>
            <a:r>
              <a:rPr lang="pt-BR" altLang="pt-BR" sz="4000" b="1"/>
              <a:t>Se você </a:t>
            </a:r>
            <a:r>
              <a:rPr lang="pt-BR" altLang="pt-BR" sz="4000" b="1" u="sng"/>
              <a:t>confiar em Deus</a:t>
            </a:r>
            <a:r>
              <a:rPr lang="pt-BR" altLang="pt-BR" sz="4000" b="1"/>
              <a:t> como seu guia e único Deus, sua vida será mais feliz e saudável. 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C25BED0-5996-4196-B390-61100AB3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6B7EE16-1356-4981-BC6C-EE0878148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229600" cy="5516563"/>
          </a:xfrm>
        </p:spPr>
        <p:txBody>
          <a:bodyPr/>
          <a:lstStyle/>
          <a:p>
            <a:pPr algn="r"/>
            <a:r>
              <a:rPr lang="pt-BR" altLang="pt-BR" sz="4600" b="1">
                <a:solidFill>
                  <a:schemeClr val="tx1"/>
                </a:solidFill>
              </a:rPr>
              <a:t>Se você </a:t>
            </a:r>
            <a:r>
              <a:rPr lang="pt-BR" altLang="pt-BR" sz="4600" b="1" u="sng">
                <a:solidFill>
                  <a:schemeClr val="tx1"/>
                </a:solidFill>
              </a:rPr>
              <a:t>separar um dia</a:t>
            </a:r>
            <a:r>
              <a:rPr lang="pt-BR" altLang="pt-BR" sz="4600" b="1">
                <a:solidFill>
                  <a:schemeClr val="tx1"/>
                </a:solidFill>
              </a:rPr>
              <a:t> para louvar a Deus, aprender sobre Ele e descansar de sua obras diárias, dificilmente, você terá problemas com stress, fadiga ou excesso de preocupação.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F0F6CFEA-5604-4962-9BAC-F82416FF1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93B9408-2A80-4D3F-994E-BD094701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3025"/>
            <a:ext cx="7597775" cy="1190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3600" b="1">
                <a:solidFill>
                  <a:schemeClr val="bg1"/>
                </a:solidFill>
              </a:rPr>
              <a:t>A Lei liberta, não escraviza. A Lei é para liberdade, não para prisão.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9A606A78-10AB-4119-874D-BA30336C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907088"/>
            <a:ext cx="316865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 b="1">
                <a:solidFill>
                  <a:schemeClr val="bg1"/>
                </a:solidFill>
              </a:rPr>
              <a:t>O Violão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75532C3-F24D-4A53-A97B-C668E0BE9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</a:rPr>
              <a:t>Para conseguir qualquer som de sua cordas, elas precisam estar presas de maneira correta nas tarraxas. Com isto, você consegue tirar delas melodias maravilhosas. </a:t>
            </a:r>
            <a:br>
              <a:rPr lang="pt-BR" altLang="pt-BR" b="1">
                <a:solidFill>
                  <a:schemeClr val="tx1"/>
                </a:solidFill>
              </a:rPr>
            </a:br>
            <a:r>
              <a:rPr lang="pt-BR" altLang="pt-BR" b="1">
                <a:solidFill>
                  <a:schemeClr val="tx1"/>
                </a:solidFill>
              </a:rPr>
              <a:t>Se a corda estiver solta, dificilmente vai produzir qualquer som; muito pelo contrário, vai causar só incomodo. Afinal, para que serve um corda de violão, fora do violão? 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4E10A755-8B2E-4FA4-9431-C2CDE1F9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6AB9DDD-64EA-4BB6-B688-CBE7EDD64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2492375"/>
            <a:ext cx="8615362" cy="1373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2800" b="1">
                <a:solidFill>
                  <a:schemeClr val="bg1"/>
                </a:solidFill>
              </a:rPr>
              <a:t>Da mesma forma, Deus só pode tirar “som” de sua vida, se você aceitar viver de modo agradável a Ele.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3BFAAEE-6138-467F-8068-65312DDB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93175" cy="3154362"/>
          </a:xfrm>
        </p:spPr>
        <p:txBody>
          <a:bodyPr/>
          <a:lstStyle/>
          <a:p>
            <a:r>
              <a:rPr lang="pt-BR" altLang="pt-BR" sz="4600" b="1">
                <a:solidFill>
                  <a:schemeClr val="tx1"/>
                </a:solidFill>
              </a:rPr>
              <a:t>Simples, não? Afinal, foi Ele quem nos criou. Deus conhece cada pedaço do nosso corpo e sabe o que é melhor para nós.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D7F328E-5D01-473D-A40D-BD49D9A4B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3679825"/>
            <a:ext cx="8229600" cy="2989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600" b="1">
                <a:latin typeface="Comic Sans MS" panose="030F0702030302020204" pitchFamily="66" charset="0"/>
              </a:rPr>
              <a:t>“Os teus olhos me viram a substância ainda informe, e no teu livro foram escritos todos os meus dias, cada um deles escrito e determinado, quando nem um deles havia ainda.” Salmo 139:16</a:t>
            </a:r>
            <a:r>
              <a:rPr lang="pt-BR" altLang="pt-BR" sz="36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C5A8C4B3-9E65-47F7-BCB3-929949D1B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B458CD6-AB3C-4744-A912-C7ABBD9D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846763"/>
            <a:ext cx="6372225" cy="822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</a:rPr>
              <a:t>Todos queremos liberdade, muita liberdade. O que fazer para possuí-la?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8C810AC-B030-44D7-80D7-6CE9F3EE2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7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3600" b="1"/>
              <a:t>Veja o que disse o próprio Jesus: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DA4BD4D-F463-457F-B26F-027DF6F39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268413"/>
            <a:ext cx="8686800" cy="5400675"/>
          </a:xfrm>
        </p:spPr>
        <p:txBody>
          <a:bodyPr/>
          <a:lstStyle/>
          <a:p>
            <a:r>
              <a:rPr lang="pt-BR" altLang="pt-BR" sz="4200" b="1">
                <a:latin typeface="Comic Sans MS" panose="030F0702030302020204" pitchFamily="66" charset="0"/>
              </a:rPr>
              <a:t>“Amarás o Senhor, teu Deus, de todo o teu coração, de toda a tua alma, de todas as tuas forças e de todo o teu entendimento; e amarás o teu próximo como a ti mesmo. Então, Jesus lhe disse: Faze isto e viverás.” Lucas 10:27,28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EB410396-50B3-41AC-AD50-F9CE62BFA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9D9DC31-9D07-42F7-B02B-FAA26D7A3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38300"/>
            <a:ext cx="8229600" cy="4886325"/>
          </a:xfrm>
        </p:spPr>
        <p:txBody>
          <a:bodyPr/>
          <a:lstStyle/>
          <a:p>
            <a:pPr algn="r"/>
            <a:r>
              <a:rPr lang="pt-BR" altLang="pt-BR" sz="6200" b="1"/>
              <a:t>Sou salvo pela fé, e devo obedecer a Deus, por opção, pois O amo e quero fazer a Sua vontade.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B593A8B9-7393-469D-B09F-BD50E107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3D70ECA-499B-4979-AC47-DA151F65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557338"/>
            <a:ext cx="8643937" cy="3751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4800" b="1">
                <a:solidFill>
                  <a:schemeClr val="bg1"/>
                </a:solidFill>
              </a:rPr>
              <a:t>Deixe Jesus salvar você, entregue sua vida a ele e faça a Sua vontade por amor a Ele</a:t>
            </a:r>
            <a:br>
              <a:rPr lang="pt-BR" altLang="pt-BR" sz="4800" b="1">
                <a:solidFill>
                  <a:schemeClr val="bg1"/>
                </a:solidFill>
              </a:rPr>
            </a:br>
            <a:r>
              <a:rPr lang="pt-BR" altLang="pt-BR" sz="4800" b="1">
                <a:solidFill>
                  <a:schemeClr val="bg1"/>
                </a:solidFill>
              </a:rPr>
              <a:t>e certamente você viverá.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4EEFEED-F0B4-4204-A774-75AE18695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algn="r"/>
            <a:r>
              <a:rPr lang="pt-BR" altLang="pt-BR" sz="5000" b="1">
                <a:solidFill>
                  <a:schemeClr val="hlink"/>
                </a:solidFill>
                <a:latin typeface="Comic Sans MS" panose="030F0702030302020204" pitchFamily="66" charset="0"/>
              </a:rPr>
              <a:t>“Falai de tal maneira e de tal maneira procedei, como aqueles que hão de ser julgados pela Lei da liberdade.” Tiago 2:12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45550461-DC5A-4EAA-89F9-AF713995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FD535FF-C717-4083-9B78-6D45AF77C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8229600" cy="5229225"/>
          </a:xfrm>
        </p:spPr>
        <p:txBody>
          <a:bodyPr/>
          <a:lstStyle/>
          <a:p>
            <a:pPr algn="r"/>
            <a:r>
              <a:rPr lang="pt-BR" altLang="pt-BR" sz="3000" b="1">
                <a:solidFill>
                  <a:schemeClr val="hlink"/>
                </a:solidFill>
                <a:latin typeface="Comic Sans MS" panose="030F0702030302020204" pitchFamily="66" charset="0"/>
              </a:rPr>
              <a:t>“Porque, se alguém é ouvinte da palavra e não praticante, assemelha-se ao homem que contempla, num espelho, o seu rosto natural; pois a si mesmo se contempla, e se retira, e para logo se esquecer de como era a sua aparência. Mas aquele que considera, atentamente, a Lei perfeita, Lei da liberdade, e nela persevera, não sendo ouvinte negligente, mas operoso praticante, esse será bem aventurado no que realizar.” Tiago 1:23-25</a:t>
            </a:r>
            <a:r>
              <a:rPr lang="pt-BR" altLang="pt-BR" sz="300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6B478FB-2E22-4F63-BC70-AAB6D28B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02D7772B-2BED-4C87-B30C-335F46D49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04813"/>
            <a:ext cx="41767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O único caminho para a liberdade!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D42BB14-74CE-4829-ABEB-0DA4DBB26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435975" cy="6583362"/>
          </a:xfrm>
        </p:spPr>
        <p:txBody>
          <a:bodyPr/>
          <a:lstStyle/>
          <a:p>
            <a:r>
              <a:rPr lang="pt-BR" altLang="pt-BR" sz="4400" b="1">
                <a:solidFill>
                  <a:schemeClr val="tx1"/>
                </a:solidFill>
              </a:rPr>
              <a:t>Nestes dois textos, escritos por Tiago, discípulo de Jesus, vemos a importância de guardar a Lei de Deus para os que são salvos em Cristo. Ele nos alerta que não só devemos ouvir, mas também praticar a Lei em nossa vida, para adquirirmos perfeita liberdade. 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71F00C0-95E6-49CA-87B4-205680CA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2616F359-34D9-4AE7-B2B6-4F288B752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4000" b="1"/>
              <a:t>Vemos aqui duas palavras, que parecem estar em oposição. Lei e Liberdade. Tiago nos diz que guardar a Lei é ter liberdade. E é verdade!</a:t>
            </a:r>
          </a:p>
          <a:p>
            <a:pPr>
              <a:lnSpc>
                <a:spcPct val="90000"/>
              </a:lnSpc>
            </a:pPr>
            <a:r>
              <a:rPr lang="pt-BR" altLang="pt-BR" sz="4000" b="1"/>
              <a:t>Em nossa sociedade, temos liberdade apenas quando fazemos as coisas dentro de uma ordem que foi pré estabelecida (lei).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9177C937-B606-443B-BA71-2960FBF8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917B0FB9-9457-4B7B-9772-8213A177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2582862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1">
                <a:solidFill>
                  <a:schemeClr val="bg1"/>
                </a:solidFill>
              </a:rPr>
              <a:t>Exemplos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34C48F36-690C-484F-9502-2D435BAB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r>
              <a:rPr lang="pt-BR" altLang="pt-BR" sz="4000" b="1"/>
              <a:t>Se você estacionar o carro em lugar proibido e prejudicar o trânsito, com certeza será multado. </a:t>
            </a:r>
          </a:p>
          <a:p>
            <a:r>
              <a:rPr lang="pt-BR" altLang="pt-BR" sz="4000" b="1"/>
              <a:t>Se você roubar o seu vizinho, com certeza será preso. </a:t>
            </a:r>
          </a:p>
          <a:p>
            <a:r>
              <a:rPr lang="pt-BR" altLang="pt-BR" sz="4000" b="1"/>
              <a:t>Se você matar uma outra pessoa, provavelmente passará os próximos 30 anos trancado em uma jaula. 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05E267E-76B2-4C47-8F38-88B465EA8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7800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10">
        <a:dk1>
          <a:srgbClr val="000000"/>
        </a:dk1>
        <a:lt1>
          <a:srgbClr val="FFFFFF"/>
        </a:lt1>
        <a:dk2>
          <a:srgbClr val="009900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11">
        <a:dk1>
          <a:srgbClr val="000000"/>
        </a:dk1>
        <a:lt1>
          <a:srgbClr val="FFFFFF"/>
        </a:lt1>
        <a:dk2>
          <a:srgbClr val="009900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339933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12">
        <a:dk1>
          <a:srgbClr val="000000"/>
        </a:dk1>
        <a:lt1>
          <a:srgbClr val="FFFFFF"/>
        </a:lt1>
        <a:dk2>
          <a:srgbClr val="009900"/>
        </a:dk2>
        <a:lt2>
          <a:srgbClr val="5F5F5F"/>
        </a:lt2>
        <a:accent1>
          <a:srgbClr val="FFCC00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8A2D"/>
        </a:accent6>
        <a:hlink>
          <a:srgbClr val="339933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3">
        <a:dk1>
          <a:srgbClr val="000000"/>
        </a:dk1>
        <a:lt1>
          <a:srgbClr val="FFFFFF"/>
        </a:lt1>
        <a:dk2>
          <a:srgbClr val="009900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14">
        <a:dk1>
          <a:srgbClr val="000000"/>
        </a:dk1>
        <a:lt1>
          <a:srgbClr val="FFFFFF"/>
        </a:lt1>
        <a:dk2>
          <a:srgbClr val="009900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339933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15">
        <a:dk1>
          <a:srgbClr val="000000"/>
        </a:dk1>
        <a:lt1>
          <a:srgbClr val="FFFFFF"/>
        </a:lt1>
        <a:dk2>
          <a:srgbClr val="009900"/>
        </a:dk2>
        <a:lt2>
          <a:srgbClr val="5F5F5F"/>
        </a:lt2>
        <a:accent1>
          <a:srgbClr val="FFCC00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8A2D"/>
        </a:accent6>
        <a:hlink>
          <a:srgbClr val="339933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10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11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12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13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14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2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3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4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5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6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7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8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ppt/theme/themeOverride9.xml><?xml version="1.0" encoding="utf-8"?>
<a:themeOverride xmlns:a="http://schemas.openxmlformats.org/drawingml/2006/main">
  <a:clrScheme name="Marca d'água 12">
    <a:dk1>
      <a:srgbClr val="000000"/>
    </a:dk1>
    <a:lt1>
      <a:srgbClr val="FFFFFF"/>
    </a:lt1>
    <a:dk2>
      <a:srgbClr val="009900"/>
    </a:dk2>
    <a:lt2>
      <a:srgbClr val="5F5F5F"/>
    </a:lt2>
    <a:accent1>
      <a:srgbClr val="FFCC00"/>
    </a:accent1>
    <a:accent2>
      <a:srgbClr val="339933"/>
    </a:accent2>
    <a:accent3>
      <a:srgbClr val="FFFFFF"/>
    </a:accent3>
    <a:accent4>
      <a:srgbClr val="000000"/>
    </a:accent4>
    <a:accent5>
      <a:srgbClr val="FFE2AA"/>
    </a:accent5>
    <a:accent6>
      <a:srgbClr val="2D8A2D"/>
    </a:accent6>
    <a:hlink>
      <a:srgbClr val="339933"/>
    </a:hlink>
    <a:folHlink>
      <a:srgbClr val="CC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52</TotalTime>
  <Words>741</Words>
  <Application>Microsoft Office PowerPoint</Application>
  <PresentationFormat>Apresentação na tela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Wingdings</vt:lpstr>
      <vt:lpstr>Georgia</vt:lpstr>
      <vt:lpstr>Forte</vt:lpstr>
      <vt:lpstr>Comic Sans MS</vt:lpstr>
      <vt:lpstr>Marca d'água</vt:lpstr>
      <vt:lpstr>Design padrão</vt:lpstr>
      <vt:lpstr>Sábado o Selo de Deus</vt:lpstr>
      <vt:lpstr>Apresentação do PowerPoint</vt:lpstr>
      <vt:lpstr>“Falai de tal maneira e de tal maneira procedei, como aqueles que hão de ser julgados pela Lei da liberdade.” Tiago 2:12</vt:lpstr>
      <vt:lpstr>“Porque, se alguém é ouvinte da palavra e não praticante, assemelha-se ao homem que contempla, num espelho, o seu rosto natural; pois a si mesmo se contempla, e se retira, e para logo se esquecer de como era a sua aparência. Mas aquele que considera, atentamente, a Lei perfeita, Lei da liberdade, e nela persevera, não sendo ouvinte negligente, mas operoso praticante, esse será bem aventurado no que realizar.” Tiago 1:23-25 </vt:lpstr>
      <vt:lpstr>Apresentação do PowerPoint</vt:lpstr>
      <vt:lpstr>Nestes dois textos, escritos por Tiago, discípulo de Jesus, vemos a importância de guardar a Lei de Deus para os que são salvos em Cristo. Ele nos alerta que não só devemos ouvir, mas também praticar a Lei em nossa vida, para adquirirmos perfeita liberdade. </vt:lpstr>
      <vt:lpstr>Apresentação do PowerPoint</vt:lpstr>
      <vt:lpstr>Apresentação do PowerPoint</vt:lpstr>
      <vt:lpstr>Apresentação do PowerPoint</vt:lpstr>
      <vt:lpstr>Viram?  Guardar a Lei não prende e não escraviza; pelo contrário, dá liberdade a você.  E mais, a Lei serve para proporcionar a você uma vida melhor. Imagine se cada um dirigisse seu carro por qualquer lado da rua, em qualquer direção. Imagine um cruzamento sem semáforo, guardas ou preferenciais. </vt:lpstr>
      <vt:lpstr>A nossa vida seria um caos. As Leis de trânsito tornam possível a você ir de um local para outro em relativa ordem e segurança. Elas permitem que você dirija a 100K/H em uma auto-estrada, que passe a menos de um metro de outro veiculo em direção contrária, sem que haja qualquer acidente. </vt:lpstr>
      <vt:lpstr>Apresentação do PowerPoint</vt:lpstr>
      <vt:lpstr>Apresentação do PowerPoint</vt:lpstr>
      <vt:lpstr>Se você separar um dia para louvar a Deus, aprender sobre Ele e descansar de sua obras diárias, dificilmente, você terá problemas com stress, fadiga ou excesso de preocupação.</vt:lpstr>
      <vt:lpstr>Apresentação do PowerPoint</vt:lpstr>
      <vt:lpstr>Apresentação do PowerPoint</vt:lpstr>
      <vt:lpstr>Para conseguir qualquer som de sua cordas, elas precisam estar presas de maneira correta nas tarraxas. Com isto, você consegue tirar delas melodias maravilhosas.  Se a corda estiver solta, dificilmente vai produzir qualquer som; muito pelo contrário, vai causar só incomodo. Afinal, para que serve um corda de violão, fora do violão? </vt:lpstr>
      <vt:lpstr>Apresentação do PowerPoint</vt:lpstr>
      <vt:lpstr>Simples, não? Afinal, foi Ele quem nos criou. Deus conhece cada pedaço do nosso corpo e sabe o que é melhor para nós. </vt:lpstr>
      <vt:lpstr>Apresentação do PowerPoint</vt:lpstr>
      <vt:lpstr>“Amarás o Senhor, teu Deus, de todo o teu coração, de toda a tua alma, de todas as tuas forças e de todo o teu entendimento; e amarás o teu próximo como a ti mesmo. Então, Jesus lhe disse: Faze isto e viverás.” Lucas 10:27,28 </vt:lpstr>
      <vt:lpstr>Sou salvo pela fé, e devo obedecer a Deus, por opção, pois O amo e quero fazer a Sua vontade. 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SÁBADO SELO DE DEUS</dc:title>
  <dc:subject>SERMÕES</dc:subject>
  <dc:creator>Pr. MARCELO AUGUSTO DE CARVALHO</dc:creator>
  <cp:keywords>15122005</cp:keywords>
  <cp:lastModifiedBy>Pr. Marcelo Carvalho</cp:lastModifiedBy>
  <cp:revision>12122010</cp:revision>
  <dcterms:created xsi:type="dcterms:W3CDTF">2005-12-14T20:14:28Z</dcterms:created>
  <dcterms:modified xsi:type="dcterms:W3CDTF">2019-11-22T10:05:26Z</dcterms:modified>
</cp:coreProperties>
</file>