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sldIdLst>
    <p:sldId id="256" r:id="rId3"/>
    <p:sldId id="258" r:id="rId4"/>
    <p:sldId id="267" r:id="rId5"/>
    <p:sldId id="257" r:id="rId6"/>
    <p:sldId id="259" r:id="rId7"/>
    <p:sldId id="268" r:id="rId8"/>
    <p:sldId id="269" r:id="rId9"/>
    <p:sldId id="270" r:id="rId10"/>
    <p:sldId id="271" r:id="rId11"/>
    <p:sldId id="272" r:id="rId12"/>
    <p:sldId id="273" r:id="rId13"/>
    <p:sldId id="261" r:id="rId14"/>
    <p:sldId id="274" r:id="rId15"/>
    <p:sldId id="275" r:id="rId16"/>
    <p:sldId id="276" r:id="rId17"/>
    <p:sldId id="277" r:id="rId18"/>
    <p:sldId id="260" r:id="rId19"/>
    <p:sldId id="263" r:id="rId20"/>
    <p:sldId id="262" r:id="rId21"/>
    <p:sldId id="264" r:id="rId22"/>
    <p:sldId id="278" r:id="rId23"/>
    <p:sldId id="265" r:id="rId24"/>
    <p:sldId id="279" r:id="rId25"/>
    <p:sldId id="266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51C9E1D8-BDCD-426B-AC0F-D7E664F29F1A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3" name="Oval 3">
              <a:extLst>
                <a:ext uri="{FF2B5EF4-FFF2-40B4-BE49-F238E27FC236}">
                  <a16:creationId xmlns:a16="http://schemas.microsoft.com/office/drawing/2014/main" id="{C88219F9-2F22-4AE2-AB66-C609F274483F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4" name="Oval 4">
              <a:extLst>
                <a:ext uri="{FF2B5EF4-FFF2-40B4-BE49-F238E27FC236}">
                  <a16:creationId xmlns:a16="http://schemas.microsoft.com/office/drawing/2014/main" id="{224A2A45-781B-4826-A3CB-2C28B816998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5" name="Oval 5">
              <a:extLst>
                <a:ext uri="{FF2B5EF4-FFF2-40B4-BE49-F238E27FC236}">
                  <a16:creationId xmlns:a16="http://schemas.microsoft.com/office/drawing/2014/main" id="{BB99E43D-F1E7-47D1-9669-C65E40DDD1C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6" name="Oval 6">
              <a:extLst>
                <a:ext uri="{FF2B5EF4-FFF2-40B4-BE49-F238E27FC236}">
                  <a16:creationId xmlns:a16="http://schemas.microsoft.com/office/drawing/2014/main" id="{D6611AC3-4630-4D8B-87EC-DDB31E08FEB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7" name="Oval 7">
              <a:extLst>
                <a:ext uri="{FF2B5EF4-FFF2-40B4-BE49-F238E27FC236}">
                  <a16:creationId xmlns:a16="http://schemas.microsoft.com/office/drawing/2014/main" id="{6868874C-7365-48B8-AB4D-D33DDEC45648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5128" name="Oval 8">
              <a:extLst>
                <a:ext uri="{FF2B5EF4-FFF2-40B4-BE49-F238E27FC236}">
                  <a16:creationId xmlns:a16="http://schemas.microsoft.com/office/drawing/2014/main" id="{4211BF30-4222-4CDB-9275-3D6AA29EE3E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129" name="Rectangle 9">
            <a:extLst>
              <a:ext uri="{FF2B5EF4-FFF2-40B4-BE49-F238E27FC236}">
                <a16:creationId xmlns:a16="http://schemas.microsoft.com/office/drawing/2014/main" id="{EB923C43-F435-4420-8E8A-876ADFA16F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7C6D4367-3342-49F2-8E4A-E20B3CC5F3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60F0CAB8-F4A1-42D9-B1A9-6AA4B42C15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FCA877-8A06-4FCF-AF66-8202EF142EB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63B66F07-58D5-4EC6-B7B1-A3D26EC3DD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5133" name="Rectangle 13">
            <a:extLst>
              <a:ext uri="{FF2B5EF4-FFF2-40B4-BE49-F238E27FC236}">
                <a16:creationId xmlns:a16="http://schemas.microsoft.com/office/drawing/2014/main" id="{E1BCCE2F-0D64-4A2B-B827-1A41CB9ECA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CC681-791B-4B70-BBFF-26CCFEBBA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D23219-0CC7-4F07-8563-204218D68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D732DC-DBA4-405D-9D8B-7B0E3408C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ACFFEE-3556-41D3-8F7D-CCD46153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0799FE-0AA4-48E0-9D59-1B04638F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2F4D3-1A94-436E-A4B3-CEED9B2F78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410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BBB1CA-F5C4-4EA7-B5CB-5A0A32B85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55D41A-456D-4C09-A33F-EECE14BDA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548943-448E-4557-B38B-F537C03EB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B444A1-58AF-4EEB-A3F9-DE452465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F9247-7C61-4B50-B362-2C652B89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B01A2-0F32-45B5-9089-3FCA235B293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27300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47BC4-3E6D-4C92-A795-A057FC77C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2CFA07-DE2B-4B62-AEAB-A10F967CF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9DBC6F-3CE0-4207-BDB0-83D3D3BC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5F9101-1FBA-4608-B25B-3DE0258C1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97F110-CD03-4E8D-97C2-8DC1FE82A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F9FDC-B6AC-44DA-A3E0-CEC92F51EBB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0628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3F6D5-AA9C-47CC-B3F0-4A19BF30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5D1F6D-217A-4EAA-A274-EF5490C3A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39B785-08CE-4C07-9BBB-98C80ACA1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F68CED-CD5C-4842-9214-ACEFE1AF1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5C29059-1B93-4E74-8442-7844F3F4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85D1B-0A42-4DF3-B007-070416F2B6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0361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DC9AE-CD09-4CBE-8F77-3A5E6027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190C4E7-2A9E-42EF-95A9-6431EF4CD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D970D3-590C-4470-AF38-06132043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6240DB-075B-4373-AEED-849469022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621026-CB6D-49E5-834B-81F6DE33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AAE2E-BA3B-481D-B2E2-F8ED2E5BE8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9687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353F7-6E55-4303-A08A-702BA301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D2E1A6-AC8C-4213-B3AF-1904B2325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375E23-9F27-47C8-8A75-2C573B071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8C50730-CC5F-4B7B-AD05-BE688883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755231-8AE3-4348-A3D1-5447676B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E15C699-8B8F-4C20-846B-BFB38467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8A229-42F3-4F5A-9341-FBFEB6AF4F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0378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3CF8D-BE54-48C1-9163-9596F0D5B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75066B3-7217-47A1-A263-0819A8F45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97ED6EF-3E88-49D0-8189-8977280F9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AE42DBF-302C-41D5-8052-D9C578048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3917C5D-783D-4536-AA5B-CDBF43A55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A5A277-CCB3-44C6-BEBC-F15AD633A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C441DB0-F731-4E80-927D-3137737E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FC5C5EC-99E7-49E5-B861-B3F677EF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6A8AD-1088-43FF-A801-74C86F19AD1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7006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34B5E6-4C02-44A1-8589-4E08C46A6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CF4BEF-B574-498E-B1C5-57DBECEA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7CFBECD-4166-4E24-9548-A8E167B9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A6CD08-ED4A-4ED7-918F-47E59A50D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5BD85-A842-4BC3-9FAC-5F53CF3490F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1418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40DFDD-F131-4114-8275-07C011A89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CA4961-7274-4D1C-8F95-99782B0F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447D240-3CAB-44AA-ABD3-5165294B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D6F79-9BCE-43EE-8FF5-10BD5BEDF8C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96872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0F79-1B82-4DE5-881D-2B2613FE2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B70A44-2FC4-4B48-890B-D920E481E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2C8064A-25E5-4930-AC61-F5729CEDC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8FFF01-2B90-4229-B25E-798DCAB6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71A9ECA-0D44-439D-9186-DB69214FB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228DA2-35D1-4EBA-BFA3-42F0E405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B9370-B353-47C5-A21F-BBACD3E69B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222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C297C-A189-4782-8210-B16F08C37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B355D2-AA2F-4227-A5B1-DE61482EF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74D242-55FB-42EF-8464-D128DDBA6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E77A06-FF00-41B5-BA92-DB4D7AE6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18594D-3C68-4556-A517-FCFCF457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C23EC-FAF0-43AE-9493-D268A95223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262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A0412-C336-44AE-9C58-05144E9C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C522BE-03F4-4C84-8F6C-581F484E3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90B05D8-5582-46DE-8D23-710500EA3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F7352A-9BC2-4BC1-AAF6-E202C7AB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C2FE00-F247-4D9C-AEA2-6E9AF1FE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9FF247-E57D-4EA8-BE5B-A1A07736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5DD82-5C44-44DD-9D4F-9AF62A847B6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1480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A7E50-DF82-4B43-80EB-87A8B364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C02AC1B-9582-48E9-B160-950FB2FBB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F9953A-6E53-49F2-A94A-9904207D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98C1C5-5713-44EA-B8A2-2AE0C888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CD8464-AAF8-47FD-BDA4-233ABEF73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790BF-54B9-4ADA-875C-6CBC82BC73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1220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455915-ADC9-4F92-9DFB-8A914D245B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4117C6-B315-4F1C-9002-365006CC6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0A3EEA-27DC-4A35-AB26-59E9BD9B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446D43-6D97-449A-B983-D1F00A0D1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A7C433-C3BF-4108-B3FD-3D6ED1A6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BD7A-A770-48FD-9493-A5812FC0EB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171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546B-5F6E-4538-90E6-5D6FCB6F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A4AA03-44C9-4088-BA8A-F6DF2F17A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606F6A-32BB-43B3-B742-DB800C0B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04B42A-E698-4A30-B74B-A7F34B2B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1312A5-5648-4819-96E8-C1EAAC1D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F2BF8-BE51-4966-8474-7511100C36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5230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CABCF-9516-4320-859F-C5790F18C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470D00-4074-4F1C-9F1A-B863EECA0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905853-8AC5-40EA-93F1-A9A65959A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A7737F-6DD6-4203-972C-9722E3C4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3BD404-BAF6-4D0F-B8DB-B0F67585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BB63D1-8680-416D-BA04-0E3629E6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6E8A3-E4A2-40AA-A754-F4620D790E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831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8ED03-F4F2-4449-9BA2-4E9EC08A9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5F9384-DA78-4AAE-8288-51C1A33E5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FCB0B8C-7C5E-41CB-97B3-5E47E01C9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A828E26-5330-4858-A653-17C0B91B8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8752B57-E951-4B00-A2DD-F4E7A18F1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DFAF0F-F0CD-4775-86F1-B3FCCB7F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1462210-8876-4C4D-89F0-20CA61BA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775861-8899-4FAC-B04F-5DE24ADE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8CF7D-6442-4869-B380-BE7BD10A809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8707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85079-0179-42E3-96CB-F1BC6152F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A1F14AC-B8C5-4550-AFEE-DE315CD6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83CBF5-B246-49B4-8315-151B6DF8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C36D141-3BAF-486C-9412-1D6EE718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DEE48-4403-4101-8AD2-D2232CA6151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382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866D13A-64F0-4A30-93AB-ED301837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0E94503-841A-4097-8A44-3EB050F25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E0D0519-299A-409C-B549-373675202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45DDD-AF59-4E9E-9DDE-A2CC6A0C47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86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CA689-5A72-40B2-A611-DF216AB60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6C1269-D5B8-4BF3-BA57-FEC584F84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BDBA1B-82FC-42B1-8510-A4BC9ABE7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0B4510-69AD-41CA-85E2-54378A67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306666-9363-4654-A755-1AC248EE5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942025-6D34-4B93-BE78-DC3042F8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4932F-311F-45E6-94B6-FD03846654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8870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B2429-A3D2-4EAC-B7A2-105F4F42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37657F9-681E-4BF1-BC4C-009C5C00F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7C8F67-1217-4B00-87D1-232EFE015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44E9C63-2362-4D2D-97EF-AA6F2A30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472F4E-73A5-4710-A75F-610E29D0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63BDBF-7F7F-4B40-B4A3-EB183FC78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257B6-9D99-41C5-9A39-59DD9D9FB04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35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1C3CFA23-BCFB-4DA5-BD79-828BBA430EE5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>
              <a:extLst>
                <a:ext uri="{FF2B5EF4-FFF2-40B4-BE49-F238E27FC236}">
                  <a16:creationId xmlns:a16="http://schemas.microsoft.com/office/drawing/2014/main" id="{F4EF5741-8681-42A1-B816-2D1976306154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4100" name="Oval 4">
              <a:extLst>
                <a:ext uri="{FF2B5EF4-FFF2-40B4-BE49-F238E27FC236}">
                  <a16:creationId xmlns:a16="http://schemas.microsoft.com/office/drawing/2014/main" id="{71FA0C58-5EEA-418B-9289-9FFA2252136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4101" name="Oval 5">
              <a:extLst>
                <a:ext uri="{FF2B5EF4-FFF2-40B4-BE49-F238E27FC236}">
                  <a16:creationId xmlns:a16="http://schemas.microsoft.com/office/drawing/2014/main" id="{2B05D56C-4EDB-44B1-B659-51C9C67F1E7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4102" name="Oval 6">
              <a:extLst>
                <a:ext uri="{FF2B5EF4-FFF2-40B4-BE49-F238E27FC236}">
                  <a16:creationId xmlns:a16="http://schemas.microsoft.com/office/drawing/2014/main" id="{8FA9F0A2-0019-48F9-92E2-156B0631F1B0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4103" name="Oval 7">
              <a:extLst>
                <a:ext uri="{FF2B5EF4-FFF2-40B4-BE49-F238E27FC236}">
                  <a16:creationId xmlns:a16="http://schemas.microsoft.com/office/drawing/2014/main" id="{7E39DC4D-CD3C-4533-A3F9-CC622527B79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104" name="Rectangle 8">
            <a:extLst>
              <a:ext uri="{FF2B5EF4-FFF2-40B4-BE49-F238E27FC236}">
                <a16:creationId xmlns:a16="http://schemas.microsoft.com/office/drawing/2014/main" id="{5D4C8446-A546-474D-A89B-2450E8342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012202F4-42C1-4FEC-9229-904F777E6E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t-BR" altLang="pt-BR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BF641323-8946-4554-A9D6-A09345F1D92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t-BR" altLang="pt-BR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DE118E9C-466E-44B3-B088-CE54AEDB11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88EB1AA-E913-4709-9D85-D7AF37027E9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7D41964A-DD86-4728-9EE7-D630A5E58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A613815-1E9D-4B3E-80D2-7614BE4B5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2C155FC-2387-472A-9A6A-81A1568DA8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388194A-E3E7-4339-83DD-5CA6FB5CC5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5AD68D3-46A1-4E37-90AD-B1E11DAD0F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667A363D-43B8-4D36-9DBA-3215C7A093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751438-6325-4834-87D1-F6DAB779E55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3C85338-5FCE-410A-AF9D-1CA64E9E4B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z="6600" b="1" i="1">
                <a:latin typeface="Georgia" panose="02040502050405020303" pitchFamily="18" charset="0"/>
              </a:rPr>
              <a:t>Sábado o Selo de Deus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5FA9C74-BF42-4AAB-88F8-A28D5CF1F9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 sz="4800" b="1">
                <a:latin typeface="Forte" panose="03060902040502070203" pitchFamily="66" charset="0"/>
              </a:rPr>
              <a:t>Jesus e o Sábado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281A343-5AFD-40B5-A287-EDBBC1B39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4763" y="6165850"/>
            <a:ext cx="1746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pt-BR" altLang="pt-BR" sz="1000" b="1">
                <a:latin typeface="Georgia" panose="02040502050405020303" pitchFamily="18" charset="0"/>
              </a:rPr>
              <a:t>Peter P. Goldschmidt </a:t>
            </a:r>
          </a:p>
          <a:p>
            <a:pPr algn="r"/>
            <a:r>
              <a:rPr lang="pt-BR" altLang="pt-BR" sz="1000" b="1">
                <a:latin typeface="Georgia" panose="02040502050405020303" pitchFamily="18" charset="0"/>
              </a:rPr>
              <a:t>Pr. Marcelo A. Carvalho</a:t>
            </a:r>
            <a:endParaRPr lang="pt-BR" altLang="pt-BR"/>
          </a:p>
        </p:txBody>
      </p:sp>
      <p:pic>
        <p:nvPicPr>
          <p:cNvPr id="2055" name="Picture 7" descr="1fadminas">
            <a:extLst>
              <a:ext uri="{FF2B5EF4-FFF2-40B4-BE49-F238E27FC236}">
                <a16:creationId xmlns:a16="http://schemas.microsoft.com/office/drawing/2014/main" id="{C61F78FD-041A-42EA-9222-78C82AF52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045200"/>
            <a:ext cx="67627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WordArt 8">
            <a:extLst>
              <a:ext uri="{FF2B5EF4-FFF2-40B4-BE49-F238E27FC236}">
                <a16:creationId xmlns:a16="http://schemas.microsoft.com/office/drawing/2014/main" id="{536B67D1-FD52-4130-B0EE-A32B434DBE7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68538" y="3573463"/>
            <a:ext cx="419100" cy="904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6000" b="1" kern="10">
                <a:solidFill>
                  <a:srgbClr val="FFFFFF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Century Schoolbook" panose="02040604050505020304" pitchFamily="18" charset="0"/>
              </a:rPr>
              <a:t>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AEA0D94-041D-43D5-8F15-3A33AED34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00213"/>
            <a:ext cx="8229600" cy="4608512"/>
          </a:xfrm>
        </p:spPr>
        <p:txBody>
          <a:bodyPr/>
          <a:lstStyle/>
          <a:p>
            <a:r>
              <a:rPr lang="pt-BR" altLang="pt-BR" sz="5600" b="1">
                <a:latin typeface="Comic Sans MS" panose="030F0702030302020204" pitchFamily="66" charset="0"/>
              </a:rPr>
              <a:t>“Ora, quanto mais vale um homem que uma ovelha? Logo, é licito, nos sábados, fazer o bem.”</a:t>
            </a:r>
            <a:r>
              <a:rPr lang="pt-BR" altLang="pt-BR" sz="5600" b="1"/>
              <a:t> Mateus 12:12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72A6707D-4E0C-4D5C-906F-F667A0D40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0B3B20C-2A8E-4618-8AD1-11544C7AD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00213"/>
            <a:ext cx="8229600" cy="4608512"/>
          </a:xfrm>
        </p:spPr>
        <p:txBody>
          <a:bodyPr/>
          <a:lstStyle/>
          <a:p>
            <a:pPr algn="ctr"/>
            <a:r>
              <a:rPr lang="pt-BR" altLang="pt-BR" sz="5000" b="1">
                <a:latin typeface="Comic Sans MS" panose="030F0702030302020204" pitchFamily="66" charset="0"/>
              </a:rPr>
              <a:t>“Orai para que vossa fuga não se dê no inverno, nem no sábado”</a:t>
            </a:r>
            <a:r>
              <a:rPr lang="pt-BR" altLang="pt-BR" sz="5000" b="1"/>
              <a:t> Mat. 24:20 </a:t>
            </a:r>
            <a:br>
              <a:rPr lang="pt-BR" altLang="pt-BR" sz="5000" b="1"/>
            </a:br>
            <a:r>
              <a:rPr lang="pt-BR" altLang="pt-BR" sz="5000" b="1"/>
              <a:t>(Referindo-se à destruição de Jerusalém em 70 d. C) 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0DB9D99D-A489-4EC0-BE0D-5AC904FAF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AF9BFF3-3497-4796-854C-88528CFE3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695825" cy="8239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pt-BR" altLang="pt-BR" sz="4800" b="1">
                <a:solidFill>
                  <a:schemeClr val="bg1"/>
                </a:solidFill>
              </a:rPr>
              <a:t>Pense comigo: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77F1637F-C134-466B-8CDB-F68DA5489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pt-BR" altLang="pt-BR" sz="4400" b="1"/>
              <a:t>Se Jesus tivesse qualquer intenção de modificar algum dos mandamentos, especialmente o que se refere ao Sábado, você acha mesmo que Ele daria tanta ênfase à sua guarda? 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4FBD51D8-8803-4CBD-A09D-5A3E946B5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FB955FE9-E872-4B0A-BD82-1DDE64D0C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7800"/>
          </a:xfrm>
        </p:spPr>
        <p:txBody>
          <a:bodyPr/>
          <a:lstStyle/>
          <a:p>
            <a:r>
              <a:rPr lang="pt-BR" altLang="pt-BR" sz="4800" b="1"/>
              <a:t>Se Jesus veio para ensinar o verdadeiro caráter de Deus, e estabelecer uma nova religião, não deveria Ele viver de acordo com seus “novos” ensinamentos? 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C17EEB95-E85C-4A48-B027-0DDF45E24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69FF72D6-0ADD-4FBE-AA8F-AD0E1DE12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pt-BR" altLang="pt-BR" sz="3600" b="1"/>
              <a:t>Se nós nos chamamos de Cristãos, não deveríamos agir como Cristo agiu? </a:t>
            </a:r>
            <a:br>
              <a:rPr lang="pt-BR" altLang="pt-BR" sz="3600" b="1"/>
            </a:br>
            <a:r>
              <a:rPr lang="pt-BR" altLang="pt-BR" sz="3600" b="1"/>
              <a:t>Então, saiba você que Cristo não veio trazer nada de novo. O seu concerto com o homem é eterno. </a:t>
            </a:r>
            <a:br>
              <a:rPr lang="pt-BR" altLang="pt-BR" sz="3600" b="1"/>
            </a:br>
            <a:r>
              <a:rPr lang="pt-BR" altLang="pt-BR" sz="3600" b="1"/>
              <a:t>Ele veio, isto sim, restaurar a compreensão daquilo que ele já havia ordenado.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CECB40A0-CC75-4281-B2A6-5842E163C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0F603682-3B4B-4FD3-989A-51B9081F6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pt-BR" altLang="pt-BR" sz="4000" b="1"/>
              <a:t>O homem, através dos séculos, havia deturpado a sua santa Lei, acrescentando a ela regras e mais regras. </a:t>
            </a:r>
            <a:br>
              <a:rPr lang="pt-BR" altLang="pt-BR" sz="4000" b="1"/>
            </a:br>
            <a:r>
              <a:rPr lang="pt-BR" altLang="pt-BR" sz="4000" b="1"/>
              <a:t>O que Jesus fez foi tirar da Lei todas as coisas colocadas pelo homem e mostrar como Deus queria as coisas.</a:t>
            </a:r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2FBFF4F1-F1E5-458D-9055-63932CD03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B69AA94-8BF6-4E73-B042-22A567A23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475" y="185738"/>
            <a:ext cx="6359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pt-BR" altLang="pt-BR" sz="3200" b="1">
                <a:solidFill>
                  <a:schemeClr val="bg1"/>
                </a:solidFill>
              </a:rPr>
              <a:t>Hoje, o Sábado não é diferente: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883FD45-6985-4BC2-A582-3DB8E123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41663"/>
            <a:ext cx="8548688" cy="5794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pt-BR" altLang="pt-BR" sz="3200" b="1">
                <a:solidFill>
                  <a:schemeClr val="bg1"/>
                </a:solidFill>
              </a:rPr>
              <a:t>... é o mesmo Sábado guardado por Jesus.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98FBEE8-5917-4F47-BB7C-2BB84F1A6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8" y="2652713"/>
            <a:ext cx="8618537" cy="15541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3200" b="1">
                <a:solidFill>
                  <a:schemeClr val="bg1"/>
                </a:solidFill>
              </a:rPr>
              <a:t>Seu mandamento é tão eterno como os outros mandamentos de Deus e Seu caráter.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4017159B-C5A3-4847-B075-22FB76CEF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371850"/>
            <a:ext cx="4897437" cy="344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pt-BR" altLang="pt-BR" sz="4400" b="1">
                <a:solidFill>
                  <a:schemeClr val="bg1"/>
                </a:solidFill>
              </a:rPr>
              <a:t>Muitos crêem que, quando Jesus veio à terra, tudo mudou: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47C5842-58CC-4AAA-AE00-F3420B128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801813"/>
            <a:ext cx="8280400" cy="31400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4000" b="1">
                <a:solidFill>
                  <a:schemeClr val="bg1"/>
                </a:solidFill>
              </a:rPr>
              <a:t>Repare que até nas profecias sobre a Nova Terra, o Sábado está presente como dia especial, como dia de honra dentre os outros da semana.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8B1660E-BF7D-4A7C-A41E-0069134B3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773238"/>
            <a:ext cx="8229600" cy="4751387"/>
          </a:xfrm>
        </p:spPr>
        <p:txBody>
          <a:bodyPr/>
          <a:lstStyle/>
          <a:p>
            <a:r>
              <a:rPr lang="pt-BR" altLang="pt-BR" sz="3400" b="1">
                <a:latin typeface="Comic Sans MS" panose="030F0702030302020204" pitchFamily="66" charset="0"/>
              </a:rPr>
              <a:t>“Porque, como os novos céus e a nova terra, que hei de fazer, estarão diante de mim, diz o Senhor, assim há de estar a vossa posteridade e o vosso nome. E será que, de uma Festa da Lua Nova à outra e de um sábado a outro, virá toda carne a adorar perante mim, diz o Senhor.”</a:t>
            </a:r>
            <a:br>
              <a:rPr lang="pt-BR" altLang="pt-BR" sz="3400" b="1">
                <a:latin typeface="Comic Sans MS" panose="030F0702030302020204" pitchFamily="66" charset="0"/>
              </a:rPr>
            </a:br>
            <a:r>
              <a:rPr lang="pt-BR" altLang="pt-BR" sz="3400" b="1"/>
              <a:t>Isaías 66:22-23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DB17A92F-8961-4D72-8A5D-E618F0C00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9D2F965-44B0-43E4-AFD3-68EA61906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66913"/>
            <a:ext cx="8562975" cy="2530475"/>
          </a:xfrm>
          <a:prstGeom prst="rect">
            <a:avLst/>
          </a:prstGeom>
          <a:solidFill>
            <a:srgbClr val="000000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altLang="pt-BR" sz="4000" b="1">
                <a:solidFill>
                  <a:schemeClr val="bg1"/>
                </a:solidFill>
              </a:rPr>
              <a:t>Neste ponto, você me pergunta:</a:t>
            </a:r>
            <a:br>
              <a:rPr lang="pt-BR" altLang="pt-BR" sz="4000" b="1">
                <a:solidFill>
                  <a:schemeClr val="bg1"/>
                </a:solidFill>
              </a:rPr>
            </a:br>
            <a:r>
              <a:rPr lang="pt-BR" altLang="pt-BR" sz="4000" b="1">
                <a:solidFill>
                  <a:schemeClr val="bg1"/>
                </a:solidFill>
              </a:rPr>
              <a:t>Então, por que a maioria das religiões Cristãs tem o Domingo como dia de guarda?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96A53E2-8A2F-4001-B214-F17B73C1B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algn="ctr"/>
            <a:r>
              <a:rPr lang="pt-BR" altLang="pt-BR" sz="2600" b="1">
                <a:latin typeface="Goudy Stout" panose="0202090407030B020401" pitchFamily="18" charset="0"/>
              </a:rPr>
              <a:t>Próximo capítulo</a:t>
            </a:r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DBC15249-3299-4666-9DF6-E2879EB27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6C1894CE-7D15-4E56-B85E-5DFDDCFB9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7097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7400" b="1">
                <a:latin typeface="Comic Sans MS" panose="030F0702030302020204" pitchFamily="66" charset="0"/>
              </a:rPr>
              <a:t>Próximo capítulo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5AB1C049-4F8A-4160-8EC0-6008EA931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068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7400" b="1">
                <a:latin typeface="Bradley Hand ITC" panose="03070402050302030203" pitchFamily="66" charset="0"/>
              </a:rPr>
              <a:t>Próximo capítulo</a:t>
            </a:r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3F0D5203-7254-4A20-AD1C-704A02B24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3021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7400" b="1">
                <a:latin typeface="Century Gothic" panose="020B0502020202020204" pitchFamily="34" charset="0"/>
              </a:rPr>
              <a:t>Próximo capítulo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84698392-6666-41E6-B0A6-613C2D26D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113" y="54546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7400" b="1">
                <a:latin typeface="Forte" panose="03060902040502070203" pitchFamily="66" charset="0"/>
              </a:rPr>
              <a:t>Próximo capítulo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FD3135E3-2F6D-4DB2-AA52-38987937D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4450"/>
            <a:ext cx="84248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altLang="pt-BR" sz="4000" b="1">
                <a:solidFill>
                  <a:schemeClr val="bg1"/>
                </a:solidFill>
              </a:rPr>
              <a:t>Decida-se ser obediente a Jesus, hoje!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1B053F53-6AE6-465F-B435-C3CE72961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97450"/>
          </a:xfrm>
        </p:spPr>
        <p:txBody>
          <a:bodyPr/>
          <a:lstStyle/>
          <a:p>
            <a:r>
              <a:rPr lang="pt-BR" altLang="pt-BR" sz="6600" b="1"/>
              <a:t>a vontade de Deus, </a:t>
            </a:r>
            <a:br>
              <a:rPr lang="pt-BR" altLang="pt-BR" sz="6600" b="1"/>
            </a:br>
            <a:r>
              <a:rPr lang="pt-BR" altLang="pt-BR" sz="6600" b="1"/>
              <a:t>o caráter de Deus, </a:t>
            </a:r>
            <a:br>
              <a:rPr lang="pt-BR" altLang="pt-BR" sz="6600" b="1"/>
            </a:br>
            <a:r>
              <a:rPr lang="pt-BR" altLang="pt-BR" sz="6600" b="1"/>
              <a:t>e seu plano de Salvação. 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B9E3DFE-6F65-46A8-855F-5C2D5E99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EE8B659-B5F1-4F2E-AAD1-B2A204CBC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435975" cy="4895850"/>
          </a:xfrm>
        </p:spPr>
        <p:txBody>
          <a:bodyPr/>
          <a:lstStyle/>
          <a:p>
            <a:r>
              <a:rPr lang="pt-BR" altLang="pt-BR" sz="4200" b="1"/>
              <a:t>Mas, você já sabe que não mudou; que nosso Deus é imutável, seu caráter é perfeito, que seu plano é completo. </a:t>
            </a:r>
            <a:br>
              <a:rPr lang="pt-BR" altLang="pt-BR" sz="4200" b="1"/>
            </a:br>
            <a:r>
              <a:rPr lang="pt-BR" altLang="pt-BR" sz="4200" b="1"/>
              <a:t>As mesmas oportunidades são dadas a todos os homens, não importa a época em que tenham nascido. 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FEEE73C1-B325-4F96-BDA9-8EE16DC20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E3325A0-B2A6-4B61-98F1-C9B7651D7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594995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pt-BR" altLang="pt-BR" sz="3600" b="1">
                <a:solidFill>
                  <a:schemeClr val="bg1"/>
                </a:solidFill>
              </a:rPr>
              <a:t>Veja o que Jesus disse: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2FAD0EB-4652-4F04-8067-1CBFBFEAD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412875"/>
            <a:ext cx="8686800" cy="5184775"/>
          </a:xfrm>
        </p:spPr>
        <p:txBody>
          <a:bodyPr/>
          <a:lstStyle/>
          <a:p>
            <a:r>
              <a:rPr lang="pt-BR" altLang="pt-BR" sz="4200" b="1">
                <a:latin typeface="Comic Sans MS" panose="030F0702030302020204" pitchFamily="66" charset="0"/>
              </a:rPr>
              <a:t>“Não penseis que vim revogar a Lei ou os profetas; não vim para revogar, vim para cumprir. Porque em verdade vos digo: até que o céu e a terra passem, nem um i ou um til jamais passará da Lei, até que tudo se cumpra.” </a:t>
            </a:r>
            <a:r>
              <a:rPr lang="pt-BR" altLang="pt-BR" sz="4200" b="1"/>
              <a:t>S. Mateus 5:17-18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22D84E22-B091-4A97-8331-2EBA328DC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6B88A77-3B58-4EE4-9BFD-A273C6F291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775"/>
            <a:ext cx="8229600" cy="4824413"/>
          </a:xfrm>
        </p:spPr>
        <p:txBody>
          <a:bodyPr/>
          <a:lstStyle/>
          <a:p>
            <a:pPr algn="r"/>
            <a:r>
              <a:rPr lang="pt-BR" altLang="pt-BR" sz="4200" b="1">
                <a:latin typeface="Comic Sans MS" panose="030F0702030302020204" pitchFamily="66" charset="0"/>
              </a:rPr>
              <a:t>“Se guardardes os meus mandamentos, permanecereis no meu amor; assim como também eu tenho guardado os mandamentos do meu Pai e no seu amor permaneço.” </a:t>
            </a:r>
            <a:br>
              <a:rPr lang="pt-BR" altLang="pt-BR" sz="4200" b="1">
                <a:latin typeface="Comic Sans MS" panose="030F0702030302020204" pitchFamily="66" charset="0"/>
              </a:rPr>
            </a:br>
            <a:r>
              <a:rPr lang="pt-BR" altLang="pt-BR" sz="4200" b="1"/>
              <a:t>S. João 15:10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12390DBF-9B36-4019-A693-A89FCAA9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213A3712-FA08-4E34-99B1-6131EB1A8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pt-BR" altLang="pt-BR" sz="3600" b="1"/>
              <a:t>Jesus não só confirmou que seu Pai em nada muda, como também se esforçou em fazer a Sua vontade, guardando os Seus mandamentos. </a:t>
            </a:r>
            <a:br>
              <a:rPr lang="pt-BR" altLang="pt-BR" sz="3600" b="1"/>
            </a:br>
            <a:r>
              <a:rPr lang="pt-BR" altLang="pt-BR" sz="3600" b="1"/>
              <a:t>Em sua exortações, tanto em referência ao presente como ao futuro (após a sua morte), Jesus apoiava a guarda do Sábado. 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CE826228-DE8B-442F-BC3E-9B01137CF9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2F59EB8-D024-44C5-A373-28E0FCCD2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00213"/>
            <a:ext cx="8229600" cy="4824412"/>
          </a:xfrm>
        </p:spPr>
        <p:txBody>
          <a:bodyPr/>
          <a:lstStyle/>
          <a:p>
            <a:pPr algn="r"/>
            <a:r>
              <a:rPr lang="pt-BR" altLang="pt-BR" sz="5000" b="1">
                <a:latin typeface="Comic Sans MS" panose="030F0702030302020204" pitchFamily="66" charset="0"/>
              </a:rPr>
              <a:t>“ Indo para Nazaré, onde fora criado, entrou, num Sábado, na sinagoga, segundo o seu costume, e levantou-se para ler.”</a:t>
            </a:r>
            <a:br>
              <a:rPr lang="pt-BR" altLang="pt-BR" sz="5000" b="1">
                <a:latin typeface="Comic Sans MS" panose="030F0702030302020204" pitchFamily="66" charset="0"/>
              </a:rPr>
            </a:br>
            <a:r>
              <a:rPr lang="pt-BR" altLang="pt-BR" sz="5000" b="1"/>
              <a:t>Lucas 4:16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CABB4894-3C24-4815-AF7B-343301F1D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700" y="6524625"/>
            <a:ext cx="71437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800" b="1">
                <a:solidFill>
                  <a:srgbClr val="333399"/>
                </a:solidFill>
              </a:rPr>
              <a:t>FAD</a:t>
            </a:r>
            <a:r>
              <a:rPr lang="pt-BR" altLang="pt-BR" sz="800">
                <a:solidFill>
                  <a:srgbClr val="333399"/>
                </a:solidFill>
              </a:rPr>
              <a:t>MINAS</a:t>
            </a:r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5C005C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5C005C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10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11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12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13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14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15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2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3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4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5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6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7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8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ppt/theme/themeOverride9.xml><?xml version="1.0" encoding="utf-8"?>
<a:themeOverride xmlns:a="http://schemas.openxmlformats.org/drawingml/2006/main">
  <a:clrScheme name="Marca d'água 10">
    <a:dk1>
      <a:srgbClr val="000000"/>
    </a:dk1>
    <a:lt1>
      <a:srgbClr val="FFFFFF"/>
    </a:lt1>
    <a:dk2>
      <a:srgbClr val="000000"/>
    </a:dk2>
    <a:lt2>
      <a:srgbClr val="808080"/>
    </a:lt2>
    <a:accent1>
      <a:srgbClr val="CCCCFF"/>
    </a:accent1>
    <a:accent2>
      <a:srgbClr val="660066"/>
    </a:accent2>
    <a:accent3>
      <a:srgbClr val="FFFFFF"/>
    </a:accent3>
    <a:accent4>
      <a:srgbClr val="000000"/>
    </a:accent4>
    <a:accent5>
      <a:srgbClr val="E2E2FF"/>
    </a:accent5>
    <a:accent6>
      <a:srgbClr val="5C005C"/>
    </a:accent6>
    <a:hlink>
      <a:srgbClr val="6767FF"/>
    </a:hlink>
    <a:folHlink>
      <a:srgbClr val="993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42</TotalTime>
  <Words>522</Words>
  <Application>Microsoft Office PowerPoint</Application>
  <PresentationFormat>Apresentação na tela (4:3)</PresentationFormat>
  <Paragraphs>46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24</vt:i4>
      </vt:variant>
    </vt:vector>
  </HeadingPairs>
  <TitlesOfParts>
    <vt:vector size="35" baseType="lpstr">
      <vt:lpstr>Arial</vt:lpstr>
      <vt:lpstr>Times New Roman</vt:lpstr>
      <vt:lpstr>Wingdings</vt:lpstr>
      <vt:lpstr>Georgia</vt:lpstr>
      <vt:lpstr>Forte</vt:lpstr>
      <vt:lpstr>Comic Sans MS</vt:lpstr>
      <vt:lpstr>Goudy Stout</vt:lpstr>
      <vt:lpstr>Bradley Hand ITC</vt:lpstr>
      <vt:lpstr>Century Gothic</vt:lpstr>
      <vt:lpstr>Marca d'água</vt:lpstr>
      <vt:lpstr>Design padrão</vt:lpstr>
      <vt:lpstr>Sábado o Selo de Deus</vt:lpstr>
      <vt:lpstr>Apresentação do PowerPoint</vt:lpstr>
      <vt:lpstr>Apresentação do PowerPoint</vt:lpstr>
      <vt:lpstr>Mas, você já sabe que não mudou; que nosso Deus é imutável, seu caráter é perfeito, que seu plano é completo.  As mesmas oportunidades são dadas a todos os homens, não importa a época em que tenham nascido. </vt:lpstr>
      <vt:lpstr>Apresentação do PowerPoint</vt:lpstr>
      <vt:lpstr>“Não penseis que vim revogar a Lei ou os profetas; não vim para revogar, vim para cumprir. Porque em verdade vos digo: até que o céu e a terra passem, nem um i ou um til jamais passará da Lei, até que tudo se cumpra.” S. Mateus 5:17-18</vt:lpstr>
      <vt:lpstr>“Se guardardes os meus mandamentos, permanecereis no meu amor; assim como também eu tenho guardado os mandamentos do meu Pai e no seu amor permaneço.”  S. João 15:10</vt:lpstr>
      <vt:lpstr>Apresentação do PowerPoint</vt:lpstr>
      <vt:lpstr>“ Indo para Nazaré, onde fora criado, entrou, num Sábado, na sinagoga, segundo o seu costume, e levantou-se para ler.” Lucas 4:16</vt:lpstr>
      <vt:lpstr>“Ora, quanto mais vale um homem que uma ovelha? Logo, é licito, nos sábados, fazer o bem.” Mateus 12:12</vt:lpstr>
      <vt:lpstr>“Orai para que vossa fuga não se dê no inverno, nem no sábado” Mat. 24:20  (Referindo-se à destruição de Jerusalém em 70 d. C)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“Porque, como os novos céus e a nova terra, que hei de fazer, estarão diante de mim, diz o Senhor, assim há de estar a vossa posteridade e o vosso nome. E será que, de uma Festa da Lua Nova à outra e de um sábado a outro, virá toda carne a adorar perante mim, diz o Senhor.” Isaías 66:22-23</vt:lpstr>
      <vt:lpstr>Apresentação do PowerPoint</vt:lpstr>
      <vt:lpstr>Próximo capítulo</vt:lpstr>
      <vt:lpstr>Apresentação do PowerPoint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SÁBADO SELO DE DEUS</dc:title>
  <dc:subject>SERMÕES</dc:subject>
  <dc:creator>Pr. MARCELO AUGUSTO DE CARVALHO</dc:creator>
  <cp:keywords>15122005</cp:keywords>
  <cp:lastModifiedBy>Pr. Marcelo Carvalho</cp:lastModifiedBy>
  <cp:revision>12122009</cp:revision>
  <dcterms:created xsi:type="dcterms:W3CDTF">2005-12-14T20:14:28Z</dcterms:created>
  <dcterms:modified xsi:type="dcterms:W3CDTF">2019-11-22T10:04:58Z</dcterms:modified>
</cp:coreProperties>
</file>