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57" r:id="rId4"/>
    <p:sldId id="267" r:id="rId5"/>
    <p:sldId id="258" r:id="rId6"/>
    <p:sldId id="268" r:id="rId7"/>
    <p:sldId id="260" r:id="rId8"/>
    <p:sldId id="269" r:id="rId9"/>
    <p:sldId id="259" r:id="rId10"/>
    <p:sldId id="270" r:id="rId11"/>
    <p:sldId id="271" r:id="rId12"/>
    <p:sldId id="272" r:id="rId13"/>
    <p:sldId id="273" r:id="rId14"/>
    <p:sldId id="274" r:id="rId15"/>
    <p:sldId id="261" r:id="rId16"/>
    <p:sldId id="276" r:id="rId17"/>
    <p:sldId id="277" r:id="rId18"/>
    <p:sldId id="262" r:id="rId19"/>
    <p:sldId id="278" r:id="rId20"/>
    <p:sldId id="263" r:id="rId21"/>
    <p:sldId id="275" r:id="rId22"/>
    <p:sldId id="26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87" r:id="rId34"/>
    <p:sldId id="290" r:id="rId35"/>
    <p:sldId id="264" r:id="rId36"/>
    <p:sldId id="291" r:id="rId37"/>
    <p:sldId id="292" r:id="rId38"/>
    <p:sldId id="293" r:id="rId39"/>
    <p:sldId id="296" r:id="rId40"/>
    <p:sldId id="265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A34B9A2F-D931-43B7-927B-FF00616D1C53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23" name="Oval 3">
              <a:extLst>
                <a:ext uri="{FF2B5EF4-FFF2-40B4-BE49-F238E27FC236}">
                  <a16:creationId xmlns:a16="http://schemas.microsoft.com/office/drawing/2014/main" id="{A6D9736B-78A5-485B-AEB5-1321C36013A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4" name="Oval 4">
              <a:extLst>
                <a:ext uri="{FF2B5EF4-FFF2-40B4-BE49-F238E27FC236}">
                  <a16:creationId xmlns:a16="http://schemas.microsoft.com/office/drawing/2014/main" id="{977ECE7D-0E1B-444C-BC0E-F77E448FC4B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5" name="Oval 5">
              <a:extLst>
                <a:ext uri="{FF2B5EF4-FFF2-40B4-BE49-F238E27FC236}">
                  <a16:creationId xmlns:a16="http://schemas.microsoft.com/office/drawing/2014/main" id="{E2D5D8C8-80FC-4521-8B5A-79DA7657147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6" name="Oval 6">
              <a:extLst>
                <a:ext uri="{FF2B5EF4-FFF2-40B4-BE49-F238E27FC236}">
                  <a16:creationId xmlns:a16="http://schemas.microsoft.com/office/drawing/2014/main" id="{85608C03-770C-4608-B35C-EC6D38DBDC4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7" name="Oval 7">
              <a:extLst>
                <a:ext uri="{FF2B5EF4-FFF2-40B4-BE49-F238E27FC236}">
                  <a16:creationId xmlns:a16="http://schemas.microsoft.com/office/drawing/2014/main" id="{27E387C7-64C6-4350-9D4C-26BAD012822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5128" name="Oval 8">
              <a:extLst>
                <a:ext uri="{FF2B5EF4-FFF2-40B4-BE49-F238E27FC236}">
                  <a16:creationId xmlns:a16="http://schemas.microsoft.com/office/drawing/2014/main" id="{C35F1937-92A4-43FF-A9DA-23CF31A42C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5129" name="Rectangle 9">
            <a:extLst>
              <a:ext uri="{FF2B5EF4-FFF2-40B4-BE49-F238E27FC236}">
                <a16:creationId xmlns:a16="http://schemas.microsoft.com/office/drawing/2014/main" id="{91F7A2D0-E7D3-4151-BEBF-65ED11F76D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E8A33498-47B5-4FF9-B871-9329150B6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F81BBE27-B0E4-4101-B1CE-1BF749E615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858066-4E74-46A3-A221-C1A8E55CE31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914B5EDD-4B27-46FA-B8F8-8847AE2CF6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C631910C-AB69-4FDB-9BDC-6DC58081D0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11107-A859-4D53-B512-7E626598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45FF3-8C6C-4290-9E91-71ED6FBB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5AFC3-05FD-4F5A-B549-AE59F115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34C1AA-D2B1-41AB-B419-6F7E0788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A94E99-4630-412F-88CB-E6D4F471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A389-9D44-4436-8DB4-92F7A55E7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9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B89C7D-FD95-45D7-855F-59E54AB49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71D0F3-219E-4CDC-9113-CEDBE3170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A9920-6939-47CF-B9F2-B1E07D9F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200EFB-FE46-4E16-84D7-C10F1D84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BE3BAB-8942-4640-8B79-23219EE8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7A6F-564B-48EA-9C51-3BF697B5DC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67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97EB5-21CF-41D0-B8F6-BA4B6B682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CE1991-D512-48A5-80EE-61CAFF209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DC3E32-0AE9-4C78-8169-FCC09ABB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92E88D-138D-451C-A2BC-A13BD41E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F72B3-DACA-4952-AC51-180035B4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6B526-964B-4E7B-A17B-CB940787D3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569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8CBB7-56F0-4E1C-AEF0-1F0A887E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4BA13-CD44-42FF-953F-FF92D964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D6119-8A48-4F09-B7F8-183F452C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E6AFC-B961-4B0C-A12F-DF2F084F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49F5D3-F795-4D56-9A68-42FDD8F0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38F93-ACF6-4511-8AEE-A848E2F0B3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667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2A5C0-7CAD-4146-9BB7-B4D30399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3B3576-F7EC-46E4-9475-EDD2C9067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94F09-E20B-4284-8F04-8926C82E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3F9CA5-6550-41A3-BEC6-515F3826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BFA7B2-71A5-40B1-9293-8D7B6313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218D-ED9C-48AC-9110-D1087D288E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135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A89A4-2074-4CD9-926F-CB8E82BC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9E50A-4EE1-44AC-B15D-A014813BD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E4917C-10A8-4FB3-B609-C90AA8754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48CD33-5BA7-4B0F-836C-69FFBFA4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165D9-3AE2-46A5-877B-89357125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E0BF4F-1FD6-46A6-9D7C-74665AF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B46A-CC21-460C-A6A8-3E38BB3B20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93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53902-68F4-4222-907F-AB6C8F57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7CAFAC-7EB1-4A87-9136-7DA9A5C1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4793F5-3716-444B-A6F7-847E0205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59687C-D0BA-44E7-BF3C-F02BC63C5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21D600-8025-486B-BBF6-A723458C2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24661E-B409-4D8D-BC03-803A97F1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63C00A-0CAB-4E38-A390-0C4243BE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5E22FF-23B1-4DD4-89DD-EBB20845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2AD48-5ACE-4FAC-911D-6B2692C04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321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13167-CD45-4600-B2D7-79661AFC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4C29EF-07A6-4013-9D41-2C2449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839A1CB-FF06-48A5-928C-5649AD28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E6F5A0-4B12-455F-AF12-81725753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EA4EC-2314-41F2-B37F-AE5C2C866F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780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A8D20B-1653-4399-9E85-7AD846DE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12F29A-4E35-4DBF-849D-49D4A3C7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5884E0-DDE3-4C86-9C05-573CBC29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0602B-09FE-4E24-8F7B-71A4323C43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776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50E66-3886-4675-8996-1C26A2D6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78BEA2-B0E2-41EF-A240-29672AC9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86061A-D599-420C-A13E-F954A4778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6AC683-E2A0-4E18-8600-1D449A1B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1941E0-A067-4A69-A2D9-3B9D6A81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43C266-4A92-4655-9DEA-18970C0A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1708D-A294-4C8F-ADDC-424CF2D516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53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AB468-237E-44CC-AC85-5F95BE4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B9671-C387-40AA-A2D7-5B31D4F1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818D1-3B94-4BB6-B9D6-09C8AB8B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444B53-E313-498F-A2CF-F2B2A9A9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1355A-1413-4CD5-BB37-9EE6FDA3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B67A4-A8E7-4525-AC96-F047251D8A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345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53B78-C35D-4E47-885E-567A4B41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6AB26F-FE8D-486E-AB7E-D6C971DE0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2E41AB-5759-4181-B5D7-8F70EAC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9A1708-FEE0-4EB5-A177-3837C297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7CA096-0EE0-4C25-9685-D000189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7AC1DD-3A9D-457F-9728-5187D413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C74FB-5267-43A5-91ED-E26F6BA002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21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BD100-BEF7-42D1-8307-B67E0A54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0D5291-79B0-4D15-B38B-FD63E7D86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A646F-0882-433B-BFF1-ED994A26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C34CFF-A770-4F3C-BD60-25C43A94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E4316-E9B8-4123-BCF6-7451E341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61E85-E0E2-4608-B65F-398993330A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802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86D05-E9F6-4089-B97A-6B3EA8B5C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84BCB8-1B89-47E8-84B3-777368644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5493A6-025F-421E-BD93-14EF060E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DB8EC8-617C-4580-8B13-E6261379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C7702-4907-48E3-A82B-F4C5E2C6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9957-5700-46FC-94D1-A7F40F2A94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304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4A33E-388D-46A8-B4BB-DF699D11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768D82-92FF-40C4-B721-C86F9F728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38BD4A-A481-4685-A748-3C7F0EE0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FEC983-AB13-4C76-99BB-E129C33F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D1045B-31CF-4D63-9932-6834CBA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4A8A-237A-48B2-9FFB-5DF9F6EC97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89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5ADF1-2AD2-4A43-82FE-F0E242EB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267592-D113-4F67-A2A0-7DDC1B454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F65E27-8D83-4750-8292-26E6EA5F7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C12947-932B-4868-9BB0-100580C2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EA9550-85DD-4A7B-B4E3-A5EBA2E3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D36AA5-18D1-4E22-B410-1F74CA65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64328-D03C-4CFA-BA18-605B6D48B5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A5CC-F4BA-4F68-9972-1DF145AE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820D0-5E23-487F-BC9C-96D8E2A7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6A5FC1-D93A-4AFD-8B52-9AA84B177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31E3020-27FC-4CF8-A85F-4E4E0E023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AF32DA-71AB-4AB2-89A5-B39FEBF5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DBE91A-836E-4C14-A411-A459DD5A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637C05-5AB8-4357-8FB9-AAE7ADFE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D5B6DD-D326-4FC2-89FB-A44BC651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55E34-872F-4B08-B9AE-40708B39DA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4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5CF44-26B2-407B-863C-A84F4A4A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CB1D52-15CF-4503-B6B8-4D24E261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3BBABC-D882-4FDF-BE80-13559714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B636D2-2601-49E1-BC14-CDF05F14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1323-8DFD-4DBA-A2DC-C32C1008A2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342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D74AC8-427E-4013-8EDB-302B1AEE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334751-FA5F-479E-BB41-62BD5628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B8B4B0-4BD6-4EDC-8F38-DF56D668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756C-B7B1-4886-A20B-E173A0B70B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315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ED854-8644-44E0-8552-370FE904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8960-A6E8-444F-809F-60DE724D6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60BFBD-A11A-4ED5-9500-9C1ABDB0B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2119B5-B88E-46DA-B658-2DAD64B7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CAF1B6-092B-4827-A884-38C0DC4E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4198D2-F6D6-41F1-A89C-6BA464D8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39DF-CFF0-4C91-A807-2A14734C19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26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A885F-3247-42E8-BB88-3C54E815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8A8C4F-CB08-4E12-95B8-55D2E9E6D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AD641F-F6B6-4327-B67F-0AA45E3C7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BB0D54-4C8C-4C37-8BE5-A9939009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07638C-FEBC-4C43-AF1F-795CD090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74B87D-A003-4370-B2D0-61A92983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4965B-E2F1-4668-8090-D8E160BE12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894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9ADEF32D-7898-4F2C-A9DC-A16EE4299F2C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>
              <a:extLst>
                <a:ext uri="{FF2B5EF4-FFF2-40B4-BE49-F238E27FC236}">
                  <a16:creationId xmlns:a16="http://schemas.microsoft.com/office/drawing/2014/main" id="{C1484637-57D9-40BF-BAE7-34A8599D37A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0" name="Oval 4">
              <a:extLst>
                <a:ext uri="{FF2B5EF4-FFF2-40B4-BE49-F238E27FC236}">
                  <a16:creationId xmlns:a16="http://schemas.microsoft.com/office/drawing/2014/main" id="{62AF3BA7-6257-4813-8800-2B9972DDF3F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1" name="Oval 5">
              <a:extLst>
                <a:ext uri="{FF2B5EF4-FFF2-40B4-BE49-F238E27FC236}">
                  <a16:creationId xmlns:a16="http://schemas.microsoft.com/office/drawing/2014/main" id="{E82B3316-5FE6-423A-AD89-643187A9D9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2" name="Oval 6">
              <a:extLst>
                <a:ext uri="{FF2B5EF4-FFF2-40B4-BE49-F238E27FC236}">
                  <a16:creationId xmlns:a16="http://schemas.microsoft.com/office/drawing/2014/main" id="{48324450-1A27-4560-AD8B-8B9EF8C629C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103" name="Oval 7">
              <a:extLst>
                <a:ext uri="{FF2B5EF4-FFF2-40B4-BE49-F238E27FC236}">
                  <a16:creationId xmlns:a16="http://schemas.microsoft.com/office/drawing/2014/main" id="{1F348C33-AC7F-4C93-93FD-39FFDBDE9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4" name="Rectangle 8">
            <a:extLst>
              <a:ext uri="{FF2B5EF4-FFF2-40B4-BE49-F238E27FC236}">
                <a16:creationId xmlns:a16="http://schemas.microsoft.com/office/drawing/2014/main" id="{1FFF9F0C-8437-44D6-97F6-C880790EE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5ECA6A18-E64A-45BA-86C1-F36E137E98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BR" altLang="pt-BR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FC1442A6-9B3D-4F61-A01D-F9453C8D51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t-BR" altLang="pt-BR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CF62AAE-D355-425F-8395-04B9D8B71D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D881D3C-1F80-46D7-8461-BBA92804841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5ABAA96-3AC3-49E8-9CE4-0460A056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8F004E1-38B0-4A71-BB9D-EE09C5CF2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8B97B53-D273-4B06-89F0-273F022BA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798DEA6-F349-48FD-8072-3D1E9F8849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994694A9-BDCE-416F-B4CD-7147A71D85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6C2872F0-373E-4188-A13E-F4AFD3E19C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713A1D-3E3A-4D0F-9767-2A567B7BE35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90761F-893B-4443-8886-839AFEFC7D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6600" b="1" i="1">
                <a:latin typeface="Georgia" panose="02040502050405020303" pitchFamily="18" charset="0"/>
              </a:rPr>
              <a:t>Sábado o Selo de Deus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2AC9343-72BB-4E63-B266-B4E9049900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sz="4800" b="1">
                <a:latin typeface="Forte" panose="03060902040502070203" pitchFamily="66" charset="0"/>
              </a:rPr>
              <a:t>Mudanças para o domingo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44702FD-4F21-4319-AE0E-55BDA0A18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6165850"/>
            <a:ext cx="174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pt-BR" altLang="pt-BR" sz="1000" b="1">
                <a:latin typeface="Georgia" panose="02040502050405020303" pitchFamily="18" charset="0"/>
              </a:rPr>
              <a:t>Peter P. Goldschmidt </a:t>
            </a:r>
          </a:p>
          <a:p>
            <a:pPr algn="r"/>
            <a:r>
              <a:rPr lang="pt-BR" altLang="pt-BR" sz="1000" b="1">
                <a:latin typeface="Georgia" panose="02040502050405020303" pitchFamily="18" charset="0"/>
              </a:rPr>
              <a:t>Pr. Marcelo A. Carvalho</a:t>
            </a:r>
            <a:endParaRPr lang="pt-BR" altLang="pt-BR"/>
          </a:p>
        </p:txBody>
      </p:sp>
      <p:pic>
        <p:nvPicPr>
          <p:cNvPr id="2055" name="Picture 7" descr="1fadminas">
            <a:extLst>
              <a:ext uri="{FF2B5EF4-FFF2-40B4-BE49-F238E27FC236}">
                <a16:creationId xmlns:a16="http://schemas.microsoft.com/office/drawing/2014/main" id="{9906CFE7-4E31-4B5A-B8D2-3C00C57F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45200"/>
            <a:ext cx="6762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WordArt 8">
            <a:extLst>
              <a:ext uri="{FF2B5EF4-FFF2-40B4-BE49-F238E27FC236}">
                <a16:creationId xmlns:a16="http://schemas.microsoft.com/office/drawing/2014/main" id="{9C05162C-AACB-40BE-BB14-D01C25427F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573463"/>
            <a:ext cx="419100" cy="904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6000" b="1" kern="10">
                <a:solidFill>
                  <a:srgbClr val="FFFFFF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BD1706B7-3BFD-4B93-94DA-C8364F306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893175" cy="5257800"/>
          </a:xfrm>
        </p:spPr>
        <p:txBody>
          <a:bodyPr/>
          <a:lstStyle/>
          <a:p>
            <a:r>
              <a:rPr lang="pt-BR" altLang="pt-BR" sz="4000" b="1"/>
              <a:t>João 20:19 </a:t>
            </a:r>
            <a:br>
              <a:rPr lang="pt-BR" altLang="pt-BR" sz="4000"/>
            </a:br>
            <a:r>
              <a:rPr lang="pt-BR" altLang="pt-BR" sz="4000"/>
              <a:t>Diz que os discípulos estavam trancados em casa, com MEDO dos Judeus. Vale acrescentar que eles estavam reunidos desde Sexta-feira. Eles também temiam ser presos e julgados. Não era uma reunião religiosa.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57928A8F-DB34-48E6-9FDE-B8C9BE7B1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01C07BD-ED98-4CF4-B5A6-70B30174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b="1"/>
              <a:t>Atos 20:7</a:t>
            </a:r>
            <a:br>
              <a:rPr lang="pt-BR" altLang="pt-BR"/>
            </a:br>
            <a:r>
              <a:rPr lang="pt-BR" altLang="pt-BR"/>
              <a:t>Esta é a primeira passagem que menciona uma reunião religiosa no primeiro dia da semana, o Domingo. Paulo estava em Trôade há sete dias e iria partir para continuar sua viagem no dia seguinte, a fim de dar as últimas mensagens. </a:t>
            </a:r>
            <a:br>
              <a:rPr lang="pt-BR" altLang="pt-BR"/>
            </a:br>
            <a:r>
              <a:rPr lang="pt-BR" altLang="pt-BR"/>
              <a:t>Por isso, convocou a reunião com os Cristãos. </a:t>
            </a:r>
            <a:br>
              <a:rPr lang="pt-BR" altLang="pt-BR"/>
            </a:br>
            <a:r>
              <a:rPr lang="pt-BR" altLang="pt-BR"/>
              <a:t>Não existe nada neste verso sobre a santidade do Domingo ou coisa que se assemelhe a isso. </a:t>
            </a:r>
            <a:br>
              <a:rPr lang="pt-BR" altLang="pt-BR"/>
            </a:br>
            <a:r>
              <a:rPr lang="pt-BR" altLang="pt-BR"/>
              <a:t>Era uma reunião religiosa, como a que hoje fazemos aos Domingos à noite, às Terças ou Quartas-feiras. O fato de nos reunirmos nesse dia não o torna mais ou menos santo.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21F022F-B6A0-4AF5-98B9-C5B016E1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9B200B9A-A124-48FB-ABF4-6127BFE5C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r>
              <a:rPr lang="pt-BR" altLang="pt-BR" sz="4000" b="1"/>
              <a:t>1 Coríntios 16:2</a:t>
            </a:r>
            <a:br>
              <a:rPr lang="pt-BR" altLang="pt-BR" sz="4000"/>
            </a:br>
            <a:r>
              <a:rPr lang="pt-BR" altLang="pt-BR" sz="4000"/>
              <a:t>Este verso diz que o primeiro dia da semana era o dia destinado à separação das coisas que iriam ser doadas aos necessitados. Note que o apóstolo ia de casa em casa fazer a coleta. Não era um dia de reunião, nem era considerado sagrado. 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A7124A30-5E21-4EAE-BF6A-86DD5A88E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DF361098-734F-46CF-A2E6-2E7CBC1ED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/>
              <a:t>Então, como vemos, não há nada nessas oito citações bíblicas que contenha algum mandamento indicando a guarda do primeiro dia no lugar do Sábado. </a:t>
            </a:r>
            <a:br>
              <a:rPr lang="pt-BR" altLang="pt-BR" sz="3600" b="1"/>
            </a:br>
            <a:r>
              <a:rPr lang="pt-BR" altLang="pt-BR" sz="3600" b="1"/>
              <a:t>Não há nada que fale da santidade do dia da ressurreição ou que deveríamos guardar o Domingo de alguma forma.  E também não há nada que anule qualquer um dos Dez Mandamentos. 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374ADA6-AD39-4050-8794-0D911825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79CA2F-C6BA-4439-AF34-B965630D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3111500"/>
            <a:ext cx="57213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</a:rPr>
              <a:t>Então, repito a pergunta: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6CC5D2C9-849A-43FA-8BB3-FD31DEE7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pt-BR" altLang="pt-BR" sz="4000" b="1"/>
              <a:t>Se Jesus tivesse a intenção de mudar algum dos mandamentos, será que Ele não teria dito isso claramente?</a:t>
            </a:r>
            <a:br>
              <a:rPr lang="pt-BR" altLang="pt-BR" sz="4000" b="1"/>
            </a:br>
            <a:r>
              <a:rPr lang="pt-BR" altLang="pt-BR" sz="4000" b="1"/>
              <a:t>Teria ele se “esquecido” de um assunto desta importância e deixado a ordem apenas nas entrelinhas?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84B03FCE-A73C-4F7E-8872-5DC3AA33C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AF2705F7-43F5-4DC1-BBF4-4F4E2E0F0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/>
              <a:t>Se acreditamos na Bíblia como fonte de toda verdade sobre Deus e Sua vontade, chegamos à conclusão de que nada foi dito ou escrito no sentido de provocar uma mudança do dia de guarda do sétimo dia, O SÁBADO, para o primeiro dia, O DOMINGO. Além do mais, Cristo afirmou que sua Lei não mudaria, e que Ele veio cumpri-la mas não revogá-la.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F75509C5-28D9-409E-A520-D93C2DE9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716559-4EAF-4D56-8661-629D08AB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424862" cy="15541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200" b="1">
                <a:solidFill>
                  <a:schemeClr val="bg1"/>
                </a:solidFill>
              </a:rPr>
              <a:t>Além do mais, Cristo afirmou que sua Lei não mudaria, e que Ele veio cumpri-la mas não revogá-la.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9F76592-A31E-4067-806F-CA09D8A80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r>
              <a:rPr lang="pt-BR" altLang="pt-BR" b="1">
                <a:latin typeface="Comic Sans MS" panose="030F0702030302020204" pitchFamily="66" charset="0"/>
              </a:rPr>
              <a:t>“Não penseis que vim revogar a Lei ou os profetas; não vim para revogar, vim para cumprir.” </a:t>
            </a:r>
            <a:br>
              <a:rPr lang="pt-BR" altLang="pt-BR" b="1">
                <a:latin typeface="Comic Sans MS" panose="030F0702030302020204" pitchFamily="66" charset="0"/>
              </a:rPr>
            </a:br>
            <a:r>
              <a:rPr lang="pt-BR" altLang="pt-BR" b="1">
                <a:latin typeface="Comic Sans MS" panose="030F0702030302020204" pitchFamily="66" charset="0"/>
              </a:rPr>
              <a:t>Porque em verdade vos digo: até que o céu e a terra passem, nem um i ou um til jamais passará da Lei, até que tudo se cumpra.” </a:t>
            </a:r>
            <a:br>
              <a:rPr lang="pt-BR" altLang="pt-BR" b="1">
                <a:latin typeface="Comic Sans MS" panose="030F0702030302020204" pitchFamily="66" charset="0"/>
              </a:rPr>
            </a:br>
            <a:r>
              <a:rPr lang="pt-BR" altLang="pt-BR" b="1"/>
              <a:t>Mateus 5:17,18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1C5EF6A-9DD0-40A0-BED4-6C5E3EB3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456FF0-0162-4B83-8ED2-F899D533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476250"/>
            <a:ext cx="7246937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2800" b="1">
                <a:solidFill>
                  <a:schemeClr val="bg1"/>
                </a:solidFill>
              </a:rPr>
              <a:t>Então, chegamos a uma pergunta crucial: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5D8426-FAE1-430C-AF11-C939C9E3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algn="ctr"/>
            <a:r>
              <a:rPr lang="pt-BR" altLang="pt-BR" sz="5000" b="1"/>
              <a:t>Na Bíblia, o primeiro dia da semana, ao qual chamamos de Domingo, é mencionado somente oito vezes.</a:t>
            </a:r>
            <a:br>
              <a:rPr lang="pt-BR" altLang="pt-BR" sz="5000" b="1"/>
            </a:br>
            <a:r>
              <a:rPr lang="pt-BR" altLang="pt-BR" sz="5000" b="1"/>
              <a:t>As quatro primeiras são: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7FD09EC-0028-4F38-9FF4-D2B73A1F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3A8C89-B22B-48FD-B588-AE4228B5E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57338"/>
            <a:ext cx="8686800" cy="4895850"/>
          </a:xfrm>
        </p:spPr>
        <p:txBody>
          <a:bodyPr/>
          <a:lstStyle/>
          <a:p>
            <a:r>
              <a:rPr lang="pt-BR" altLang="pt-BR" sz="6200" b="1"/>
              <a:t>Quem, quando, como, e com que autoridade mudou o Santo Dia do Senhor DO Sábado PARA o Domingo?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0DE737D0-F2D1-45F5-8D23-E6CE3C19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C19DEF0-65F9-4C53-8DC8-E24CCB2E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5516563"/>
            <a:ext cx="48926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pt-BR" sz="6600" b="1">
                <a:solidFill>
                  <a:schemeClr val="bg1"/>
                </a:solidFill>
              </a:rPr>
              <a:t>A Mudança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65870ACA-840F-421D-87DD-6FAC2D4B7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3600" b="1"/>
              <a:t>O primeiro dia da semana era considerado, pelos antigos Babilônicos, como dia de culto ao Sol. </a:t>
            </a:r>
          </a:p>
          <a:p>
            <a:pPr>
              <a:lnSpc>
                <a:spcPct val="90000"/>
              </a:lnSpc>
            </a:pPr>
            <a:r>
              <a:rPr lang="pt-BR" altLang="pt-BR" sz="3600" b="1"/>
              <a:t>No ano de 274 depois de Cristo, o Imperador romano Aureliano adotou o culto ao Sol como religião oficial. O imperador instituiu o primeiro dia da semana, o Domingo, como o venerável dia do Sol, ou DIES SOLIS no Latim.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4AA4E2B5-0312-49E1-8C43-18A60B6A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5C5CD943-CA05-4FE3-B8F6-70479C85A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9036050" cy="5068888"/>
          </a:xfrm>
        </p:spPr>
        <p:txBody>
          <a:bodyPr/>
          <a:lstStyle/>
          <a:p>
            <a:r>
              <a:rPr lang="pt-BR" altLang="pt-BR" b="1"/>
              <a:t>Ainda hoje, em algumas línguas, o Domingo mostra suas origens: SUNDAY (em Inglês) e SOONTAG (em Alemão) querem dizer “Dia do Sol”. </a:t>
            </a:r>
            <a:br>
              <a:rPr lang="pt-BR" altLang="pt-BR" b="1"/>
            </a:br>
            <a:r>
              <a:rPr lang="pt-BR" altLang="pt-BR" b="1"/>
              <a:t>Sábado em Hebraico quer dizer “descanso”. </a:t>
            </a:r>
          </a:p>
          <a:p>
            <a:r>
              <a:rPr lang="pt-BR" altLang="pt-BR" b="1"/>
              <a:t>Em 321 D.C, o Imperador Constantino, baixou um decreto obrigando a todos os que viviam sob seus domínios a honrar o dia do Sol: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0E25C690-7046-4EB2-93FA-6060B4577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A0AC5032-2E01-4198-94A8-4AB58AA9B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pt-BR" altLang="pt-BR" sz="4000" b="1"/>
              <a:t>“ Que os juízes e o povo das cidades,bem como os comerciantes, repousem no venerável dia do Sol. Aos moradores dos campos, porém, conceda-se atender, livre e desembaraçadamente, aos cuidados da lavoura” 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A769D5B9-1FA4-41DF-B625-A751686D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62B3A7C-86B9-47A2-9956-1C23F7784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3400" b="1"/>
              <a:t>Convém lembrar que, desde aproximadamente o ano 100 D.C, a religião Cristã era veementemente perseguida por Roma, e que milhares perderam suas vidas defendendo sua fé diante dos leões e das labaredas de fogo.</a:t>
            </a:r>
            <a:br>
              <a:rPr lang="pt-BR" altLang="pt-BR" sz="3400" b="1"/>
            </a:br>
            <a:r>
              <a:rPr lang="pt-BR" altLang="pt-BR" sz="3400" b="1"/>
              <a:t>Esta perseguição só teve fim com a “conversão” do imperador Constantino ao Cristianismo. </a:t>
            </a:r>
            <a:br>
              <a:rPr lang="pt-BR" altLang="pt-BR" sz="3400" b="1"/>
            </a:br>
            <a:r>
              <a:rPr lang="pt-BR" altLang="pt-BR" sz="3400" b="1"/>
              <a:t>Esta “conversão” política tinha o claro objetivo de apaziguar as perseguições, bem como o de conceder poder à ascendente e poderosa religião Cristã.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8022D65E-5931-4413-8E28-5A97E88F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647499A3-F1F8-4718-BC02-5FAD80FB2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3400" b="1"/>
              <a:t>Nessa ocasião, muitos dos costumes da religião oficial de Roma, o culto ao Sol, foram mescladas ao Cristianismo com o objetivo de atingir mais facilmente os pagãos. </a:t>
            </a:r>
            <a:br>
              <a:rPr lang="pt-BR" altLang="pt-BR" sz="3400" b="1"/>
            </a:br>
            <a:r>
              <a:rPr lang="pt-BR" altLang="pt-BR" sz="3400" b="1"/>
              <a:t>Um desses costumes foi a guarda do Domingo junto com a do Sábado, ou seja, a criação do nosso final de semana.</a:t>
            </a:r>
            <a:br>
              <a:rPr lang="pt-BR" altLang="pt-BR" sz="3400" b="1"/>
            </a:br>
            <a:r>
              <a:rPr lang="pt-BR" altLang="pt-BR" sz="3400" b="1"/>
              <a:t>Tiveram origem, a partir dessa data, várias festas religiosas, que utilizaram motivos e datas pagãos, para converter os incrédulos: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E8163E2B-0D13-4BF3-BCFC-DBFE0E4F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7B67DBCE-B35E-42D6-8E25-732557557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altLang="pt-BR" sz="3700" b="1"/>
              <a:t>A Páscoa Cristã no lugar do ritual de fertilidade </a:t>
            </a:r>
            <a:br>
              <a:rPr lang="pt-BR" altLang="pt-BR" sz="3700" b="1"/>
            </a:br>
            <a:r>
              <a:rPr lang="pt-BR" altLang="pt-BR" sz="3700" b="1"/>
              <a:t>O Natal de Jesus no lugar do sostício de outono. </a:t>
            </a:r>
          </a:p>
          <a:p>
            <a:r>
              <a:rPr lang="pt-BR" altLang="pt-BR" sz="3700" b="1"/>
              <a:t>Cerca de 40 anos mais tarde, a Igreja Cristã, já mais poderosa e organizada, pelos Bispos, realizou o Concílio de Laodicéia, onde, oficialmente e sem nenhuma intervenção Divina, mudou o Santo dia de guarda do Sábado para o Domingo: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185EB6A-FC7B-4D99-A779-54D7BC016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B9F78BB0-BC99-454D-9666-36150FA20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r>
              <a:rPr lang="pt-BR" altLang="pt-BR" sz="3800" b="1"/>
              <a:t>“ Os cristãos não devem judaizar,ou estar ociosos no Sábado, mas trabalharão nesse dia; o dia do Senhor (Domingo), entretanto, honrarão especialmente, e, como Cristãos, não devem, se possível, fazer qualquer trabalho nele. Se, porém, forem achados judaizando, serão separados de Cristo.” </a:t>
            </a:r>
            <a:br>
              <a:rPr lang="pt-BR" altLang="pt-BR" sz="3800" b="1"/>
            </a:br>
            <a:r>
              <a:rPr lang="pt-BR" altLang="pt-BR" sz="3800" b="1"/>
              <a:t>(Cânon 29, do Concílio de Laodicéia, em 364 d.C.).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E2A3BE03-9A78-4EA0-82A2-B1C25DA5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EC38E9C-C093-4D77-AD1B-EF0BBDFD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07413" cy="1143000"/>
          </a:xfrm>
        </p:spPr>
        <p:txBody>
          <a:bodyPr/>
          <a:lstStyle/>
          <a:p>
            <a:pPr algn="ctr"/>
            <a:r>
              <a:rPr lang="pt-BR" altLang="pt-BR" sz="4200" b="1"/>
              <a:t>Este surpreendente decreto nos apresenta duas verdades: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3D95BFE-BB30-4718-8A0E-D434177D1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44663"/>
            <a:ext cx="8686800" cy="49974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pt-BR" altLang="pt-BR" sz="4000" b="1"/>
              <a:t>A primeira é que, ao contrário do que muitos afirmam, o Sábado era observado e honrado pelos Cristãos até o quarto século depois de Cristo. </a:t>
            </a:r>
            <a:br>
              <a:rPr lang="pt-BR" altLang="pt-BR" sz="4000" b="1"/>
            </a:br>
            <a:r>
              <a:rPr lang="pt-BR" altLang="pt-BR" sz="4000" b="1"/>
              <a:t>Se não fosse o caso, não haveria necessidade de um decreto para desobrigá-lo.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EEDC5B02-E3DE-46C9-80A5-EE4D7C64E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559ED00C-6CF5-42D1-9EF3-92DB8E0A0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pt-BR" altLang="pt-BR" sz="8000" b="1"/>
              <a:t>Mateus 28:1, Marcos 16:1-2, Lucas 24:1, João 20:1.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0B46BDA2-AB39-42CB-9B85-7FB1D0ADE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719A854D-FEB2-45CD-8A19-931262303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686800" cy="492442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pt-BR" altLang="pt-BR" sz="4000" b="1"/>
              <a:t>Não houve qualquer base bíblica para a mudança do dia de adoração. </a:t>
            </a:r>
            <a:br>
              <a:rPr lang="pt-BR" altLang="pt-BR" sz="4000" b="1"/>
            </a:br>
            <a:r>
              <a:rPr lang="pt-BR" altLang="pt-BR" sz="4000" b="1"/>
              <a:t>O objetivo aqui era que os Cristãos não fizessem nada que lembrasse o Judaísmo, ou seja, o povo que matou o Senhor Jesus Cristo. 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242DE20-6E77-4E1E-8F10-A4D2F59A0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8E1F077-A9AD-49D8-B03F-7EB5004A5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19100"/>
            <a:ext cx="8686800" cy="6249988"/>
          </a:xfrm>
        </p:spPr>
        <p:txBody>
          <a:bodyPr/>
          <a:lstStyle/>
          <a:p>
            <a:r>
              <a:rPr lang="pt-BR" altLang="pt-BR" b="1"/>
              <a:t>Este ato revela o grande sentimento anti-semita vigente na época, e a ânsia, a qualquer preço, de distinguir os Cristãos desse povo. </a:t>
            </a:r>
            <a:br>
              <a:rPr lang="pt-BR" altLang="pt-BR" b="1"/>
            </a:br>
            <a:r>
              <a:rPr lang="pt-BR" altLang="pt-BR" b="1"/>
              <a:t>Notem que a ordem do concílio é guardar o Domingo “se possível”, enquanto é bem enérgico </a:t>
            </a:r>
            <a:br>
              <a:rPr lang="pt-BR" altLang="pt-BR" b="1"/>
            </a:br>
            <a:r>
              <a:rPr lang="pt-BR" altLang="pt-BR" b="1"/>
              <a:t>em dizer que quem guardar o Sábado “será separado de Cristo”. 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9B6DD2CC-1271-456C-9295-26B826B74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C2B17DA-6082-4E8A-AA11-26AFEE6D0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pPr algn="ctr"/>
            <a:r>
              <a:rPr lang="pt-BR" altLang="pt-BR" sz="4200" b="1"/>
              <a:t>Como vemos, a mudança foi gradativa do Sábado verdadeiro para o Domingo. </a:t>
            </a:r>
            <a:br>
              <a:rPr lang="pt-BR" altLang="pt-BR" sz="4200" b="1"/>
            </a:br>
            <a:r>
              <a:rPr lang="pt-BR" altLang="pt-BR" sz="4200" b="1"/>
              <a:t>Foi também forçada e sem qualquer base nas Escrituras. </a:t>
            </a:r>
            <a:br>
              <a:rPr lang="pt-BR" altLang="pt-BR" sz="4200" b="1"/>
            </a:br>
            <a:r>
              <a:rPr lang="pt-BR" altLang="pt-BR" sz="4200" b="1"/>
              <a:t>Veja o que disse o Cardeal Gibbons, arcebispo de Baltimore e primaz da Igreja Católica nos Estados Unidos: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2C037F71-E17B-4A72-B3F3-CBF3AF5A4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9DCB9F2F-9A54-48C6-8ABE-C3218078D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893175" cy="4997450"/>
          </a:xfrm>
        </p:spPr>
        <p:txBody>
          <a:bodyPr/>
          <a:lstStyle/>
          <a:p>
            <a:r>
              <a:rPr lang="pt-BR" altLang="pt-BR" sz="4000" b="1"/>
              <a:t>“Podereis ler a Bíblia de Gênesis ao Apocalipse, e não encontrareis uma única linha que autorize a santificação do Domingo. As escrituras ordenam a observância religiosa do Sábado, dia que nós nunca observamos.” </a:t>
            </a:r>
            <a:br>
              <a:rPr lang="pt-BR" altLang="pt-BR" sz="4000" b="1"/>
            </a:br>
            <a:r>
              <a:rPr lang="pt-BR" altLang="pt-BR" sz="4000" b="1"/>
              <a:t>Faith of our fathers, Pg. 89, 1896.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11EDD01C-D65F-41EF-9559-491A69D6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9F0EB6EA-6960-40FF-96C0-877F37DAA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4000"/>
            <a:ext cx="2665413" cy="519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</a:rPr>
              <a:t>Advertências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6D09929-7A0F-4BBB-8ADB-A3204DE62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r>
              <a:rPr lang="pt-BR" altLang="pt-BR" sz="4200" b="1">
                <a:latin typeface="Comic Sans MS" panose="030F0702030302020204" pitchFamily="66" charset="0"/>
              </a:rPr>
              <a:t>“Eu sei que, depois da minha partida, entre vós penetrarão lobos vorazes, que não pouparão o rebanho. E que, dentre vós mesmos, se levantarão homens falando coisas pervertidas para arrastar os discípulos atrás deles.”</a:t>
            </a:r>
            <a:br>
              <a:rPr lang="pt-BR" altLang="pt-BR" sz="4200" b="1">
                <a:latin typeface="Comic Sans MS" panose="030F0702030302020204" pitchFamily="66" charset="0"/>
              </a:rPr>
            </a:br>
            <a:r>
              <a:rPr lang="pt-BR" altLang="pt-BR" sz="4200" b="1"/>
              <a:t>Atos 20.29-30</a:t>
            </a:r>
            <a:r>
              <a:rPr lang="pt-BR" altLang="pt-BR" sz="4200"/>
              <a:t> 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05EA6D39-D230-44DB-AF8D-7B9C69E4E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0A74CBC-1C85-49CC-992C-551DE7A52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6249987"/>
          </a:xfrm>
        </p:spPr>
        <p:txBody>
          <a:bodyPr/>
          <a:lstStyle/>
          <a:p>
            <a:r>
              <a:rPr lang="pt-BR" altLang="pt-BR" sz="4200" b="1">
                <a:latin typeface="Comic Sans MS" panose="030F0702030302020204" pitchFamily="66" charset="0"/>
              </a:rPr>
              <a:t>“Todo aquele que nega o Filho, esse não tem o Pai; aquele que confessa o Filho tem igualmente o Pai. Permaneça em vós o que ouvistes desde o princípio. Se em vós permanecer o que desde o princípio ouvistes, também permanecereis vós no Filho e no Pai.”</a:t>
            </a:r>
            <a:r>
              <a:rPr lang="pt-BR" altLang="pt-BR" sz="4200" b="1"/>
              <a:t> I João 2.23-24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34DCB60B-C105-4E9C-A183-BF5AF01F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5E66530-8638-4BF9-85F3-85CC1F8DF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686800" cy="5327650"/>
          </a:xfrm>
        </p:spPr>
        <p:txBody>
          <a:bodyPr/>
          <a:lstStyle/>
          <a:p>
            <a:r>
              <a:rPr lang="pt-BR" altLang="pt-BR" sz="4200" b="1">
                <a:latin typeface="Comic Sans MS" panose="030F0702030302020204" pitchFamily="66" charset="0"/>
              </a:rPr>
              <a:t>“Proferirá palavras contra o Altíssimo, magoará os santos do Altíssimo, e cuidará em mudar os tempos e a Lei; e os santos lhe serão entregues por um tempo, dois tempos e metade de um tempo.”</a:t>
            </a:r>
            <a:r>
              <a:rPr lang="pt-BR" altLang="pt-BR" sz="4200" b="1"/>
              <a:t> Daniel 7.25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CB99AD7A-FC84-46CC-8CFE-007F2DE3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E9906EC-2DF8-49B7-9691-09609991D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686800" cy="5040312"/>
          </a:xfrm>
        </p:spPr>
        <p:txBody>
          <a:bodyPr/>
          <a:lstStyle/>
          <a:p>
            <a:r>
              <a:rPr lang="pt-BR" altLang="pt-BR" sz="4600" b="1">
                <a:latin typeface="Comic Sans MS" panose="030F0702030302020204" pitchFamily="66" charset="0"/>
              </a:rPr>
              <a:t>“O exército lhe foi entregue, com o sacrifício diário, por causa das transgressões; e deitou por terra a verdade; e o que fez prosperou.” </a:t>
            </a:r>
            <a:br>
              <a:rPr lang="pt-BR" altLang="pt-BR" sz="4600" b="1">
                <a:latin typeface="Comic Sans MS" panose="030F0702030302020204" pitchFamily="66" charset="0"/>
              </a:rPr>
            </a:br>
            <a:r>
              <a:rPr lang="pt-BR" altLang="pt-BR" sz="4600" b="1"/>
              <a:t>Daniel 8:12.</a:t>
            </a:r>
            <a:endParaRPr lang="pt-BR" altLang="pt-BR" sz="4600"/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C84DEA31-4CF7-4739-AF89-218294B4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C74B9D5-9D7F-410D-A60B-5B4B9D75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15888"/>
            <a:ext cx="3025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</a:rPr>
              <a:t>A quem você obedecerá?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98CF663A-9ECC-4141-82C1-22536D36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2250"/>
            <a:ext cx="78057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</a:rPr>
              <a:t>Estas passagens dizem a mesma coisa sobre o mesmo assunto: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18215C21-832B-40E3-A77D-584E04C41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341438"/>
            <a:ext cx="8893175" cy="5516562"/>
          </a:xfrm>
        </p:spPr>
        <p:txBody>
          <a:bodyPr/>
          <a:lstStyle/>
          <a:p>
            <a:r>
              <a:rPr lang="pt-BR" altLang="pt-BR" sz="4400" b="1"/>
              <a:t>que as mulheres foram ao sepulcro, no primeiro dia da semana para ungir o corpo de Jesus. Em nenhuma delas há qualquer referencia à santidade do Domingo ou a santidade do dia da ressurreição de Cristo. 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789F859-685B-4B87-8F89-B8752484E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01F8B80-704F-4981-9C7B-06409EB0E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74950"/>
            <a:ext cx="8208963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4000" b="1">
                <a:solidFill>
                  <a:schemeClr val="bg1"/>
                </a:solidFill>
              </a:rPr>
              <a:t>Jesus guardou o Sábado até na morte.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A644EE96-876A-4D05-B5F0-F29097DC0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t-BR" altLang="pt-BR" sz="6600" b="1"/>
              <a:t>Morreu na Sexta,</a:t>
            </a:r>
            <a:br>
              <a:rPr lang="pt-BR" altLang="pt-BR" sz="6600" b="1"/>
            </a:br>
            <a:r>
              <a:rPr lang="pt-BR" altLang="pt-BR" sz="6600" b="1"/>
              <a:t>descansou no Sábado e ressuscitou no Domingo.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9CA72EB-3FEF-4431-A12D-3906A2DDB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C151377-8FAA-42F2-945C-1D00DF2E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734050"/>
            <a:ext cx="8351837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altLang="pt-BR" sz="3200" b="1">
                <a:solidFill>
                  <a:schemeClr val="bg1"/>
                </a:solidFill>
              </a:rPr>
              <a:t>As outras passagens são as seguintes: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3AFB6594-CB2B-48C7-BFB6-82FE98063C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86800" cy="5068888"/>
          </a:xfrm>
        </p:spPr>
        <p:txBody>
          <a:bodyPr/>
          <a:lstStyle/>
          <a:p>
            <a:r>
              <a:rPr lang="pt-BR" altLang="pt-BR" sz="4400" b="1"/>
              <a:t>Marcos 16:9 </a:t>
            </a:r>
            <a:br>
              <a:rPr lang="pt-BR" altLang="pt-BR" sz="4400"/>
            </a:br>
            <a:r>
              <a:rPr lang="pt-BR" altLang="pt-BR" sz="4400"/>
              <a:t>Fala que Cristo ressuscitou no primeiro dia da semana e que apareceu para Maria Madalena. </a:t>
            </a:r>
            <a:br>
              <a:rPr lang="pt-BR" altLang="pt-BR" sz="4400"/>
            </a:br>
            <a:r>
              <a:rPr lang="pt-BR" altLang="pt-BR" sz="4400"/>
              <a:t>Neste texto também, nada há referente à santidade desse dia.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CDCF78D-3D16-4BD5-9365-2F10D0A9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524625"/>
            <a:ext cx="7143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" b="1">
                <a:solidFill>
                  <a:srgbClr val="333399"/>
                </a:solidFill>
              </a:rPr>
              <a:t>FAD</a:t>
            </a:r>
            <a:r>
              <a:rPr lang="pt-BR" altLang="pt-BR" sz="800">
                <a:solidFill>
                  <a:srgbClr val="333399"/>
                </a:solidFill>
              </a:rPr>
              <a:t>MINAS</a:t>
            </a:r>
            <a:endParaRPr lang="pt-BR" alt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arca d'água">
  <a:themeElements>
    <a:clrScheme name="Marca d'águ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Marca d'ág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rca d'águ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a d'água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a d'água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B98A00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B98A00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0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1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2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3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4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5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6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7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8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19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0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1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2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3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4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5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6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7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8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29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3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30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4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5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6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7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8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ppt/theme/themeOverride9.xml><?xml version="1.0" encoding="utf-8"?>
<a:themeOverride xmlns:a="http://schemas.openxmlformats.org/drawingml/2006/main">
  <a:clrScheme name="Marca d'água 10">
    <a:dk1>
      <a:srgbClr val="000000"/>
    </a:dk1>
    <a:lt1>
      <a:srgbClr val="FFFFFF"/>
    </a:lt1>
    <a:dk2>
      <a:srgbClr val="000000"/>
    </a:dk2>
    <a:lt2>
      <a:srgbClr val="808080"/>
    </a:lt2>
    <a:accent1>
      <a:srgbClr val="CCCCFF"/>
    </a:accent1>
    <a:accent2>
      <a:srgbClr val="CC9900"/>
    </a:accent2>
    <a:accent3>
      <a:srgbClr val="FFFFFF"/>
    </a:accent3>
    <a:accent4>
      <a:srgbClr val="000000"/>
    </a:accent4>
    <a:accent5>
      <a:srgbClr val="E2E2FF"/>
    </a:accent5>
    <a:accent6>
      <a:srgbClr val="B98A00"/>
    </a:accent6>
    <a:hlink>
      <a:srgbClr val="6767FF"/>
    </a:hlink>
    <a:folHlink>
      <a:srgbClr val="99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54</TotalTime>
  <Words>939</Words>
  <Application>Microsoft Office PowerPoint</Application>
  <PresentationFormat>Apresentação na tela (4:3)</PresentationFormat>
  <Paragraphs>76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Times New Roman</vt:lpstr>
      <vt:lpstr>Wingdings</vt:lpstr>
      <vt:lpstr>Georgia</vt:lpstr>
      <vt:lpstr>Forte</vt:lpstr>
      <vt:lpstr>Comic Sans MS</vt:lpstr>
      <vt:lpstr>Marca d'água</vt:lpstr>
      <vt:lpstr>Design padrão</vt:lpstr>
      <vt:lpstr>Sábado o Selo de Deus</vt:lpstr>
      <vt:lpstr>Na Bíblia, o primeiro dia da semana, ao qual chamamos de Domingo, é mencionado somente oito vezes. As quatro primeiras são: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“Não penseis que vim revogar a Lei ou os profetas; não vim para revogar, vim para cumprir.”  Porque em verdade vos digo: até que o céu e a terra passem, nem um i ou um til jamais passará da Lei, até que tudo se cumpra.”  Mateus 5:17,18</vt:lpstr>
      <vt:lpstr>Apresentação do PowerPoint</vt:lpstr>
      <vt:lpstr>Quem, quando, como, e com que autoridade mudou o Santo Dia do Senhor DO Sábado PARA o Domingo?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Este surpreendente decreto nos apresenta duas verdades: </vt:lpstr>
      <vt:lpstr>Apresentação do PowerPoint</vt:lpstr>
      <vt:lpstr>Este ato revela o grande sentimento anti-semita vigente na época, e a ânsia, a qualquer preço, de distinguir os Cristãos desse povo.  Notem que a ordem do concílio é guardar o Domingo “se possível”, enquanto é bem enérgico  em dizer que quem guardar o Sábado “será separado de Cristo”. </vt:lpstr>
      <vt:lpstr>Como vemos, a mudança foi gradativa do Sábado verdadeiro para o Domingo.  Foi também forçada e sem qualquer base nas Escrituras.  Veja o que disse o Cardeal Gibbons, arcebispo de Baltimore e primaz da Igreja Católica nos Estados Unidos:</vt:lpstr>
      <vt:lpstr>Apresentação do PowerPoint</vt:lpstr>
      <vt:lpstr>Apresentação do PowerPoint</vt:lpstr>
      <vt:lpstr>“Eu sei que, depois da minha partida, entre vós penetrarão lobos vorazes, que não pouparão o rebanho. E que, dentre vós mesmos, se levantarão homens falando coisas pervertidas para arrastar os discípulos atrás deles.” Atos 20.29-30 </vt:lpstr>
      <vt:lpstr>“Todo aquele que nega o Filho, esse não tem o Pai; aquele que confessa o Filho tem igualmente o Pai. Permaneça em vós o que ouvistes desde o princípio. Se em vós permanecer o que desde o princípio ouvistes, também permanecereis vós no Filho e no Pai.” I João 2.23-24</vt:lpstr>
      <vt:lpstr>“Proferirá palavras contra o Altíssimo, magoará os santos do Altíssimo, e cuidará em mudar os tempos e a Lei; e os santos lhe serão entregues por um tempo, dois tempos e metade de um tempo.” Daniel 7.25</vt:lpstr>
      <vt:lpstr>“O exército lhe foi entregue, com o sacrifício diário, por causa das transgressões; e deitou por terra a verdade; e o que fez prosperou.”  Daniel 8:12.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SÁBADO SELO DE DEUS</dc:title>
  <dc:subject>SERMÕES</dc:subject>
  <dc:creator>Pr. MARCELO AUGUSTO DE CARVALHO</dc:creator>
  <cp:keywords>15122005</cp:keywords>
  <cp:lastModifiedBy>Pr. Marcelo Carvalho</cp:lastModifiedBy>
  <cp:revision>12122010</cp:revision>
  <dcterms:created xsi:type="dcterms:W3CDTF">2005-12-14T20:14:28Z</dcterms:created>
  <dcterms:modified xsi:type="dcterms:W3CDTF">2019-11-22T10:04:46Z</dcterms:modified>
</cp:coreProperties>
</file>