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66" r:id="rId3"/>
    <p:sldId id="256" r:id="rId4"/>
    <p:sldId id="26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70" r:id="rId16"/>
    <p:sldId id="272" r:id="rId17"/>
    <p:sldId id="269" r:id="rId18"/>
    <p:sldId id="271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00CC00"/>
    <a:srgbClr val="FF99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>
            <a:extLst>
              <a:ext uri="{FF2B5EF4-FFF2-40B4-BE49-F238E27FC236}">
                <a16:creationId xmlns:a16="http://schemas.microsoft.com/office/drawing/2014/main" id="{5D541339-0F9F-48E7-8E38-76A206B6BDB7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28675" name="Oval 3">
              <a:extLst>
                <a:ext uri="{FF2B5EF4-FFF2-40B4-BE49-F238E27FC236}">
                  <a16:creationId xmlns:a16="http://schemas.microsoft.com/office/drawing/2014/main" id="{B838DB38-92D9-431C-99DB-52C9196C32D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76" name="Oval 4">
              <a:extLst>
                <a:ext uri="{FF2B5EF4-FFF2-40B4-BE49-F238E27FC236}">
                  <a16:creationId xmlns:a16="http://schemas.microsoft.com/office/drawing/2014/main" id="{538E51C8-AE58-4D8B-AD59-04F32A1A2EF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77" name="Oval 5">
              <a:extLst>
                <a:ext uri="{FF2B5EF4-FFF2-40B4-BE49-F238E27FC236}">
                  <a16:creationId xmlns:a16="http://schemas.microsoft.com/office/drawing/2014/main" id="{469C8129-62C0-463E-9EF6-9C596D12733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78" name="Oval 6">
              <a:extLst>
                <a:ext uri="{FF2B5EF4-FFF2-40B4-BE49-F238E27FC236}">
                  <a16:creationId xmlns:a16="http://schemas.microsoft.com/office/drawing/2014/main" id="{66006AEE-117D-4B7D-925F-A5CB3F1699A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79" name="Oval 7">
              <a:extLst>
                <a:ext uri="{FF2B5EF4-FFF2-40B4-BE49-F238E27FC236}">
                  <a16:creationId xmlns:a16="http://schemas.microsoft.com/office/drawing/2014/main" id="{8753B373-0052-4DFB-9F2F-E431319C8D7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8680" name="Oval 8">
              <a:extLst>
                <a:ext uri="{FF2B5EF4-FFF2-40B4-BE49-F238E27FC236}">
                  <a16:creationId xmlns:a16="http://schemas.microsoft.com/office/drawing/2014/main" id="{833DAE6B-6DFC-49FB-95EF-AD69B190362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8681" name="Rectangle 9">
            <a:extLst>
              <a:ext uri="{FF2B5EF4-FFF2-40B4-BE49-F238E27FC236}">
                <a16:creationId xmlns:a16="http://schemas.microsoft.com/office/drawing/2014/main" id="{F90E9358-9768-4006-A727-3FCB955272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0DCA9D03-A2B0-44BA-836E-5E69A1E772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2A7FE260-4786-497B-963A-DCB2631A49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19626F-F04C-4F3B-8DBF-13EDE2E8688A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87D1669E-D3ED-4870-A3C7-BD3D303AAF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28685" name="Rectangle 13">
            <a:extLst>
              <a:ext uri="{FF2B5EF4-FFF2-40B4-BE49-F238E27FC236}">
                <a16:creationId xmlns:a16="http://schemas.microsoft.com/office/drawing/2014/main" id="{016FB7AF-1C0B-483D-9D1D-E9FE4F15AF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A80C8-8588-42F5-9D61-F96EEED24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2564922-5CBB-4858-83A7-F7E7B0A6B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61DF65-E147-4558-8F83-152A6DF84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D4974D-DA03-4DAD-985C-7F8F42F7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A421A6-36B0-478E-90F1-79FC7117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5204C-66D0-43A9-91B4-D17958E9F31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285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52B3E3-88CC-4C4A-A141-33AE6499C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A4FD411-3015-415D-ADA5-869E9332A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45166E-7242-4F42-B840-A6081B04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1AF97F-3B7F-445A-9000-081F7BC1A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432D39-122B-4C5B-8D78-900B2247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BC802-E576-4A83-A8F9-CF9CCF99751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1637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DF78C-E4C8-4255-BE02-C34C4F7F87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65F7FF-0271-41CA-93FE-ECAD3694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8EA5A1-827D-4831-A8C0-985BDF7D5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01EB5C-DEA2-45CC-ABF6-7B2839623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62980C-BB1F-4EF1-AF0B-47439E4D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5195F-ADC3-4F7F-836F-A2C7F0660D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74212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DB403-AA11-4B27-A38A-280F901F9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DF6395-0181-40F7-8742-A2EBAA0A6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566631-B60D-4A9C-B6C6-BB6FB9B03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A45F9D-2EF5-4D75-9633-BF3EA7A78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0C64C3-B233-4095-AF13-E650371EA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19A23-1D83-449A-80CC-ACF6514DF70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6151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4492B-9D76-44CE-977B-6DEDE8669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C0D84A-9C32-4690-8154-2D71F2199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F249EA-8F97-498E-9CE7-59F3E8C7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F42754-43B8-4556-92A8-94FB74A5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AA1157-700A-4A67-AA51-7DF684E4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F3191-C60A-4325-92E9-C3CB980E79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16922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0D267-0AF1-464A-9EFD-6E41C98F3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2B936D-C51A-4DE6-87C3-F4A41DB769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F82F37-F4FC-4BF6-B4CE-BF3535672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A29996-EAA2-42E4-AEAF-0E3B25A13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422DB3-5015-4B1D-9FB8-845BDD9A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FE24B1-1C3E-4736-AA47-E0077447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70299-6E77-425B-89BB-5DA525F7C7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49709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7B426-C123-45B8-A17C-2B1D181D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A8C32F-2C4B-433C-9037-098434A48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AD1BE-439E-4E91-97D0-370C16D89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738ACA6-FC31-424F-98AB-4A8C2503D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0750895-BAC8-45CF-A416-77ED5696FB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E308DFF-B506-452D-83B5-DC2C9ABC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879DA8D-A84B-4AE2-BFAF-34375089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46502DA-2645-41BE-9723-3BC02F31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5F150-BEFD-4C56-8B5E-AE3F710263D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8145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24D9B-F4BC-4010-BA43-0215C0114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28C0903-9941-4B12-AE08-4514E7373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7736941-060C-4FFF-A887-07160A38E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79C7AE5-F4F8-4F68-BBBF-D087D6D1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91445-310C-46D5-9598-C9A4A8EFB9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86049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A1C7CC1-1AE7-4B2A-B7FF-70B5AF6C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08B3BB-6CA6-4681-B8DB-7DC4FEB29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2DB463F-69AC-4C40-BD39-4516E16C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06721-3E44-4969-9B6B-A0E0B15ED76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7390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942B7-DD99-4B3E-A2A9-8DF450695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7FF1B1-7657-4CED-B106-9DD97B9A0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32E245-03C1-4B50-BECA-1DB92809C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608050-6F45-4FEB-9F44-BC583D97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02BC3EA-D918-4649-AC94-0C9EDB90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4D82AF-CB5D-47A1-AEC5-0ADE0FCB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35068A-DE25-4813-9240-A8BD9F0F40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97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85175E-3E67-47AD-BBCA-24915C635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634F0C-0265-404B-AE26-26A53F017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588661-E022-4152-86FA-116794703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027F2D-8562-4CB2-BF4B-452453D24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C40A88-0BA7-4E71-B0A9-F440C0C7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4B559-F0A5-4DB9-886C-972AA185E65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4316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F87F4-DB97-47A9-9257-DBA237533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D8DC1EC-8E04-4006-ABC7-CACBB382F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88C10C-5A13-4492-89D8-A034A3492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97EA95D-0DAF-4614-BFCB-D3B0B3525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14E537-A3DF-4BA8-A2A2-6E899609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4FA27B-D130-47AE-A0B4-6EE98DC7A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457C3-9AF4-4D82-BE94-F19AC6020B2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9745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FF08C-ADDA-4B97-8068-C70E48666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0FB3827-9AAD-4DC4-B5AE-3DE03734A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B0BDBB-E1B5-484B-BC2E-28094F0A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F9E00F-5E6E-4F5E-8404-2F3B3647F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3887BE-E644-43F9-90AD-BDFCF2BB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68924-493A-452C-A6FD-F45FAA676F3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3689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977500-F961-45C4-B208-3E09024D1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6BFEFB0-8857-4AA0-AA5C-E4C1C7F19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D196A9-1588-482C-98C8-241DEC90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7C520F-5C83-482A-AD47-CF130F07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1A6FDC-FDF9-41B1-9BE7-D7C443C26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DEA10-2723-4786-BD70-951B19DA3B1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3039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8E6F9-71F0-4F36-ADB8-FB84993AF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64CBE1-6E96-4EB5-AD89-4BDD9B44C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7C5507-8B8C-4512-9FB0-68EFC48AF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19160B-A2CB-4462-A420-464A574D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79169B-F944-41AD-836D-2209473B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7FED9-C9F7-4026-B376-CADBE44D5F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499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80ECB-C1F6-404F-AA50-5C3C3E390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B1504A-4EA5-441A-8A29-2DFB6B436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66C1AD-C0A7-4660-B51E-E229338FA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F0B6BE-397D-4BE3-AC6D-A8FBA9BFF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C22D2C-BB6A-4B53-B264-FBB5D79F0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E94F2EE-80C6-4D27-96D9-E4FF7BBC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A115F-8F22-4DB4-8F2A-FCB479DA9F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10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A63556-E9E1-444E-86B9-80A603299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90BB47-A293-419E-A55A-8976DA260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CDB71C-4193-4725-A9DE-5E6FD868C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82D5B94-B524-41A7-A99F-125776778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7BB34CD-D4E4-42B3-9F8D-47FCC2ACF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1E04CB7-F1EC-43A8-98C0-0199CB7E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369F869-F21C-416F-9B38-AD8863F09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381D236-0DF0-41E8-93A5-24F0D346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492C9-9F20-4604-8562-A05B04EBE47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6461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B69A54-2671-4B8F-B28A-0956CB082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5A3D72-00DC-4BD9-A2F9-36D1BDD7A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ACDE2BB-CCA6-4F6B-BE1F-5BDB9D53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53499F1-0B94-4E10-A5F6-0D72E50E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31025-0C33-47AA-BBBC-F7F06C4257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2407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8947071-EEC2-4863-AD5E-B000D02C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A93167A-7607-47F4-987C-200E9B75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96D7660-E46C-459F-8519-B4A1AE4C0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8BE13-38AF-4139-B6DC-15EEB23E3C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691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DD70E-F992-4F52-B3DF-A2A88D26F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CD495A-E6FE-4BF6-B348-780A9557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3D4E37-5740-4F4E-B85B-AC0A4143B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12BA47-6C9F-4404-B5E9-692B76BDC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4F36E6-9A0B-4F13-A52E-310A3FD9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DAAE5A-5EAC-4AA3-8EE8-21FE7BE69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8AC4D-AE07-4E2D-8F13-BEAF779986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274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BDA3D-B77A-45FF-AA01-FDE65006C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7A38325-A702-438A-B54C-890C0043C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91C5894-B0D7-45B4-9408-D25F8AB45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6F24F5-6765-45F9-BC1B-5612089CF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E98DD4-363F-4C75-B2B1-B32E9956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0715F0B-961C-44FE-BB07-EDA7103A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170D7-76F7-4F34-94EA-F9BE5B880E1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23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>
            <a:extLst>
              <a:ext uri="{FF2B5EF4-FFF2-40B4-BE49-F238E27FC236}">
                <a16:creationId xmlns:a16="http://schemas.microsoft.com/office/drawing/2014/main" id="{374E6F47-9759-4DBA-BD43-7C0CC1C11F68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7651" name="Oval 3">
              <a:extLst>
                <a:ext uri="{FF2B5EF4-FFF2-40B4-BE49-F238E27FC236}">
                  <a16:creationId xmlns:a16="http://schemas.microsoft.com/office/drawing/2014/main" id="{0C5AD70F-DBDC-4C2B-9A40-6ACDA075C67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7652" name="Oval 4">
              <a:extLst>
                <a:ext uri="{FF2B5EF4-FFF2-40B4-BE49-F238E27FC236}">
                  <a16:creationId xmlns:a16="http://schemas.microsoft.com/office/drawing/2014/main" id="{8B9BF164-072F-47AD-AAAE-B59E5EDBBBB4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7653" name="Oval 5">
              <a:extLst>
                <a:ext uri="{FF2B5EF4-FFF2-40B4-BE49-F238E27FC236}">
                  <a16:creationId xmlns:a16="http://schemas.microsoft.com/office/drawing/2014/main" id="{FD53FFBD-91AD-4EE5-A2DC-0C560B610CC3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7654" name="Oval 6">
              <a:extLst>
                <a:ext uri="{FF2B5EF4-FFF2-40B4-BE49-F238E27FC236}">
                  <a16:creationId xmlns:a16="http://schemas.microsoft.com/office/drawing/2014/main" id="{0B326C64-ADE8-4FA8-B732-4A3977897D22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7655" name="Oval 7">
              <a:extLst>
                <a:ext uri="{FF2B5EF4-FFF2-40B4-BE49-F238E27FC236}">
                  <a16:creationId xmlns:a16="http://schemas.microsoft.com/office/drawing/2014/main" id="{EDE54140-C3E7-48A3-8E31-9D1A01965A59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7656" name="Rectangle 8">
            <a:extLst>
              <a:ext uri="{FF2B5EF4-FFF2-40B4-BE49-F238E27FC236}">
                <a16:creationId xmlns:a16="http://schemas.microsoft.com/office/drawing/2014/main" id="{B1C8990A-1AC0-4779-90D1-F3A297B0A4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2301E432-986B-42AD-8A81-FF69EE5C47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pt-BR" altLang="pt-BR"/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21D85783-C60A-4574-9ECD-DC4794CF15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pt-BR" altLang="pt-BR"/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76BEA4A8-B3A7-4F05-8AA4-4442A17BFB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30C6B85-EB53-4F41-A1AE-C6218BD4DC5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40A0AA12-EA94-4421-AEF6-BEEBE22A2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71702B3A-EB6F-44FD-B802-7EED5440E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8335919F-AF88-4A92-9147-F15B681DE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C5A2B6FD-4F89-42FB-9C8B-9D2433B07D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E7FBD5AC-7A67-4EF3-AC54-D9E0AEA74C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0A68D766-5DF7-44D2-91A1-E28670983C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D95870-EB30-4F00-BD6E-45904A26AA3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8">
            <a:extLst>
              <a:ext uri="{FF2B5EF4-FFF2-40B4-BE49-F238E27FC236}">
                <a16:creationId xmlns:a16="http://schemas.microsoft.com/office/drawing/2014/main" id="{DAE98B68-AC96-420D-8D27-E7BF70BFD4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sz="6600" b="1" i="1">
                <a:latin typeface="Georgia" panose="02040502050405020303" pitchFamily="18" charset="0"/>
              </a:rPr>
              <a:t>Sábado o Selo de Deus</a:t>
            </a: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3ED872CE-C0F1-46CF-8BC8-DBECD47EC4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altLang="pt-BR" sz="4800" b="1">
                <a:latin typeface="Forte" panose="03060902040502070203" pitchFamily="66" charset="0"/>
              </a:rPr>
              <a:t>Tome uma Decisão</a:t>
            </a: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58D979CF-6BC5-4003-8710-1728A3FCA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4763" y="6165850"/>
            <a:ext cx="1746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pt-BR" altLang="pt-BR" sz="1000" b="1">
                <a:latin typeface="Georgia" panose="02040502050405020303" pitchFamily="18" charset="0"/>
              </a:rPr>
              <a:t>Peter P. Goldschmidt </a:t>
            </a:r>
          </a:p>
          <a:p>
            <a:pPr algn="r"/>
            <a:r>
              <a:rPr lang="pt-BR" altLang="pt-BR" sz="1000" b="1">
                <a:latin typeface="Georgia" panose="02040502050405020303" pitchFamily="18" charset="0"/>
              </a:rPr>
              <a:t>Pr. Marcelo A. Carvalho</a:t>
            </a:r>
            <a:endParaRPr lang="pt-BR" altLang="pt-BR"/>
          </a:p>
        </p:txBody>
      </p:sp>
      <p:pic>
        <p:nvPicPr>
          <p:cNvPr id="13324" name="Picture 12" descr="1fadminas">
            <a:extLst>
              <a:ext uri="{FF2B5EF4-FFF2-40B4-BE49-F238E27FC236}">
                <a16:creationId xmlns:a16="http://schemas.microsoft.com/office/drawing/2014/main" id="{14BCF556-0D05-45D7-8A21-CB69EF767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045200"/>
            <a:ext cx="67627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5" name="WordArt 13">
            <a:extLst>
              <a:ext uri="{FF2B5EF4-FFF2-40B4-BE49-F238E27FC236}">
                <a16:creationId xmlns:a16="http://schemas.microsoft.com/office/drawing/2014/main" id="{0C5B547F-6D59-46DF-A66C-A2EDBB5E4DA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68538" y="3573463"/>
            <a:ext cx="419100" cy="904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6000" b="1" kern="10">
                <a:solidFill>
                  <a:srgbClr val="FFFFFF"/>
                </a:solidFill>
                <a:effectLst>
                  <a:outerShdw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Century Schoolbook" panose="02040604050505020304" pitchFamily="18" charset="0"/>
              </a:rPr>
              <a:t>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C7795B1-4BFB-4462-BCCA-8AF014928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341438"/>
            <a:ext cx="8686800" cy="5373687"/>
          </a:xfrm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5000" b="1">
                <a:latin typeface="Century Gothic" panose="020B0502020202020204" pitchFamily="34" charset="0"/>
              </a:rPr>
              <a:t>Se Deus nos permitir, nos encontraremos um dia no céu e, juntos, adoraremos ao nosso Criador. De um Sábado a outro, que Deus te abençoe a você. 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85185A3C-E902-4384-8965-BA0F4AEC8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7F3A3D4-22FC-47C9-8442-FAFF54154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412875"/>
            <a:ext cx="8686800" cy="5300663"/>
          </a:xfrm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6800" b="1">
                <a:latin typeface="Century Gothic" panose="020B0502020202020204" pitchFamily="34" charset="0"/>
              </a:rPr>
              <a:t>“</a:t>
            </a:r>
            <a:r>
              <a:rPr lang="pt-BR" altLang="pt-BR" sz="6800" b="1">
                <a:latin typeface="Comic Sans MS" panose="030F0702030302020204" pitchFamily="66" charset="0"/>
              </a:rPr>
              <a:t>Se me amais, guardareis os meus mandamentos</a:t>
            </a:r>
            <a:r>
              <a:rPr lang="pt-BR" altLang="pt-BR" sz="6800" b="1">
                <a:latin typeface="Century Gothic" panose="020B0502020202020204" pitchFamily="34" charset="0"/>
              </a:rPr>
              <a:t>”</a:t>
            </a:r>
            <a:br>
              <a:rPr lang="pt-BR" altLang="pt-BR" sz="6800" b="1">
                <a:latin typeface="Century Gothic" panose="020B0502020202020204" pitchFamily="34" charset="0"/>
              </a:rPr>
            </a:br>
            <a:r>
              <a:rPr lang="pt-BR" altLang="pt-BR" sz="6800" b="1">
                <a:latin typeface="Century Gothic" panose="020B0502020202020204" pitchFamily="34" charset="0"/>
              </a:rPr>
              <a:t>Palavra de Jesus em João 14.1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64BF33D3-FC76-4BE6-8030-CCE76CB07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11">
            <a:extLst>
              <a:ext uri="{FF2B5EF4-FFF2-40B4-BE49-F238E27FC236}">
                <a16:creationId xmlns:a16="http://schemas.microsoft.com/office/drawing/2014/main" id="{C2457083-46EB-4351-985E-9D4A62DBE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44675"/>
            <a:ext cx="8686800" cy="4797425"/>
          </a:xfrm>
        </p:spPr>
        <p:txBody>
          <a:bodyPr/>
          <a:lstStyle/>
          <a:p>
            <a:pPr algn="r"/>
            <a:r>
              <a:rPr lang="pt-BR" altLang="pt-BR" sz="6200" b="1"/>
              <a:t>Tome uma decisão!</a:t>
            </a:r>
            <a:br>
              <a:rPr lang="pt-BR" altLang="pt-BR" sz="6200" b="1"/>
            </a:br>
            <a:r>
              <a:rPr lang="pt-BR" altLang="pt-BR" sz="6200" b="1"/>
              <a:t>Ele já tomou por você!</a:t>
            </a:r>
            <a:br>
              <a:rPr lang="pt-BR" altLang="pt-BR" sz="6200" b="1"/>
            </a:br>
            <a:r>
              <a:rPr lang="pt-BR" altLang="pt-BR" sz="6200" b="1"/>
              <a:t>Mesmo que sofra por ela, valerá a pena!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791264AC-6282-49F9-A6BC-743814C21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86800" cy="6178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b="1"/>
              <a:t>Talvez você perca muitas coisas:</a:t>
            </a:r>
            <a:br>
              <a:rPr lang="pt-BR" altLang="pt-BR" b="1"/>
            </a:br>
            <a:r>
              <a:rPr lang="pt-BR" altLang="pt-BR" b="1"/>
              <a:t>* </a:t>
            </a:r>
            <a:r>
              <a:rPr lang="pt-BR" altLang="pt-BR" sz="5600" b="1"/>
              <a:t>Bom emprego</a:t>
            </a:r>
            <a:br>
              <a:rPr lang="pt-BR" altLang="pt-BR" sz="5600" b="1"/>
            </a:br>
            <a:r>
              <a:rPr lang="pt-BR" altLang="pt-BR" sz="5600" b="1"/>
              <a:t>* Boas propostas</a:t>
            </a:r>
            <a:br>
              <a:rPr lang="pt-BR" altLang="pt-BR" sz="5600" b="1"/>
            </a:br>
            <a:r>
              <a:rPr lang="pt-BR" altLang="pt-BR" sz="5600" b="1"/>
              <a:t>* Carreira</a:t>
            </a:r>
            <a:br>
              <a:rPr lang="pt-BR" altLang="pt-BR" sz="5600" b="1"/>
            </a:br>
            <a:r>
              <a:rPr lang="pt-BR" altLang="pt-BR" sz="5600" b="1"/>
              <a:t>* Amigos</a:t>
            </a:r>
            <a:br>
              <a:rPr lang="pt-BR" altLang="pt-BR" sz="5600" b="1"/>
            </a:br>
            <a:r>
              <a:rPr lang="pt-BR" altLang="pt-BR" sz="5600" b="1"/>
              <a:t>* Parentes</a:t>
            </a:r>
            <a:br>
              <a:rPr lang="pt-BR" altLang="pt-BR" sz="5600" b="1"/>
            </a:br>
            <a:r>
              <a:rPr lang="pt-BR" altLang="pt-BR" sz="5600" b="1"/>
              <a:t>* Familiares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D27DA17A-1A45-4348-B826-000A520AB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893175" cy="6583362"/>
          </a:xfrm>
        </p:spPr>
        <p:txBody>
          <a:bodyPr/>
          <a:lstStyle/>
          <a:p>
            <a:r>
              <a:rPr lang="pt-BR" altLang="pt-BR" sz="5000" b="1" u="sng"/>
              <a:t>Paulo: nada nos separará do amor de Cristo</a:t>
            </a:r>
            <a:r>
              <a:rPr lang="pt-BR" altLang="pt-BR" sz="5000" b="1"/>
              <a:t>: nem a morte, vida, anjos, principados, potestades, presente, porvir, altura, profundidade ou outra criatura nos separará do amor de Deus em Jesus. Rom. 8. 38-39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B0F19FA9-6E4A-48DF-BBF2-C7A7A55011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115888"/>
            <a:ext cx="8893175" cy="6583362"/>
          </a:xfrm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altLang="pt-BR" sz="7400" b="1"/>
              <a:t>Exemplos:</a:t>
            </a:r>
            <a:br>
              <a:rPr lang="pt-BR" altLang="pt-BR" sz="7400" b="1"/>
            </a:br>
            <a:r>
              <a:rPr lang="pt-BR" altLang="pt-BR" sz="7400" b="1">
                <a:solidFill>
                  <a:srgbClr val="00CC00"/>
                </a:solidFill>
                <a:latin typeface="Forte" panose="03060902040502070203" pitchFamily="66" charset="0"/>
              </a:rPr>
              <a:t>Daniel</a:t>
            </a:r>
            <a:br>
              <a:rPr lang="pt-BR" altLang="pt-BR" sz="7400" b="1"/>
            </a:br>
            <a:r>
              <a:rPr lang="pt-BR" altLang="pt-BR" sz="7400" b="1">
                <a:solidFill>
                  <a:schemeClr val="hlink"/>
                </a:solidFill>
                <a:latin typeface="Century Schoolbook" panose="02040604050505020304" pitchFamily="18" charset="0"/>
              </a:rPr>
              <a:t>José no Egito</a:t>
            </a:r>
            <a:br>
              <a:rPr lang="pt-BR" altLang="pt-BR" sz="7400" b="1"/>
            </a:br>
            <a:r>
              <a:rPr lang="pt-BR" altLang="pt-BR" b="1">
                <a:solidFill>
                  <a:srgbClr val="FF0000"/>
                </a:solidFill>
                <a:latin typeface="Goudy Stout" panose="0202090407030B020401" pitchFamily="18" charset="0"/>
              </a:rPr>
              <a:t>Amigos de Daniel</a:t>
            </a:r>
            <a:br>
              <a:rPr lang="pt-BR" altLang="pt-BR" sz="7400" b="1"/>
            </a:br>
            <a:r>
              <a:rPr lang="pt-BR" altLang="pt-BR" sz="7400" b="1">
                <a:solidFill>
                  <a:srgbClr val="990099"/>
                </a:solidFill>
                <a:latin typeface="Bookman Old Style" panose="02050604050505020204" pitchFamily="18" charset="0"/>
              </a:rPr>
              <a:t>Você!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E9AE8155-64DD-4D3E-B056-384531310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412875"/>
            <a:ext cx="8686800" cy="5445125"/>
          </a:xfrm>
        </p:spPr>
        <p:txBody>
          <a:bodyPr/>
          <a:lstStyle/>
          <a:p>
            <a:pPr algn="ctr"/>
            <a:r>
              <a:rPr lang="pt-BR" altLang="pt-BR" sz="7400" b="1">
                <a:latin typeface="Comic Sans MS" panose="030F0702030302020204" pitchFamily="66" charset="0"/>
              </a:rPr>
              <a:t>Sê fiel até a morte e dar-te-ei a coroa da vida</a:t>
            </a:r>
            <a:r>
              <a:rPr lang="pt-BR" altLang="pt-BR" sz="7400" b="1"/>
              <a:t>! Apoc. 2.10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0047BFFA-19D6-4B91-8732-2037CC5A1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</a:rPr>
              <a:t>Eu quero ser de Jesus! E você?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36BFC6A-1735-4A25-AFED-9F1F5AFC5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484313"/>
            <a:ext cx="8820150" cy="5229225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latin typeface="Century Gothic" panose="020B0502020202020204" pitchFamily="34" charset="0"/>
              </a:rPr>
              <a:t>Uma das coisas que me deixam mais intrigados hoje é a importância que se dá à NÃO guarda do sétimo dia. Quanto aos outros nove mandamentos, inclusive ao segundo, que foi tirado no catecismo Católico, não há nenhuma polêmica ou discussão.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C8D53BCE-95E7-4C7B-8305-C65418681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9DAE25C8-EE46-4967-9416-2C9E6209C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700213"/>
            <a:ext cx="9144000" cy="4868862"/>
          </a:xfrm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4200" b="1">
                <a:latin typeface="Century Gothic" panose="020B0502020202020204" pitchFamily="34" charset="0"/>
              </a:rPr>
              <a:t>Teria Deus mantido em vigor os nove, enquanto ao quarto mandamento, deu menor importância, deixando por conta do fabuloso intelecto humano a decisão de mantê-lo ou não?</a:t>
            </a:r>
            <a:br>
              <a:rPr lang="pt-BR" altLang="pt-BR" sz="4200" b="1">
                <a:latin typeface="Century Gothic" panose="020B0502020202020204" pitchFamily="34" charset="0"/>
              </a:rPr>
            </a:br>
            <a:r>
              <a:rPr lang="pt-BR" altLang="pt-BR" sz="4200" b="1">
                <a:latin typeface="Century Gothic" panose="020B0502020202020204" pitchFamily="34" charset="0"/>
              </a:rPr>
              <a:t>Duvido! 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3AAE351F-8E81-42A1-8AD2-7EF072F04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5DB06A-FD8F-466E-B821-4E41DBED8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341438"/>
            <a:ext cx="8686800" cy="5373687"/>
          </a:xfrm>
        </p:spPr>
        <p:txBody>
          <a:bodyPr/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pt-BR" altLang="pt-BR" sz="4200" b="1">
                <a:latin typeface="Century Gothic" panose="020B0502020202020204" pitchFamily="34" charset="0"/>
              </a:rPr>
              <a:t>Deus não age assim. </a:t>
            </a:r>
            <a:br>
              <a:rPr lang="pt-BR" altLang="pt-BR" sz="4200" b="1">
                <a:latin typeface="Century Gothic" panose="020B0502020202020204" pitchFamily="34" charset="0"/>
              </a:rPr>
            </a:br>
            <a:r>
              <a:rPr lang="pt-BR" altLang="pt-BR" sz="4200" b="1">
                <a:latin typeface="Century Gothic" panose="020B0502020202020204" pitchFamily="34" charset="0"/>
              </a:rPr>
              <a:t>Ele é sábio e irrepreensível. </a:t>
            </a:r>
            <a:br>
              <a:rPr lang="pt-BR" altLang="pt-BR" sz="4200" b="1">
                <a:latin typeface="Century Gothic" panose="020B0502020202020204" pitchFamily="34" charset="0"/>
              </a:rPr>
            </a:br>
            <a:r>
              <a:rPr lang="pt-BR" altLang="pt-BR" sz="4200" b="1">
                <a:latin typeface="Century Gothic" panose="020B0502020202020204" pitchFamily="34" charset="0"/>
              </a:rPr>
              <a:t>Deus não muda de opinião. </a:t>
            </a:r>
            <a:br>
              <a:rPr lang="pt-BR" altLang="pt-BR" sz="4200" b="1">
                <a:latin typeface="Century Gothic" panose="020B0502020202020204" pitchFamily="34" charset="0"/>
              </a:rPr>
            </a:br>
            <a:r>
              <a:rPr lang="pt-BR" altLang="pt-BR" sz="4200" b="1">
                <a:latin typeface="Century Gothic" panose="020B0502020202020204" pitchFamily="34" charset="0"/>
              </a:rPr>
              <a:t>Deus não faz nada para se arrepender depois; </a:t>
            </a:r>
            <a:br>
              <a:rPr lang="pt-BR" altLang="pt-BR" sz="4200" b="1">
                <a:latin typeface="Century Gothic" panose="020B0502020202020204" pitchFamily="34" charset="0"/>
              </a:rPr>
            </a:br>
            <a:r>
              <a:rPr lang="pt-BR" altLang="pt-BR" sz="4200" b="1">
                <a:latin typeface="Century Gothic" panose="020B0502020202020204" pitchFamily="34" charset="0"/>
              </a:rPr>
              <a:t>Porque, desde o princípio, conhece o fim de todas as coisas.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C51CDC4-D109-4D2E-9065-BE68C9115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773238"/>
            <a:ext cx="8686800" cy="4824412"/>
          </a:xfrm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5600" b="1">
                <a:latin typeface="Century Gothic" panose="020B0502020202020204" pitchFamily="34" charset="0"/>
              </a:rPr>
              <a:t>O Sábado não salva, isto nós já sabemos, mas o Sábado faz parte da transformação do Cristão. 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3330D165-AE78-4098-8FF2-E7DAD027B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97046FF-483C-472E-96DD-5B0F4748D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686800" cy="6858000"/>
          </a:xfrm>
        </p:spPr>
        <p:txBody>
          <a:bodyPr/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pt-BR" altLang="pt-BR" sz="6800" b="1">
                <a:latin typeface="Century Gothic" panose="020B0502020202020204" pitchFamily="34" charset="0"/>
              </a:rPr>
              <a:t>Jesus disse:</a:t>
            </a:r>
            <a:br>
              <a:rPr lang="pt-BR" altLang="pt-BR" sz="6800" b="1">
                <a:latin typeface="Century Gothic" panose="020B0502020202020204" pitchFamily="34" charset="0"/>
              </a:rPr>
            </a:br>
            <a:r>
              <a:rPr lang="pt-BR" altLang="pt-BR" sz="6800" b="1">
                <a:latin typeface="Century Gothic" panose="020B0502020202020204" pitchFamily="34" charset="0"/>
              </a:rPr>
              <a:t>“</a:t>
            </a:r>
            <a:r>
              <a:rPr lang="pt-BR" altLang="pt-BR" sz="6800" b="1">
                <a:latin typeface="Comic Sans MS" panose="030F0702030302020204" pitchFamily="66" charset="0"/>
              </a:rPr>
              <a:t>Se me amais, guardareis os meus mandamentos</a:t>
            </a:r>
            <a:r>
              <a:rPr lang="pt-BR" altLang="pt-BR" sz="6800" b="1">
                <a:latin typeface="Century Gothic" panose="020B0502020202020204" pitchFamily="34" charset="0"/>
              </a:rPr>
              <a:t>” </a:t>
            </a:r>
            <a:br>
              <a:rPr lang="pt-BR" altLang="pt-BR" sz="6800" b="1">
                <a:latin typeface="Century Gothic" panose="020B0502020202020204" pitchFamily="34" charset="0"/>
              </a:rPr>
            </a:br>
            <a:r>
              <a:rPr lang="pt-BR" altLang="pt-BR" sz="6800" b="1">
                <a:latin typeface="Century Gothic" panose="020B0502020202020204" pitchFamily="34" charset="0"/>
              </a:rPr>
              <a:t>João 14:15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C21F3E7D-4737-4BF3-BF97-ABFE2D756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4017156-B36A-49FD-8D09-590FBB9B4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8893175" cy="6583362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b="1">
                <a:latin typeface="Century Gothic" panose="020B0502020202020204" pitchFamily="34" charset="0"/>
              </a:rPr>
              <a:t>Ele não fala em salvação, em perdão, ou em remissão. </a:t>
            </a:r>
            <a:br>
              <a:rPr lang="pt-BR" altLang="pt-BR" b="1">
                <a:latin typeface="Century Gothic" panose="020B0502020202020204" pitchFamily="34" charset="0"/>
              </a:rPr>
            </a:br>
            <a:r>
              <a:rPr lang="pt-BR" altLang="pt-BR" b="1">
                <a:latin typeface="Century Gothic" panose="020B0502020202020204" pitchFamily="34" charset="0"/>
              </a:rPr>
              <a:t>Ele apenas fala que, se nós entregarmos nosso coração a Ele, e O amarmos, com certeza guardaremos os seu preceitos, e procuraremos viver dentro deles. </a:t>
            </a:r>
            <a:br>
              <a:rPr lang="pt-BR" altLang="pt-BR" b="1">
                <a:latin typeface="Century Gothic" panose="020B0502020202020204" pitchFamily="34" charset="0"/>
              </a:rPr>
            </a:br>
            <a:r>
              <a:rPr lang="pt-BR" altLang="pt-BR" b="1">
                <a:latin typeface="Century Gothic" panose="020B0502020202020204" pitchFamily="34" charset="0"/>
              </a:rPr>
              <a:t>Ora, nestes preceitos está incluído também o Sábado, junto com o de não matar, de não adulterar, e os sete outros mandamentos. 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60E629AF-F1C3-4782-968D-8146589C5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7EE963F-FEA7-4370-B020-00B0CDF23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412875"/>
            <a:ext cx="8686800" cy="5300663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t-BR" altLang="pt-BR" sz="4600" b="1">
                <a:latin typeface="Century Gothic" panose="020B0502020202020204" pitchFamily="34" charset="0"/>
              </a:rPr>
              <a:t>Se você é um sincero Filho de Deus, que tem como objetivo de vida fazer a Sua vontade, tenho certeza de que, daqui para a frente, o Sábado será uma benção na sua semana e na sua família. 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604D2BE0-2541-442B-AD8C-46749BFEF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700" y="6524625"/>
            <a:ext cx="7143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00" b="1">
                <a:solidFill>
                  <a:srgbClr val="333399"/>
                </a:solidFill>
              </a:rPr>
              <a:t>FAD</a:t>
            </a:r>
            <a:r>
              <a:rPr lang="pt-BR" altLang="pt-BR" sz="800">
                <a:solidFill>
                  <a:srgbClr val="333399"/>
                </a:solidFill>
              </a:rPr>
              <a:t>MINAS</a:t>
            </a:r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9E78414-100C-45CA-93BE-F5638C8EE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412875"/>
            <a:ext cx="8686800" cy="5300663"/>
          </a:xfrm>
        </p:spPr>
        <p:txBody>
          <a:bodyPr/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pt-BR" altLang="pt-BR" sz="5600" b="1">
                <a:latin typeface="Century Gothic" panose="020B0502020202020204" pitchFamily="34" charset="0"/>
              </a:rPr>
              <a:t>Deus quer que você seja feliz, tanto física como espiritualmente. </a:t>
            </a:r>
            <a:br>
              <a:rPr lang="pt-BR" altLang="pt-BR" sz="5600" b="1">
                <a:latin typeface="Century Gothic" panose="020B0502020202020204" pitchFamily="34" charset="0"/>
              </a:rPr>
            </a:br>
            <a:r>
              <a:rPr lang="pt-BR" altLang="pt-BR" sz="5600" b="1">
                <a:latin typeface="Century Gothic" panose="020B0502020202020204" pitchFamily="34" charset="0"/>
              </a:rPr>
              <a:t>Por isso, abra seu coração e viva essa alegria.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arca d'água">
  <a:themeElements>
    <a:clrScheme name="Marca d'águ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rca d'ág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arca d'águ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a d'águ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a d'água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E78A00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presentação1">
  <a:themeElements>
    <a:clrScheme name="Apresentação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presentação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presentação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resentação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esentação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esentação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esentação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esentação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esentação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resentação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10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11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12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13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14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15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16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2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3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4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5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6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7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8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ppt/theme/themeOverride9.xml><?xml version="1.0" encoding="utf-8"?>
<a:themeOverride xmlns:a="http://schemas.openxmlformats.org/drawingml/2006/main">
  <a:clrScheme name="Marca d'água 10">
    <a:dk1>
      <a:srgbClr val="000000"/>
    </a:dk1>
    <a:lt1>
      <a:srgbClr val="FFFFFF"/>
    </a:lt1>
    <a:dk2>
      <a:srgbClr val="000000"/>
    </a:dk2>
    <a:lt2>
      <a:srgbClr val="808080"/>
    </a:lt2>
    <a:accent1>
      <a:srgbClr val="CCCCFF"/>
    </a:accent1>
    <a:accent2>
      <a:srgbClr val="FF9900"/>
    </a:accent2>
    <a:accent3>
      <a:srgbClr val="FFFFFF"/>
    </a:accent3>
    <a:accent4>
      <a:srgbClr val="000000"/>
    </a:accent4>
    <a:accent5>
      <a:srgbClr val="E2E2FF"/>
    </a:accent5>
    <a:accent6>
      <a:srgbClr val="E78A00"/>
    </a:accent6>
    <a:hlink>
      <a:srgbClr val="6767FF"/>
    </a:hlink>
    <a:folHlink>
      <a:srgbClr val="993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325</Words>
  <Application>Microsoft Office PowerPoint</Application>
  <PresentationFormat>Apresentação na tela (4:3)</PresentationFormat>
  <Paragraphs>29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29" baseType="lpstr">
      <vt:lpstr>Arial</vt:lpstr>
      <vt:lpstr>Times New Roman</vt:lpstr>
      <vt:lpstr>Wingdings</vt:lpstr>
      <vt:lpstr>Georgia</vt:lpstr>
      <vt:lpstr>Forte</vt:lpstr>
      <vt:lpstr>Century Gothic</vt:lpstr>
      <vt:lpstr>Comic Sans MS</vt:lpstr>
      <vt:lpstr>Century Schoolbook</vt:lpstr>
      <vt:lpstr>Goudy Stout</vt:lpstr>
      <vt:lpstr>Bookman Old Style</vt:lpstr>
      <vt:lpstr>Marca d'água</vt:lpstr>
      <vt:lpstr>Apresentação1</vt:lpstr>
      <vt:lpstr>Sábado o Selo de Deus</vt:lpstr>
      <vt:lpstr>Uma das coisas que me deixam mais intrigados hoje é a importância que se dá à NÃO guarda do sétimo dia. Quanto aos outros nove mandamentos, inclusive ao segundo, que foi tirado no catecismo Católico, não há nenhuma polêmica ou discussão.</vt:lpstr>
      <vt:lpstr>Teria Deus mantido em vigor os nove, enquanto ao quarto mandamento, deu menor importância, deixando por conta do fabuloso intelecto humano a decisão de mantê-lo ou não? Duvido! </vt:lpstr>
      <vt:lpstr>Deus não age assim.  Ele é sábio e irrepreensível.  Deus não muda de opinião.  Deus não faz nada para se arrepender depois;  Porque, desde o princípio, conhece o fim de todas as coisas. </vt:lpstr>
      <vt:lpstr>O Sábado não salva, isto nós já sabemos, mas o Sábado faz parte da transformação do Cristão. </vt:lpstr>
      <vt:lpstr>Jesus disse: “Se me amais, guardareis os meus mandamentos”  João 14:15</vt:lpstr>
      <vt:lpstr>Ele não fala em salvação, em perdão, ou em remissão.  Ele apenas fala que, se nós entregarmos nosso coração a Ele, e O amarmos, com certeza guardaremos os seu preceitos, e procuraremos viver dentro deles.  Ora, nestes preceitos está incluído também o Sábado, junto com o de não matar, de não adulterar, e os sete outros mandamentos. </vt:lpstr>
      <vt:lpstr>Se você é um sincero Filho de Deus, que tem como objetivo de vida fazer a Sua vontade, tenho certeza de que, daqui para a frente, o Sábado será uma benção na sua semana e na sua família. </vt:lpstr>
      <vt:lpstr>Deus quer que você seja feliz, tanto física como espiritualmente.  Por isso, abra seu coração e viva essa alegria. </vt:lpstr>
      <vt:lpstr>Se Deus nos permitir, nos encontraremos um dia no céu e, juntos, adoraremos ao nosso Criador. De um Sábado a outro, que Deus te abençoe a você. </vt:lpstr>
      <vt:lpstr>“Se me amais, guardareis os meus mandamentos” Palavra de Jesus em João 14.1</vt:lpstr>
      <vt:lpstr>Tome uma decisão! Ele já tomou por você! Mesmo que sofra por ela, valerá a pena!</vt:lpstr>
      <vt:lpstr>Talvez você perca muitas coisas: * Bom emprego * Boas propostas * Carreira * Amigos * Parentes * Familiares</vt:lpstr>
      <vt:lpstr>Paulo: nada nos separará do amor de Cristo: nem a morte, vida, anjos, principados, potestades, presente, porvir, altura, profundidade ou outra criatura nos separará do amor de Deus em Jesus. Rom. 8. 38-39</vt:lpstr>
      <vt:lpstr>Exemplos: Daniel José no Egito Amigos de Daniel Você!</vt:lpstr>
      <vt:lpstr>Sê fiel até a morte e dar-te-ei a coroa da vida! Apoc. 2.10</vt:lpstr>
      <vt:lpstr>Eu quero ser de Jesus! E você?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SÁBADO SELO DE DEUS</dc:title>
  <dc:subject>SERMÕES</dc:subject>
  <dc:creator>Pr. MARCELO AUGUSTO DE CARVALHO</dc:creator>
  <cp:keywords>15122005</cp:keywords>
  <cp:lastModifiedBy>Pr. Marcelo Carvalho</cp:lastModifiedBy>
  <cp:revision>14</cp:revision>
  <dcterms:created xsi:type="dcterms:W3CDTF">2005-12-16T08:04:47Z</dcterms:created>
  <dcterms:modified xsi:type="dcterms:W3CDTF">2019-11-22T10:03:58Z</dcterms:modified>
</cp:coreProperties>
</file>