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8" r:id="rId2"/>
    <p:sldId id="315" r:id="rId3"/>
    <p:sldId id="314" r:id="rId4"/>
    <p:sldId id="259" r:id="rId5"/>
    <p:sldId id="284" r:id="rId6"/>
    <p:sldId id="285" r:id="rId7"/>
    <p:sldId id="286" r:id="rId8"/>
    <p:sldId id="287" r:id="rId9"/>
    <p:sldId id="288" r:id="rId10"/>
    <p:sldId id="290" r:id="rId11"/>
    <p:sldId id="291" r:id="rId12"/>
    <p:sldId id="292" r:id="rId13"/>
    <p:sldId id="260" r:id="rId14"/>
    <p:sldId id="293" r:id="rId15"/>
    <p:sldId id="294" r:id="rId16"/>
    <p:sldId id="295" r:id="rId17"/>
    <p:sldId id="262" r:id="rId18"/>
    <p:sldId id="264" r:id="rId19"/>
    <p:sldId id="296" r:id="rId20"/>
    <p:sldId id="263" r:id="rId21"/>
    <p:sldId id="297" r:id="rId22"/>
    <p:sldId id="298" r:id="rId23"/>
    <p:sldId id="299" r:id="rId24"/>
    <p:sldId id="300" r:id="rId25"/>
    <p:sldId id="301" r:id="rId26"/>
    <p:sldId id="302" r:id="rId27"/>
    <p:sldId id="303" r:id="rId28"/>
    <p:sldId id="304" r:id="rId29"/>
    <p:sldId id="305" r:id="rId30"/>
    <p:sldId id="306" r:id="rId31"/>
    <p:sldId id="307" r:id="rId32"/>
    <p:sldId id="308" r:id="rId33"/>
    <p:sldId id="309" r:id="rId34"/>
    <p:sldId id="311" r:id="rId35"/>
    <p:sldId id="313" r:id="rId3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C141C3-0443-428B-B489-A0121ADF312C}" v="2" dt="2019-03-11T01:09:52.2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6753" autoAdjust="0"/>
  </p:normalViewPr>
  <p:slideViewPr>
    <p:cSldViewPr snapToGrid="0">
      <p:cViewPr varScale="1">
        <p:scale>
          <a:sx n="55" d="100"/>
          <a:sy n="55" d="100"/>
        </p:scale>
        <p:origin x="1338" y="72"/>
      </p:cViewPr>
      <p:guideLst/>
    </p:cSldViewPr>
  </p:slideViewPr>
  <p:notesTextViewPr>
    <p:cViewPr>
      <p:scale>
        <a:sx n="1" d="1"/>
        <a:sy n="1" d="1"/>
      </p:scale>
      <p:origin x="0" y="0"/>
    </p:cViewPr>
  </p:notesTextViewPr>
  <p:sorterViewPr>
    <p:cViewPr>
      <p:scale>
        <a:sx n="59" d="100"/>
        <a:sy n="5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ão Batista" userId="a86bb1267e80560b" providerId="LiveId" clId="{C7C141C3-0443-428B-B489-A0121ADF312C}"/>
    <pc:docChg chg="custSel modSld">
      <pc:chgData name="João Batista" userId="a86bb1267e80560b" providerId="LiveId" clId="{C7C141C3-0443-428B-B489-A0121ADF312C}" dt="2019-03-11T01:09:57.881" v="16" actId="403"/>
      <pc:docMkLst>
        <pc:docMk/>
      </pc:docMkLst>
      <pc:sldChg chg="addSp delSp modSp delAnim">
        <pc:chgData name="João Batista" userId="a86bb1267e80560b" providerId="LiveId" clId="{C7C141C3-0443-428B-B489-A0121ADF312C}" dt="2019-03-11T01:09:57.881" v="16" actId="403"/>
        <pc:sldMkLst>
          <pc:docMk/>
          <pc:sldMk cId="868749535" sldId="315"/>
        </pc:sldMkLst>
        <pc:spChg chg="add mod">
          <ac:chgData name="João Batista" userId="a86bb1267e80560b" providerId="LiveId" clId="{C7C141C3-0443-428B-B489-A0121ADF312C}" dt="2019-03-11T01:09:33.943" v="0" actId="478"/>
          <ac:spMkLst>
            <pc:docMk/>
            <pc:sldMk cId="868749535" sldId="315"/>
            <ac:spMk id="5" creationId="{3D2DA3F6-4632-440D-9E7F-7C790C65F2C1}"/>
          </ac:spMkLst>
        </pc:spChg>
        <pc:spChg chg="add mod">
          <ac:chgData name="João Batista" userId="a86bb1267e80560b" providerId="LiveId" clId="{C7C141C3-0443-428B-B489-A0121ADF312C}" dt="2019-03-11T01:09:57.881" v="16" actId="403"/>
          <ac:spMkLst>
            <pc:docMk/>
            <pc:sldMk cId="868749535" sldId="315"/>
            <ac:spMk id="6" creationId="{E1183C37-048D-4AF4-84F3-4D9E3F9FB738}"/>
          </ac:spMkLst>
        </pc:spChg>
        <pc:picChg chg="del">
          <ac:chgData name="João Batista" userId="a86bb1267e80560b" providerId="LiveId" clId="{C7C141C3-0443-428B-B489-A0121ADF312C}" dt="2019-03-11T01:09:33.943" v="0" actId="478"/>
          <ac:picMkLst>
            <pc:docMk/>
            <pc:sldMk cId="868749535" sldId="315"/>
            <ac:picMk id="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FF3BDA-EA3E-4615-8457-94B3C0754FA5}" type="datetimeFigureOut">
              <a:rPr lang="pt-BR" smtClean="0"/>
              <a:t>26/03/2019</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EEA69-7444-428E-AABB-C5F5B58F06E9}" type="slidenum">
              <a:rPr lang="pt-BR" smtClean="0"/>
              <a:t>‹nº›</a:t>
            </a:fld>
            <a:endParaRPr lang="pt-BR"/>
          </a:p>
        </p:txBody>
      </p:sp>
    </p:spTree>
    <p:extLst>
      <p:ext uri="{BB962C8B-B14F-4D97-AF65-F5344CB8AC3E}">
        <p14:creationId xmlns:p14="http://schemas.microsoft.com/office/powerpoint/2010/main" val="1888554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Carta à igreja de Laodicéia é uma das sete cartas enviadas às igrejas da Ásia.</a:t>
            </a:r>
          </a:p>
          <a:p>
            <a:r>
              <a:rPr lang="pt-BR" sz="1200" kern="1200" dirty="0">
                <a:solidFill>
                  <a:schemeClr val="tx1"/>
                </a:solidFill>
                <a:effectLst/>
                <a:latin typeface="+mn-lt"/>
                <a:ea typeface="+mn-ea"/>
                <a:cs typeface="+mn-cs"/>
              </a:rPr>
              <a:t>Quando analisamos os detalhes das sete cartas e cruzamos com a história, percebemos que elas representam a história do cristianismo. Laodicéia representa o último período histórico do cristianismo, que vai do ano 1844 até a volta de Jesus.</a:t>
            </a:r>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5</a:t>
            </a:fld>
            <a:endParaRPr lang="pt-BR"/>
          </a:p>
        </p:txBody>
      </p:sp>
    </p:spTree>
    <p:extLst>
      <p:ext uri="{BB962C8B-B14F-4D97-AF65-F5344CB8AC3E}">
        <p14:creationId xmlns:p14="http://schemas.microsoft.com/office/powerpoint/2010/main" val="1098572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Quente e Fria são palavras definem lados opostos. Mas Laodicéia não se definia. Era morna (do grego </a:t>
            </a:r>
            <a:r>
              <a:rPr lang="pt-BR" sz="1200" kern="1200" dirty="0" err="1">
                <a:solidFill>
                  <a:schemeClr val="tx1"/>
                </a:solidFill>
                <a:effectLst/>
                <a:latin typeface="+mn-lt"/>
                <a:ea typeface="+mn-ea"/>
                <a:cs typeface="+mn-cs"/>
              </a:rPr>
              <a:t>jliaros</a:t>
            </a:r>
            <a:r>
              <a:rPr lang="pt-BR" sz="1200" kern="1200" dirty="0">
                <a:solidFill>
                  <a:schemeClr val="tx1"/>
                </a:solidFill>
                <a:effectLst/>
                <a:latin typeface="+mn-lt"/>
                <a:ea typeface="+mn-ea"/>
                <a:cs typeface="+mn-cs"/>
              </a:rPr>
              <a:t>). Esta temperatura provoca vômito.</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15</a:t>
            </a:fld>
            <a:endParaRPr lang="pt-BR"/>
          </a:p>
        </p:txBody>
      </p:sp>
    </p:spTree>
    <p:extLst>
      <p:ext uri="{BB962C8B-B14F-4D97-AF65-F5344CB8AC3E}">
        <p14:creationId xmlns:p14="http://schemas.microsoft.com/office/powerpoint/2010/main" val="4158309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Cristo demonstrou sua insatisfação com a situação de Laodicéia. A posição de neutralidade é uma atitude inaceitável para quem professa seguir a Cristo.  A neutralidade produz um cristianismo inócuo; sem efeito; sem poder. Que adianta dizer que é cristão, mas viver distante de Jesus.  Quem é morno torna-se um obstáculo ao cristianismo. Jesus não pode operar através do neutro. A neutralidade de Laodicéia se dava devido seu </a:t>
            </a:r>
            <a:r>
              <a:rPr lang="pt-BR" sz="1200" b="1" kern="1200" dirty="0">
                <a:solidFill>
                  <a:schemeClr val="tx1"/>
                </a:solidFill>
                <a:effectLst/>
                <a:latin typeface="+mn-lt"/>
                <a:ea typeface="+mn-ea"/>
                <a:cs typeface="+mn-cs"/>
              </a:rPr>
              <a:t>compromisso com as trevas, </a:t>
            </a:r>
            <a:r>
              <a:rPr lang="pt-BR" sz="1200" kern="1200" dirty="0">
                <a:solidFill>
                  <a:schemeClr val="tx1"/>
                </a:solidFill>
                <a:effectLst/>
                <a:latin typeface="+mn-lt"/>
                <a:ea typeface="+mn-ea"/>
                <a:cs typeface="+mn-cs"/>
              </a:rPr>
              <a:t>representada pelo frio, ao mesmo tempo que diz andar na luz, representada pelo quente. </a:t>
            </a:r>
          </a:p>
          <a:p>
            <a:r>
              <a:rPr lang="pt-BR" sz="1200" kern="1200" dirty="0">
                <a:solidFill>
                  <a:schemeClr val="tx1"/>
                </a:solidFill>
                <a:effectLst/>
                <a:latin typeface="+mn-lt"/>
                <a:ea typeface="+mn-ea"/>
                <a:cs typeface="+mn-cs"/>
              </a:rPr>
              <a:t> </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16</a:t>
            </a:fld>
            <a:endParaRPr lang="pt-BR"/>
          </a:p>
        </p:txBody>
      </p:sp>
    </p:spTree>
    <p:extLst>
      <p:ext uri="{BB962C8B-B14F-4D97-AF65-F5344CB8AC3E}">
        <p14:creationId xmlns:p14="http://schemas.microsoft.com/office/powerpoint/2010/main" val="1151277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Ilustração:</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No equador há lugares nas regiões andinas em que a água quente brota da terra. Mas na superfície as águas são frias ao extremo. Em Cuenca, importante cidade equatoriana, há água quente correndo pelas ruas. Donos de hotéis misturam estas águas quentes e frias para produzir piscinas de várias temperaturas. Quis saber como se conseguia estas variadas temperaturas. Descobri que a receita é muito simples: a água fria está em toda parte na superfície, para torná-las mais aquecidas é preciso abrir </a:t>
            </a:r>
            <a:r>
              <a:rPr lang="pt-BR" sz="1200" b="1" kern="1200" dirty="0">
                <a:solidFill>
                  <a:schemeClr val="tx1"/>
                </a:solidFill>
                <a:effectLst/>
                <a:latin typeface="+mn-lt"/>
                <a:ea typeface="+mn-ea"/>
                <a:cs typeface="+mn-cs"/>
              </a:rPr>
              <a:t>o registro da água quente que brota da terra.</a:t>
            </a:r>
            <a:endParaRPr lang="pt-BR" sz="1200" kern="1200" dirty="0">
              <a:solidFill>
                <a:schemeClr val="tx1"/>
              </a:solidFill>
              <a:effectLst/>
              <a:latin typeface="+mn-lt"/>
              <a:ea typeface="+mn-ea"/>
              <a:cs typeface="+mn-cs"/>
            </a:endParaRPr>
          </a:p>
          <a:p>
            <a:r>
              <a:rPr lang="pt-BR" sz="1200" b="1"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17</a:t>
            </a:fld>
            <a:endParaRPr lang="pt-BR"/>
          </a:p>
        </p:txBody>
      </p:sp>
    </p:spTree>
    <p:extLst>
      <p:ext uri="{BB962C8B-B14F-4D97-AF65-F5344CB8AC3E}">
        <p14:creationId xmlns:p14="http://schemas.microsoft.com/office/powerpoint/2010/main" val="953691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Aplicação: </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Com o exemplo destas piscinas fica simples explicar porque Laodicéia era morna. </a:t>
            </a:r>
          </a:p>
          <a:p>
            <a:r>
              <a:rPr lang="pt-BR" sz="1200" kern="1200" dirty="0">
                <a:solidFill>
                  <a:schemeClr val="tx1"/>
                </a:solidFill>
                <a:effectLst/>
                <a:latin typeface="+mn-lt"/>
                <a:ea typeface="+mn-ea"/>
                <a:cs typeface="+mn-cs"/>
              </a:rPr>
              <a:t>Não estava abrindo suficientemente o registro para deixar entrar o fogo celestial. Não estavam permitindo que o calor do compromisso com Cristo aquecesse a vida.  As águas frias do secularismo estavam prevalecendo.  Muitos se sentiam seguros com os recursos que tinham e isto lhes tirava o desejo de </a:t>
            </a:r>
            <a:r>
              <a:rPr lang="pt-BR" sz="1200" b="1" kern="1200" dirty="0">
                <a:solidFill>
                  <a:schemeClr val="tx1"/>
                </a:solidFill>
                <a:effectLst/>
                <a:latin typeface="+mn-lt"/>
                <a:ea typeface="+mn-ea"/>
                <a:cs typeface="+mn-cs"/>
              </a:rPr>
              <a:t>abrir o registro</a:t>
            </a:r>
            <a:r>
              <a:rPr lang="pt-BR" sz="1200" kern="1200" dirty="0">
                <a:solidFill>
                  <a:schemeClr val="tx1"/>
                </a:solidFill>
                <a:effectLst/>
                <a:latin typeface="+mn-lt"/>
                <a:ea typeface="+mn-ea"/>
                <a:cs typeface="+mn-cs"/>
              </a:rPr>
              <a:t> para entrar mais do fogo de Jesus Cristo.  Os </a:t>
            </a:r>
            <a:r>
              <a:rPr lang="pt-BR" sz="1200" kern="1200" dirty="0" err="1">
                <a:solidFill>
                  <a:schemeClr val="tx1"/>
                </a:solidFill>
                <a:effectLst/>
                <a:latin typeface="+mn-lt"/>
                <a:ea typeface="+mn-ea"/>
                <a:cs typeface="+mn-cs"/>
              </a:rPr>
              <a:t>Laodiceianos</a:t>
            </a:r>
            <a:r>
              <a:rPr lang="pt-BR" sz="1200" kern="1200" dirty="0">
                <a:solidFill>
                  <a:schemeClr val="tx1"/>
                </a:solidFill>
                <a:effectLst/>
                <a:latin typeface="+mn-lt"/>
                <a:ea typeface="+mn-ea"/>
                <a:cs typeface="+mn-cs"/>
              </a:rPr>
              <a:t> seguiam a Jesus de longe. Ele não podia aquecer a vida dos </a:t>
            </a:r>
            <a:r>
              <a:rPr lang="pt-BR" sz="1200" kern="1200" dirty="0" err="1">
                <a:solidFill>
                  <a:schemeClr val="tx1"/>
                </a:solidFill>
                <a:effectLst/>
                <a:latin typeface="+mn-lt"/>
                <a:ea typeface="+mn-ea"/>
                <a:cs typeface="+mn-cs"/>
              </a:rPr>
              <a:t>laodiceianos</a:t>
            </a:r>
            <a:r>
              <a:rPr lang="pt-BR" sz="1200" kern="1200" dirty="0">
                <a:solidFill>
                  <a:schemeClr val="tx1"/>
                </a:solidFill>
                <a:effectLst/>
                <a:latin typeface="+mn-lt"/>
                <a:ea typeface="+mn-ea"/>
                <a:cs typeface="+mn-cs"/>
              </a:rPr>
              <a:t>.</a:t>
            </a:r>
          </a:p>
          <a:p>
            <a:r>
              <a:rPr lang="pt-BR" sz="1200" b="1" u="none" strike="noStrike"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18</a:t>
            </a:fld>
            <a:endParaRPr lang="pt-BR"/>
          </a:p>
        </p:txBody>
      </p:sp>
    </p:spTree>
    <p:extLst>
      <p:ext uri="{BB962C8B-B14F-4D97-AF65-F5344CB8AC3E}">
        <p14:creationId xmlns:p14="http://schemas.microsoft.com/office/powerpoint/2010/main" val="626937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Perguntas necessárias</a:t>
            </a:r>
            <a:endParaRPr lang="pt-BR" sz="1200" kern="1200" dirty="0">
              <a:solidFill>
                <a:schemeClr val="tx1"/>
              </a:solidFill>
              <a:effectLst/>
              <a:latin typeface="+mn-lt"/>
              <a:ea typeface="+mn-ea"/>
              <a:cs typeface="+mn-cs"/>
            </a:endParaRPr>
          </a:p>
          <a:p>
            <a:pPr lvl="0"/>
            <a:r>
              <a:rPr lang="pt-BR" sz="1200" b="1" kern="1200" dirty="0">
                <a:solidFill>
                  <a:schemeClr val="tx1"/>
                </a:solidFill>
                <a:effectLst/>
                <a:latin typeface="+mn-lt"/>
                <a:ea typeface="+mn-ea"/>
                <a:cs typeface="+mn-cs"/>
              </a:rPr>
              <a:t>Quantos aqui são cristãos?</a:t>
            </a:r>
            <a:r>
              <a:rPr lang="pt-BR" sz="1200" kern="1200" dirty="0">
                <a:solidFill>
                  <a:schemeClr val="tx1"/>
                </a:solidFill>
                <a:effectLst/>
                <a:latin typeface="+mn-lt"/>
                <a:ea typeface="+mn-ea"/>
                <a:cs typeface="+mn-cs"/>
              </a:rPr>
              <a:t> Levante a mão. (Esperar a resposta)</a:t>
            </a:r>
          </a:p>
          <a:p>
            <a:pPr lvl="0"/>
            <a:r>
              <a:rPr lang="pt-BR" sz="1200" kern="1200" dirty="0">
                <a:solidFill>
                  <a:schemeClr val="tx1"/>
                </a:solidFill>
                <a:effectLst/>
                <a:latin typeface="+mn-lt"/>
                <a:ea typeface="+mn-ea"/>
                <a:cs typeface="+mn-cs"/>
              </a:rPr>
              <a:t>A sua vida mostra que você ama a Cristo ou você é neutro?</a:t>
            </a:r>
          </a:p>
          <a:p>
            <a:pPr lvl="0"/>
            <a:r>
              <a:rPr lang="pt-BR" sz="1200" kern="1200" dirty="0">
                <a:solidFill>
                  <a:schemeClr val="tx1"/>
                </a:solidFill>
                <a:effectLst/>
                <a:latin typeface="+mn-lt"/>
                <a:ea typeface="+mn-ea"/>
                <a:cs typeface="+mn-cs"/>
              </a:rPr>
              <a:t>Se você realmente ama a Jesus </a:t>
            </a:r>
            <a:r>
              <a:rPr lang="pt-BR" sz="1200" b="1" kern="1200" dirty="0">
                <a:solidFill>
                  <a:schemeClr val="tx1"/>
                </a:solidFill>
                <a:effectLst/>
                <a:latin typeface="+mn-lt"/>
                <a:ea typeface="+mn-ea"/>
                <a:cs typeface="+mn-cs"/>
              </a:rPr>
              <a:t>qual o grau de seu compromisso com Ele?</a:t>
            </a:r>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Está na hora de sair da neutralidade, do mornidão. </a:t>
            </a:r>
          </a:p>
          <a:p>
            <a:r>
              <a:rPr lang="pt-BR" sz="1200" kern="1200" dirty="0">
                <a:solidFill>
                  <a:schemeClr val="tx1"/>
                </a:solidFill>
                <a:effectLst/>
                <a:latin typeface="+mn-lt"/>
                <a:ea typeface="+mn-ea"/>
                <a:cs typeface="+mn-cs"/>
              </a:rPr>
              <a:t> </a:t>
            </a:r>
          </a:p>
          <a:p>
            <a:r>
              <a:rPr lang="pt-BR" sz="1200" b="1"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Jesus conhece sua vida. Ele conhece as suas obras. Sabe se você está divido entre o quente, que é Jesus e o frio que é este mundo. Jesus disse: </a:t>
            </a:r>
            <a:r>
              <a:rPr lang="pt-BR" sz="1200" i="1" kern="1200" dirty="0">
                <a:solidFill>
                  <a:schemeClr val="tx1"/>
                </a:solidFill>
                <a:effectLst/>
                <a:latin typeface="+mn-lt"/>
                <a:ea typeface="+mn-ea"/>
                <a:cs typeface="+mn-cs"/>
              </a:rPr>
              <a:t>“quem dera fosse frio ou quente. ”</a:t>
            </a:r>
            <a:r>
              <a:rPr lang="pt-BR" sz="1200" kern="1200" dirty="0">
                <a:solidFill>
                  <a:schemeClr val="tx1"/>
                </a:solidFill>
                <a:effectLst/>
                <a:latin typeface="+mn-lt"/>
                <a:ea typeface="+mn-ea"/>
                <a:cs typeface="+mn-cs"/>
              </a:rPr>
              <a:t> Ele não pode ver você vivendo nesta indecisão. Ele te ama, mas esta mornidão está causando ânsia de vômito. Jesus está chamando você para se posicionar ao lado dele. Uma pergunta surge a esta altura: </a:t>
            </a:r>
            <a:r>
              <a:rPr lang="pt-BR" sz="1200" b="1" i="1" kern="1200" dirty="0">
                <a:solidFill>
                  <a:schemeClr val="tx1"/>
                </a:solidFill>
                <a:effectLst/>
                <a:latin typeface="+mn-lt"/>
                <a:ea typeface="+mn-ea"/>
                <a:cs typeface="+mn-cs"/>
              </a:rPr>
              <a:t>qual é a causa deste mornidão?</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19</a:t>
            </a:fld>
            <a:endParaRPr lang="pt-BR"/>
          </a:p>
        </p:txBody>
      </p:sp>
    </p:spTree>
    <p:extLst>
      <p:ext uri="{BB962C8B-B14F-4D97-AF65-F5344CB8AC3E}">
        <p14:creationId xmlns:p14="http://schemas.microsoft.com/office/powerpoint/2010/main" val="140456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r>
              <a:rPr lang="pt-BR" sz="1200" b="1" kern="1200" dirty="0">
                <a:solidFill>
                  <a:schemeClr val="tx1"/>
                </a:solidFill>
                <a:effectLst/>
                <a:latin typeface="+mn-lt"/>
                <a:ea typeface="+mn-ea"/>
                <a:cs typeface="+mn-cs"/>
              </a:rPr>
              <a:t>A CAUSA DA MORNIDÃO (Apocalipse 3.17)</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Jesus explica que a arrogância de Laodicéia a fazia pensar que era rica e que de nada precisava. </a:t>
            </a:r>
            <a:r>
              <a:rPr lang="pt-BR" sz="1200" b="1" kern="1200" dirty="0">
                <a:solidFill>
                  <a:schemeClr val="tx1"/>
                </a:solidFill>
                <a:effectLst/>
                <a:latin typeface="+mn-lt"/>
                <a:ea typeface="+mn-ea"/>
                <a:cs typeface="+mn-cs"/>
              </a:rPr>
              <a:t>A arrogância</a:t>
            </a:r>
            <a:r>
              <a:rPr lang="pt-BR" sz="1200" kern="1200" dirty="0">
                <a:solidFill>
                  <a:schemeClr val="tx1"/>
                </a:solidFill>
                <a:effectLst/>
                <a:latin typeface="+mn-lt"/>
                <a:ea typeface="+mn-ea"/>
                <a:cs typeface="+mn-cs"/>
              </a:rPr>
              <a:t> da cidade de Laodicéia afetou a igreja, que estava sofrendo da mesma doença. Era uma igreja orgulhosa e independente.</a:t>
            </a:r>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20</a:t>
            </a:fld>
            <a:endParaRPr lang="pt-BR"/>
          </a:p>
        </p:txBody>
      </p:sp>
    </p:spTree>
    <p:extLst>
      <p:ext uri="{BB962C8B-B14F-4D97-AF65-F5344CB8AC3E}">
        <p14:creationId xmlns:p14="http://schemas.microsoft.com/office/powerpoint/2010/main" val="3280099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Pensava ser o que não era.</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O </a:t>
            </a:r>
            <a:r>
              <a:rPr lang="pt-BR" sz="1200" kern="1200" dirty="0" err="1">
                <a:solidFill>
                  <a:schemeClr val="tx1"/>
                </a:solidFill>
                <a:effectLst/>
                <a:latin typeface="+mn-lt"/>
                <a:ea typeface="+mn-ea"/>
                <a:cs typeface="+mn-cs"/>
              </a:rPr>
              <a:t>Laodiceano</a:t>
            </a:r>
            <a:r>
              <a:rPr lang="pt-BR" sz="1200" kern="1200" dirty="0">
                <a:solidFill>
                  <a:schemeClr val="tx1"/>
                </a:solidFill>
                <a:effectLst/>
                <a:latin typeface="+mn-lt"/>
                <a:ea typeface="+mn-ea"/>
                <a:cs typeface="+mn-cs"/>
              </a:rPr>
              <a:t> se orgulhava de sua riqueza financeira, mas era pobre espiritualmente.</a:t>
            </a:r>
          </a:p>
          <a:p>
            <a:r>
              <a:rPr lang="pt-BR" sz="1200" kern="1200" dirty="0">
                <a:solidFill>
                  <a:schemeClr val="tx1"/>
                </a:solidFill>
                <a:effectLst/>
                <a:latin typeface="+mn-lt"/>
                <a:ea typeface="+mn-ea"/>
                <a:cs typeface="+mn-cs"/>
              </a:rPr>
              <a:t>Ela se orgulhava da roupa que fabricava, mas espiritualmente estava nu. Orgulhava-se de seu famoso colírio, mas era cega, pois não conseguia ver sua verdadeira situação de pobreza e nudez espirituais. </a:t>
            </a:r>
          </a:p>
          <a:p>
            <a:r>
              <a:rPr lang="pt-BR" sz="1200" kern="1200" dirty="0">
                <a:solidFill>
                  <a:schemeClr val="tx1"/>
                </a:solidFill>
                <a:effectLst/>
                <a:latin typeface="+mn-lt"/>
                <a:ea typeface="+mn-ea"/>
                <a:cs typeface="+mn-cs"/>
              </a:rPr>
              <a:t>Diziam</a:t>
            </a:r>
            <a:r>
              <a:rPr lang="pt-BR" sz="1200" i="1"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r>
              <a:rPr lang="pt-BR" sz="1200" i="1" kern="1200" dirty="0">
                <a:solidFill>
                  <a:schemeClr val="tx1"/>
                </a:solidFill>
                <a:effectLst/>
                <a:latin typeface="+mn-lt"/>
                <a:ea typeface="+mn-ea"/>
                <a:cs typeface="+mn-cs"/>
              </a:rPr>
              <a:t>-Estamos ricos e abastados, não precisamos de nada. </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Um comentarista da bíblia escreveu: </a:t>
            </a:r>
          </a:p>
          <a:p>
            <a:r>
              <a:rPr lang="pt-BR" sz="1200" b="1" kern="1200" dirty="0">
                <a:solidFill>
                  <a:schemeClr val="tx1"/>
                </a:solidFill>
                <a:effectLst/>
                <a:latin typeface="+mn-lt"/>
                <a:ea typeface="+mn-ea"/>
                <a:cs typeface="+mn-cs"/>
              </a:rPr>
              <a:t>A tragédia do </a:t>
            </a:r>
            <a:r>
              <a:rPr lang="pt-BR" sz="1200" b="1" kern="1200" dirty="0" err="1">
                <a:solidFill>
                  <a:schemeClr val="tx1"/>
                </a:solidFill>
                <a:effectLst/>
                <a:latin typeface="+mn-lt"/>
                <a:ea typeface="+mn-ea"/>
                <a:cs typeface="+mn-cs"/>
              </a:rPr>
              <a:t>Laodiceiano</a:t>
            </a:r>
            <a:r>
              <a:rPr lang="pt-BR" sz="1200" b="1" kern="1200" dirty="0">
                <a:solidFill>
                  <a:schemeClr val="tx1"/>
                </a:solidFill>
                <a:effectLst/>
                <a:latin typeface="+mn-lt"/>
                <a:ea typeface="+mn-ea"/>
                <a:cs typeface="+mn-cs"/>
              </a:rPr>
              <a:t> é que ele estava tão convencido da sua riqueza que não conseguia ver a sua pobreza.</a:t>
            </a:r>
            <a:endParaRPr lang="pt-BR" sz="1200" kern="1200" dirty="0">
              <a:solidFill>
                <a:schemeClr val="tx1"/>
              </a:solidFill>
              <a:effectLst/>
              <a:latin typeface="+mn-lt"/>
              <a:ea typeface="+mn-ea"/>
              <a:cs typeface="+mn-cs"/>
            </a:endParaRPr>
          </a:p>
          <a:p>
            <a:r>
              <a:rPr lang="pt-BR" sz="1200" b="1" u="none" strike="noStrike"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21</a:t>
            </a:fld>
            <a:endParaRPr lang="pt-BR"/>
          </a:p>
        </p:txBody>
      </p:sp>
    </p:spTree>
    <p:extLst>
      <p:ext uri="{BB962C8B-B14F-4D97-AF65-F5344CB8AC3E}">
        <p14:creationId xmlns:p14="http://schemas.microsoft.com/office/powerpoint/2010/main" val="3282725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O drama de Laodicéia.</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O compromisso com as coisas do mundo estava esfriando as relações do </a:t>
            </a:r>
            <a:r>
              <a:rPr lang="pt-BR" sz="1200" kern="1200" dirty="0" err="1">
                <a:solidFill>
                  <a:schemeClr val="tx1"/>
                </a:solidFill>
                <a:effectLst/>
                <a:latin typeface="+mn-lt"/>
                <a:ea typeface="+mn-ea"/>
                <a:cs typeface="+mn-cs"/>
              </a:rPr>
              <a:t>laodiceiano</a:t>
            </a:r>
            <a:r>
              <a:rPr lang="pt-BR" sz="1200" kern="1200" dirty="0">
                <a:solidFill>
                  <a:schemeClr val="tx1"/>
                </a:solidFill>
                <a:effectLst/>
                <a:latin typeface="+mn-lt"/>
                <a:ea typeface="+mn-ea"/>
                <a:cs typeface="+mn-cs"/>
              </a:rPr>
              <a:t> com Cristo:</a:t>
            </a:r>
          </a:p>
          <a:p>
            <a:pPr lvl="0"/>
            <a:r>
              <a:rPr lang="pt-BR" sz="1200" kern="1200" dirty="0">
                <a:solidFill>
                  <a:schemeClr val="tx1"/>
                </a:solidFill>
                <a:effectLst/>
                <a:latin typeface="+mn-lt"/>
                <a:ea typeface="+mn-ea"/>
                <a:cs typeface="+mn-cs"/>
              </a:rPr>
              <a:t>O amor do próprio eu estava excluindo o amor de Cristo. Estava vivendo para si. </a:t>
            </a:r>
          </a:p>
          <a:p>
            <a:pPr lvl="0"/>
            <a:r>
              <a:rPr lang="pt-BR" sz="1200" kern="1200" dirty="0">
                <a:solidFill>
                  <a:schemeClr val="tx1"/>
                </a:solidFill>
                <a:effectLst/>
                <a:latin typeface="+mn-lt"/>
                <a:ea typeface="+mn-ea"/>
                <a:cs typeface="+mn-cs"/>
              </a:rPr>
              <a:t>O </a:t>
            </a:r>
            <a:r>
              <a:rPr lang="pt-BR" sz="1200" kern="1200" dirty="0" err="1">
                <a:solidFill>
                  <a:schemeClr val="tx1"/>
                </a:solidFill>
                <a:effectLst/>
                <a:latin typeface="+mn-lt"/>
                <a:ea typeface="+mn-ea"/>
                <a:cs typeface="+mn-cs"/>
              </a:rPr>
              <a:t>laodiceiano</a:t>
            </a:r>
            <a:r>
              <a:rPr lang="pt-BR" sz="1200" kern="1200" dirty="0">
                <a:solidFill>
                  <a:schemeClr val="tx1"/>
                </a:solidFill>
                <a:effectLst/>
                <a:latin typeface="+mn-lt"/>
                <a:ea typeface="+mn-ea"/>
                <a:cs typeface="+mn-cs"/>
              </a:rPr>
              <a:t> estava servindo a Deus e a </a:t>
            </a:r>
            <a:r>
              <a:rPr lang="pt-BR" sz="1200" kern="1200" dirty="0" err="1">
                <a:solidFill>
                  <a:schemeClr val="tx1"/>
                </a:solidFill>
                <a:effectLst/>
                <a:latin typeface="+mn-lt"/>
                <a:ea typeface="+mn-ea"/>
                <a:cs typeface="+mn-cs"/>
              </a:rPr>
              <a:t>Mamom</a:t>
            </a:r>
            <a:r>
              <a:rPr lang="pt-BR" sz="1200" kern="1200" dirty="0">
                <a:solidFill>
                  <a:schemeClr val="tx1"/>
                </a:solidFill>
                <a:effectLst/>
                <a:latin typeface="+mn-lt"/>
                <a:ea typeface="+mn-ea"/>
                <a:cs typeface="+mn-cs"/>
              </a:rPr>
              <a:t>. </a:t>
            </a:r>
          </a:p>
          <a:p>
            <a:pPr lvl="0"/>
            <a:r>
              <a:rPr lang="pt-BR" sz="1200" kern="1200" dirty="0">
                <a:solidFill>
                  <a:schemeClr val="tx1"/>
                </a:solidFill>
                <a:effectLst/>
                <a:latin typeface="+mn-lt"/>
                <a:ea typeface="+mn-ea"/>
                <a:cs typeface="+mn-cs"/>
              </a:rPr>
              <a:t>Professavam crer na verdade, mas faltavam-lhes as obras. </a:t>
            </a:r>
          </a:p>
          <a:p>
            <a:pPr lvl="0"/>
            <a:r>
              <a:rPr lang="pt-BR" sz="1200" kern="1200" dirty="0">
                <a:solidFill>
                  <a:schemeClr val="tx1"/>
                </a:solidFill>
                <a:effectLst/>
                <a:latin typeface="+mn-lt"/>
                <a:ea typeface="+mn-ea"/>
                <a:cs typeface="+mn-cs"/>
              </a:rPr>
              <a:t>Eram ricos segundo o mundo, mas mendigos espirituais.</a:t>
            </a:r>
          </a:p>
          <a:p>
            <a:pPr lvl="0"/>
            <a:r>
              <a:rPr lang="pt-BR" sz="1200" kern="1200" dirty="0">
                <a:solidFill>
                  <a:schemeClr val="tx1"/>
                </a:solidFill>
                <a:effectLst/>
                <a:latin typeface="+mn-lt"/>
                <a:ea typeface="+mn-ea"/>
                <a:cs typeface="+mn-cs"/>
              </a:rPr>
              <a:t>Faltavam-lhes as virtudes celestiais.</a:t>
            </a:r>
          </a:p>
          <a:p>
            <a:r>
              <a:rPr lang="pt-BR" sz="1200" kern="1200" dirty="0">
                <a:solidFill>
                  <a:schemeClr val="tx1"/>
                </a:solidFill>
                <a:effectLst/>
                <a:latin typeface="+mn-lt"/>
                <a:ea typeface="+mn-ea"/>
                <a:cs typeface="+mn-cs"/>
              </a:rPr>
              <a:t> </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22</a:t>
            </a:fld>
            <a:endParaRPr lang="pt-BR"/>
          </a:p>
        </p:txBody>
      </p:sp>
    </p:spTree>
    <p:extLst>
      <p:ext uri="{BB962C8B-B14F-4D97-AF65-F5344CB8AC3E}">
        <p14:creationId xmlns:p14="http://schemas.microsoft.com/office/powerpoint/2010/main" val="567306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Ilustração: </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Um senhor relatou o seguinte acontecimento:</a:t>
            </a:r>
          </a:p>
          <a:p>
            <a:r>
              <a:rPr lang="pt-BR" sz="1200" kern="1200" dirty="0">
                <a:solidFill>
                  <a:schemeClr val="tx1"/>
                </a:solidFill>
                <a:effectLst/>
                <a:latin typeface="+mn-lt"/>
                <a:ea typeface="+mn-ea"/>
                <a:cs typeface="+mn-cs"/>
              </a:rPr>
              <a:t>            “Em janeiro de 1996 me preparava para a primeira viagem para os Estados Unidos e estava muito ansioso.  Como viajante de primeira viagem ao exterior, tive que providenciar o passaporte, o visto americano e, inclusive, dinheiro para os gastos. Foi tudo muito rápido. Eu e um amigo passamos no Banco do Brasil onde compramos os chamados cheques de viagem, fomos à empresa pela qual viajaríamos para apanhar a passagem e a programação da viagem. Andando pela Avenida Paulista, sem notar, deixei cair o envelope com os cheques de viagem. Na época, eu morava em Itapetininga e só me dei conta da perda quando cheguei a minha casa. Minha filha me disse que uma pessoa estava tentando uma ligação a cobrar e várias vezes, em vez de atender, ela colocara o telefone no gancho. Pensei que poderia ser algo importante para mim e determinei que se houvesse nova ligação, deveria me passar o telefone.</a:t>
            </a:r>
            <a:br>
              <a:rPr lang="pt-BR" sz="1200" kern="1200" dirty="0">
                <a:solidFill>
                  <a:schemeClr val="tx1"/>
                </a:solidFill>
                <a:effectLst/>
                <a:latin typeface="+mn-lt"/>
                <a:ea typeface="+mn-ea"/>
                <a:cs typeface="+mn-cs"/>
              </a:rPr>
            </a:br>
            <a:endParaRPr lang="pt-BR" sz="1200" kern="1200" dirty="0">
              <a:solidFill>
                <a:schemeClr val="tx1"/>
              </a:solidFill>
              <a:effectLst/>
              <a:latin typeface="+mn-lt"/>
              <a:ea typeface="+mn-ea"/>
              <a:cs typeface="+mn-cs"/>
            </a:endParaRPr>
          </a:p>
          <a:p>
            <a:r>
              <a:rPr lang="pt-BR" sz="1200" b="1" kern="1200" dirty="0">
                <a:solidFill>
                  <a:schemeClr val="tx1"/>
                </a:solidFill>
                <a:effectLst/>
                <a:latin typeface="+mn-lt"/>
                <a:ea typeface="+mn-ea"/>
                <a:cs typeface="+mn-cs"/>
              </a:rPr>
              <a:t>O contato com o mendigo rico.</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Em dado momento, o telefone tocou e eu mesmo atendi. Era a ligação a cobrar com aquela música característica. A pessoa do outro lado demonstrava ser muito simples. </a:t>
            </a:r>
          </a:p>
          <a:p>
            <a:r>
              <a:rPr lang="pt-BR" sz="1200" kern="1200" dirty="0">
                <a:solidFill>
                  <a:schemeClr val="tx1"/>
                </a:solidFill>
                <a:effectLst/>
                <a:latin typeface="+mn-lt"/>
                <a:ea typeface="+mn-ea"/>
                <a:cs typeface="+mn-cs"/>
              </a:rPr>
              <a:t>Era um homem que com a voz meio acanhada perguntou se eu era o Sr. Carlos. Eu respondi que sim, então ele disse: </a:t>
            </a:r>
            <a:r>
              <a:rPr lang="pt-BR" sz="1200" b="1" kern="1200" dirty="0">
                <a:solidFill>
                  <a:schemeClr val="tx1"/>
                </a:solidFill>
                <a:effectLst/>
                <a:latin typeface="+mn-lt"/>
                <a:ea typeface="+mn-ea"/>
                <a:cs typeface="+mn-cs"/>
              </a:rPr>
              <a:t>Achei os seus cheques de viagem na calçada da Avenida Paulista, perto do Cine Gazeta.</a:t>
            </a:r>
            <a:r>
              <a:rPr lang="pt-BR" sz="1200" kern="1200" dirty="0">
                <a:solidFill>
                  <a:schemeClr val="tx1"/>
                </a:solidFill>
                <a:effectLst/>
                <a:latin typeface="+mn-lt"/>
                <a:ea typeface="+mn-ea"/>
                <a:cs typeface="+mn-cs"/>
              </a:rPr>
              <a:t> O envelope está comigo e queria saber como faço para entregá-lo.</a:t>
            </a:r>
            <a:br>
              <a:rPr lang="pt-BR" sz="1200" kern="1200" dirty="0">
                <a:solidFill>
                  <a:schemeClr val="tx1"/>
                </a:solidFill>
                <a:effectLst/>
                <a:latin typeface="+mn-lt"/>
                <a:ea typeface="+mn-ea"/>
                <a:cs typeface="+mn-cs"/>
              </a:rPr>
            </a:br>
            <a:r>
              <a:rPr lang="pt-BR" sz="1200" kern="1200" dirty="0">
                <a:solidFill>
                  <a:schemeClr val="tx1"/>
                </a:solidFill>
                <a:effectLst/>
                <a:latin typeface="+mn-lt"/>
                <a:ea typeface="+mn-ea"/>
                <a:cs typeface="+mn-cs"/>
              </a:rPr>
              <a:t>Perguntei onde ele se encontrava, se era funcionário de algum escritório e que me fornecesse o endereço que eu mandaria algum parente da capital a fim de buscar.</a:t>
            </a:r>
            <a:br>
              <a:rPr lang="pt-BR" sz="1200" kern="1200" dirty="0">
                <a:solidFill>
                  <a:schemeClr val="tx1"/>
                </a:solidFill>
                <a:effectLst/>
                <a:latin typeface="+mn-lt"/>
                <a:ea typeface="+mn-ea"/>
                <a:cs typeface="+mn-cs"/>
              </a:rPr>
            </a:br>
            <a:r>
              <a:rPr lang="pt-BR" sz="1200" kern="1200" dirty="0">
                <a:solidFill>
                  <a:schemeClr val="tx1"/>
                </a:solidFill>
                <a:effectLst/>
                <a:latin typeface="+mn-lt"/>
                <a:ea typeface="+mn-ea"/>
                <a:cs typeface="+mn-cs"/>
              </a:rPr>
              <a:t>O homem me respondeu meio sem jeito: </a:t>
            </a:r>
            <a:br>
              <a:rPr lang="pt-BR" sz="1200" kern="1200" dirty="0">
                <a:solidFill>
                  <a:schemeClr val="tx1"/>
                </a:solidFill>
                <a:effectLst/>
                <a:latin typeface="+mn-lt"/>
                <a:ea typeface="+mn-ea"/>
                <a:cs typeface="+mn-cs"/>
              </a:rPr>
            </a:br>
            <a:r>
              <a:rPr lang="pt-BR" sz="1200" b="1" i="1" kern="1200" dirty="0">
                <a:solidFill>
                  <a:schemeClr val="tx1"/>
                </a:solidFill>
                <a:effectLst/>
                <a:latin typeface="+mn-lt"/>
                <a:ea typeface="+mn-ea"/>
                <a:cs typeface="+mn-cs"/>
              </a:rPr>
              <a:t>__ eu moro na rua, durmo embaixo do viaduto que dá acesso para a Avenida Rebouças, mas eu posso esperar alguém aqui perto da banca de jornal em frente ao edifício da Gazeta. </a:t>
            </a:r>
            <a:endParaRPr lang="pt-BR" sz="1200" kern="1200" dirty="0">
              <a:solidFill>
                <a:schemeClr val="tx1"/>
              </a:solidFill>
              <a:effectLst/>
              <a:latin typeface="+mn-lt"/>
              <a:ea typeface="+mn-ea"/>
              <a:cs typeface="+mn-cs"/>
            </a:endParaRPr>
          </a:p>
          <a:p>
            <a:r>
              <a:rPr lang="pt-BR" sz="1200" b="1" i="1" kern="1200" dirty="0">
                <a:solidFill>
                  <a:schemeClr val="tx1"/>
                </a:solidFill>
                <a:effectLst/>
                <a:latin typeface="+mn-lt"/>
                <a:ea typeface="+mn-ea"/>
                <a:cs typeface="+mn-cs"/>
              </a:rPr>
              <a:t>__estou com uma camiseta meio suja e com calça jeans velha.</a:t>
            </a:r>
            <a:br>
              <a:rPr lang="pt-BR" sz="1200" b="1" i="1" kern="1200" dirty="0">
                <a:solidFill>
                  <a:schemeClr val="tx1"/>
                </a:solidFill>
                <a:effectLst/>
                <a:latin typeface="+mn-lt"/>
                <a:ea typeface="+mn-ea"/>
                <a:cs typeface="+mn-cs"/>
              </a:rPr>
            </a:br>
            <a:r>
              <a:rPr lang="pt-BR" sz="1200" kern="1200" dirty="0">
                <a:solidFill>
                  <a:schemeClr val="tx1"/>
                </a:solidFill>
                <a:effectLst/>
                <a:latin typeface="+mn-lt"/>
                <a:ea typeface="+mn-ea"/>
                <a:cs typeface="+mn-cs"/>
              </a:rPr>
              <a:t>Em meio à desconfiança pensei que poderia ser chamariz para um assalto já que não admitia que uma pessoa com aquele perfil fosse preocupar-se em devolver cheques de viagem.</a:t>
            </a:r>
            <a:br>
              <a:rPr lang="pt-BR" sz="1200" kern="1200" dirty="0">
                <a:solidFill>
                  <a:schemeClr val="tx1"/>
                </a:solidFill>
                <a:effectLst/>
                <a:latin typeface="+mn-lt"/>
                <a:ea typeface="+mn-ea"/>
                <a:cs typeface="+mn-cs"/>
              </a:rPr>
            </a:br>
            <a:br>
              <a:rPr lang="pt-BR" sz="1200" kern="1200" dirty="0">
                <a:solidFill>
                  <a:schemeClr val="tx1"/>
                </a:solidFill>
                <a:effectLst/>
                <a:latin typeface="+mn-lt"/>
                <a:ea typeface="+mn-ea"/>
                <a:cs typeface="+mn-cs"/>
              </a:rPr>
            </a:br>
            <a:r>
              <a:rPr lang="pt-BR" sz="1200" b="1" kern="1200" dirty="0">
                <a:solidFill>
                  <a:schemeClr val="tx1"/>
                </a:solidFill>
                <a:effectLst/>
                <a:latin typeface="+mn-lt"/>
                <a:ea typeface="+mn-ea"/>
                <a:cs typeface="+mn-cs"/>
              </a:rPr>
              <a:t>O encontro com o mendigo rico</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Liguei para o meu filho e pedi que ele fosse até o local indicado para apanhar o envelope e dei as características do rapaz, inclusive, pedi que meu padrasto fosse junto, mas que analisassem as circunstâncias com certo cuidado. </a:t>
            </a:r>
            <a:br>
              <a:rPr lang="pt-BR" sz="1200" kern="1200" dirty="0">
                <a:solidFill>
                  <a:schemeClr val="tx1"/>
                </a:solidFill>
                <a:effectLst/>
                <a:latin typeface="+mn-lt"/>
                <a:ea typeface="+mn-ea"/>
                <a:cs typeface="+mn-cs"/>
              </a:rPr>
            </a:br>
            <a:r>
              <a:rPr lang="pt-BR" sz="1200" kern="1200" dirty="0">
                <a:solidFill>
                  <a:schemeClr val="tx1"/>
                </a:solidFill>
                <a:effectLst/>
                <a:latin typeface="+mn-lt"/>
                <a:ea typeface="+mn-ea"/>
                <a:cs typeface="+mn-cs"/>
              </a:rPr>
              <a:t>            Autorizei que dessem ao indigente uma boa gratificação que depois eu ressarciria. </a:t>
            </a:r>
          </a:p>
          <a:p>
            <a:r>
              <a:rPr lang="pt-BR" sz="1200" b="1" i="1" kern="1200" dirty="0">
                <a:solidFill>
                  <a:schemeClr val="tx1"/>
                </a:solidFill>
                <a:effectLst/>
                <a:latin typeface="+mn-lt"/>
                <a:ea typeface="+mn-ea"/>
                <a:cs typeface="+mn-cs"/>
              </a:rPr>
              <a:t>Pouco tempo depois meu filho me ligou dando a notícia de que o rapaz pacientemente estava aguardando a chegada dele e entregou intactos os cheques de viagem e, inclusive, resistiu um pouco, antes de aceitar o dinheiro oferecido como gratificação. </a:t>
            </a:r>
            <a:br>
              <a:rPr lang="pt-BR" sz="1200" b="1" i="1" kern="1200" dirty="0">
                <a:solidFill>
                  <a:schemeClr val="tx1"/>
                </a:solidFill>
                <a:effectLst/>
                <a:latin typeface="+mn-lt"/>
                <a:ea typeface="+mn-ea"/>
                <a:cs typeface="+mn-cs"/>
              </a:rPr>
            </a:br>
            <a:r>
              <a:rPr lang="pt-BR" sz="1200" kern="1200" dirty="0">
                <a:solidFill>
                  <a:schemeClr val="tx1"/>
                </a:solidFill>
                <a:effectLst/>
                <a:latin typeface="+mn-lt"/>
                <a:ea typeface="+mn-ea"/>
                <a:cs typeface="+mn-cs"/>
              </a:rPr>
              <a:t>           </a:t>
            </a:r>
            <a:r>
              <a:rPr lang="pt-BR" sz="1200" b="1" i="1" kern="1200" dirty="0">
                <a:solidFill>
                  <a:schemeClr val="tx1"/>
                </a:solidFill>
                <a:effectLst/>
                <a:latin typeface="+mn-lt"/>
                <a:ea typeface="+mn-ea"/>
                <a:cs typeface="+mn-cs"/>
              </a:rPr>
              <a:t>Meu filho observou que o indivíduo ficou alegre</a:t>
            </a:r>
            <a:r>
              <a:rPr lang="pt-BR" sz="1200" kern="1200" dirty="0">
                <a:solidFill>
                  <a:schemeClr val="tx1"/>
                </a:solidFill>
                <a:effectLst/>
                <a:latin typeface="+mn-lt"/>
                <a:ea typeface="+mn-ea"/>
                <a:cs typeface="+mn-cs"/>
              </a:rPr>
              <a:t> como se tivesse ganhado um presente de muito valor e saiu apressadamente, talvez para alimentar-se já que não aparentava ser pessoa dada a qualquer vício. ”</a:t>
            </a:r>
            <a:br>
              <a:rPr lang="pt-BR" sz="1200" kern="1200" dirty="0">
                <a:solidFill>
                  <a:schemeClr val="tx1"/>
                </a:solidFill>
                <a:effectLst/>
                <a:latin typeface="+mn-lt"/>
                <a:ea typeface="+mn-ea"/>
                <a:cs typeface="+mn-cs"/>
              </a:rPr>
            </a:br>
            <a:r>
              <a:rPr lang="pt-BR" sz="1200" kern="1200" dirty="0">
                <a:solidFill>
                  <a:schemeClr val="tx1"/>
                </a:solidFill>
                <a:effectLst/>
                <a:latin typeface="+mn-lt"/>
                <a:ea typeface="+mn-ea"/>
                <a:cs typeface="+mn-cs"/>
              </a:rPr>
              <a:t>            Carlos concluiu o relato afirmando: “Ainda  que tenha dado uma gratificação, eu acho que fiz pouco, ou melhor, quase nada, pois aquele indivíduo precisava era de uma mão amiga, de alguém que pudesse ajudá-lo a sair daquela situação.”</a:t>
            </a:r>
          </a:p>
          <a:p>
            <a:r>
              <a:rPr lang="pt-BR" sz="1200" b="1" kern="1200" dirty="0">
                <a:solidFill>
                  <a:schemeClr val="tx1"/>
                </a:solidFill>
                <a:effectLst/>
                <a:latin typeface="+mn-lt"/>
                <a:ea typeface="+mn-ea"/>
                <a:cs typeface="+mn-cs"/>
              </a:rPr>
              <a:t>           Digo para vocês que aquele mendigo era rico, embora fosse pobre.</a:t>
            </a:r>
            <a:r>
              <a:rPr lang="pt-BR" sz="1200" kern="1200" dirty="0">
                <a:solidFill>
                  <a:schemeClr val="tx1"/>
                </a:solidFill>
                <a:effectLst/>
                <a:latin typeface="+mn-lt"/>
                <a:ea typeface="+mn-ea"/>
                <a:cs typeface="+mn-cs"/>
              </a:rPr>
              <a:t> O dinheiro não o seduziu, embora dele necessitasse. </a:t>
            </a:r>
            <a:r>
              <a:rPr lang="pt-BR" sz="1200" b="1"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 </a:t>
            </a:r>
          </a:p>
          <a:p>
            <a:r>
              <a:rPr lang="pt-BR" sz="1200" kern="1200" dirty="0">
                <a:solidFill>
                  <a:schemeClr val="tx1"/>
                </a:solidFill>
                <a:effectLst/>
                <a:latin typeface="+mn-lt"/>
                <a:ea typeface="+mn-ea"/>
                <a:cs typeface="+mn-cs"/>
              </a:rPr>
              <a:t>O caso de Laodicéia era diferente. Ela pensava que era rica, mas na verdade era mendiga. Pensava que não precisava de Deus, por isso não tinha compromisso com Ele.</a:t>
            </a:r>
          </a:p>
          <a:p>
            <a:r>
              <a:rPr lang="pt-BR" sz="1200" kern="1200" dirty="0">
                <a:solidFill>
                  <a:schemeClr val="tx1"/>
                </a:solidFill>
                <a:effectLst/>
                <a:latin typeface="+mn-lt"/>
                <a:ea typeface="+mn-ea"/>
                <a:cs typeface="+mn-cs"/>
              </a:rPr>
              <a:t> </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23</a:t>
            </a:fld>
            <a:endParaRPr lang="pt-BR"/>
          </a:p>
        </p:txBody>
      </p:sp>
    </p:spTree>
    <p:extLst>
      <p:ext uri="{BB962C8B-B14F-4D97-AF65-F5344CB8AC3E}">
        <p14:creationId xmlns:p14="http://schemas.microsoft.com/office/powerpoint/2010/main" val="1254216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A mensagem de amor de Jesus para o </a:t>
            </a:r>
            <a:r>
              <a:rPr lang="pt-BR" sz="1200" b="1" kern="1200" dirty="0" err="1">
                <a:solidFill>
                  <a:schemeClr val="tx1"/>
                </a:solidFill>
                <a:effectLst/>
                <a:latin typeface="+mn-lt"/>
                <a:ea typeface="+mn-ea"/>
                <a:cs typeface="+mn-cs"/>
              </a:rPr>
              <a:t>Laodiceiano</a:t>
            </a:r>
            <a:r>
              <a:rPr lang="pt-BR" sz="1200" b="1" kern="1200" dirty="0">
                <a:solidFill>
                  <a:schemeClr val="tx1"/>
                </a:solidFill>
                <a:effectLst/>
                <a:latin typeface="+mn-lt"/>
                <a:ea typeface="+mn-ea"/>
                <a:cs typeface="+mn-cs"/>
              </a:rPr>
              <a:t> foi:</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a:t>
            </a:r>
            <a:r>
              <a:rPr lang="pt-BR" sz="1200" i="1" kern="1200" dirty="0">
                <a:solidFill>
                  <a:schemeClr val="tx1"/>
                </a:solidFill>
                <a:effectLst/>
                <a:latin typeface="+mn-lt"/>
                <a:ea typeface="+mn-ea"/>
                <a:cs typeface="+mn-cs"/>
              </a:rPr>
              <a:t>“Você pensa que é rico e abastado e que de nada precisa, mas você é infeliz. É isto mesmo você é miserável, pobre, cego e nu.”</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A riqueza de Laodicéia de nada servia. Era riqueza da terra. Era passageira, transitória, que engana, ilude e destrói.</a:t>
            </a:r>
          </a:p>
          <a:p>
            <a:r>
              <a:rPr lang="pt-BR" sz="1200" kern="1200" dirty="0">
                <a:solidFill>
                  <a:schemeClr val="tx1"/>
                </a:solidFill>
                <a:effectLst/>
                <a:latin typeface="+mn-lt"/>
                <a:ea typeface="+mn-ea"/>
                <a:cs typeface="+mn-cs"/>
              </a:rPr>
              <a:t> </a:t>
            </a:r>
          </a:p>
          <a:p>
            <a:r>
              <a:rPr lang="pt-BR" sz="1200" b="1" kern="1200" dirty="0">
                <a:solidFill>
                  <a:schemeClr val="tx1"/>
                </a:solidFill>
                <a:effectLst/>
                <a:latin typeface="+mn-lt"/>
                <a:ea typeface="+mn-ea"/>
                <a:cs typeface="+mn-cs"/>
              </a:rPr>
              <a:t>O </a:t>
            </a:r>
            <a:r>
              <a:rPr lang="pt-BR" sz="1200" b="1" kern="1200" dirty="0" err="1">
                <a:solidFill>
                  <a:schemeClr val="tx1"/>
                </a:solidFill>
                <a:effectLst/>
                <a:latin typeface="+mn-lt"/>
                <a:ea typeface="+mn-ea"/>
                <a:cs typeface="+mn-cs"/>
              </a:rPr>
              <a:t>Laodiceano</a:t>
            </a:r>
            <a:r>
              <a:rPr lang="pt-BR" sz="1200" b="1" kern="1200" dirty="0">
                <a:solidFill>
                  <a:schemeClr val="tx1"/>
                </a:solidFill>
                <a:effectLst/>
                <a:latin typeface="+mn-lt"/>
                <a:ea typeface="+mn-ea"/>
                <a:cs typeface="+mn-cs"/>
              </a:rPr>
              <a:t> vivia enganado. Pensava que era rico, mas na verdade era pobre. Vivia enganado por uma falsa segurança.</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a:t>
            </a:r>
          </a:p>
          <a:p>
            <a:r>
              <a:rPr lang="pt-BR" sz="1200" b="1" i="1" kern="1200" dirty="0">
                <a:solidFill>
                  <a:schemeClr val="tx1"/>
                </a:solidFill>
                <a:effectLst/>
                <a:latin typeface="+mn-lt"/>
                <a:ea typeface="+mn-ea"/>
                <a:cs typeface="+mn-cs"/>
              </a:rPr>
              <a:t>Aplicação:</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Quem você pensa ser? Tem alguma coisa que está dando a você uma falsa segurança. Que leva você a pensar que não precisa de Deus? </a:t>
            </a:r>
            <a:r>
              <a:rPr lang="pt-BR" sz="1200" i="1" kern="1200" dirty="0">
                <a:solidFill>
                  <a:schemeClr val="tx1"/>
                </a:solidFill>
                <a:effectLst/>
                <a:latin typeface="+mn-lt"/>
                <a:ea typeface="+mn-ea"/>
                <a:cs typeface="+mn-cs"/>
              </a:rPr>
              <a:t>Qualquer coisa deste mundo que lhe ofereça esta falsa segurança, </a:t>
            </a:r>
            <a:r>
              <a:rPr lang="pt-BR" sz="1200" b="1" i="1" kern="1200" dirty="0">
                <a:solidFill>
                  <a:schemeClr val="tx1"/>
                </a:solidFill>
                <a:effectLst/>
                <a:latin typeface="+mn-lt"/>
                <a:ea typeface="+mn-ea"/>
                <a:cs typeface="+mn-cs"/>
              </a:rPr>
              <a:t>transforma-se em uma arma de suicídio.</a:t>
            </a:r>
            <a:r>
              <a:rPr lang="pt-BR" sz="1200" kern="1200" dirty="0">
                <a:solidFill>
                  <a:schemeClr val="tx1"/>
                </a:solidFill>
                <a:effectLst/>
                <a:latin typeface="+mn-lt"/>
                <a:ea typeface="+mn-ea"/>
                <a:cs typeface="+mn-cs"/>
              </a:rPr>
              <a:t> Pode ter amigos, dinheiro, estudos, profissão. Nada disto pode ocupar o lugar de Jesus. </a:t>
            </a:r>
            <a:r>
              <a:rPr lang="pt-BR" sz="1200" b="1" kern="1200" dirty="0">
                <a:solidFill>
                  <a:schemeClr val="tx1"/>
                </a:solidFill>
                <a:effectLst/>
                <a:latin typeface="+mn-lt"/>
                <a:ea typeface="+mn-ea"/>
                <a:cs typeface="+mn-cs"/>
              </a:rPr>
              <a:t>Quem tem Jesus tem</a:t>
            </a:r>
            <a:r>
              <a:rPr lang="pt-BR" sz="1200" kern="1200" dirty="0">
                <a:solidFill>
                  <a:schemeClr val="tx1"/>
                </a:solidFill>
                <a:effectLst/>
                <a:latin typeface="+mn-lt"/>
                <a:ea typeface="+mn-ea"/>
                <a:cs typeface="+mn-cs"/>
              </a:rPr>
              <a:t> tudo, quem não tem Jesus tem nada. Qual foi o conselho de Jesus para Laodicéia?</a:t>
            </a:r>
          </a:p>
          <a:p>
            <a:r>
              <a:rPr lang="pt-BR" sz="1200" b="1" u="none" strike="noStrike"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24</a:t>
            </a:fld>
            <a:endParaRPr lang="pt-BR"/>
          </a:p>
        </p:txBody>
      </p:sp>
    </p:spTree>
    <p:extLst>
      <p:ext uri="{BB962C8B-B14F-4D97-AF65-F5344CB8AC3E}">
        <p14:creationId xmlns:p14="http://schemas.microsoft.com/office/powerpoint/2010/main" val="642456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Quando Jesus descreve os sinais do fim dos tempos; Ele ensina que faltaria compromisso com Deus, homens seriam desobedientes, materialistas, cruéis e que amor desapareceria de quase todos.</a:t>
            </a:r>
          </a:p>
          <a:p>
            <a:r>
              <a:rPr lang="pt-BR" sz="1200" kern="1200" dirty="0">
                <a:solidFill>
                  <a:schemeClr val="tx1"/>
                </a:solidFill>
                <a:effectLst/>
                <a:latin typeface="+mn-lt"/>
                <a:ea typeface="+mn-ea"/>
                <a:cs typeface="+mn-cs"/>
              </a:rPr>
              <a:t>Esta descrição dos últimos dias é semelhante a descrição do último período da igreja. A cidade de Laodicéia tinha certas características que nos ajudam a entender o conteúdo da carta enviada a igreja que ali existia:</a:t>
            </a:r>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6</a:t>
            </a:fld>
            <a:endParaRPr lang="pt-BR"/>
          </a:p>
        </p:txBody>
      </p:sp>
    </p:spTree>
    <p:extLst>
      <p:ext uri="{BB962C8B-B14F-4D97-AF65-F5344CB8AC3E}">
        <p14:creationId xmlns:p14="http://schemas.microsoft.com/office/powerpoint/2010/main" val="1979407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r>
              <a:rPr lang="pt-BR" sz="1200" b="1" kern="1200" dirty="0">
                <a:solidFill>
                  <a:schemeClr val="tx1"/>
                </a:solidFill>
                <a:effectLst/>
                <a:latin typeface="+mn-lt"/>
                <a:ea typeface="+mn-ea"/>
                <a:cs typeface="+mn-cs"/>
              </a:rPr>
              <a:t>A CAUSA DA MORNIDÃO (Apocalipse 3.17)</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Jesus explica que a arrogância de Laodicéia a fazia pensar que era rica e que de nada precisava. </a:t>
            </a:r>
            <a:r>
              <a:rPr lang="pt-BR" sz="1200" b="1" kern="1200" dirty="0">
                <a:solidFill>
                  <a:schemeClr val="tx1"/>
                </a:solidFill>
                <a:effectLst/>
                <a:latin typeface="+mn-lt"/>
                <a:ea typeface="+mn-ea"/>
                <a:cs typeface="+mn-cs"/>
              </a:rPr>
              <a:t>A arrogância</a:t>
            </a:r>
            <a:r>
              <a:rPr lang="pt-BR" sz="1200" kern="1200" dirty="0">
                <a:solidFill>
                  <a:schemeClr val="tx1"/>
                </a:solidFill>
                <a:effectLst/>
                <a:latin typeface="+mn-lt"/>
                <a:ea typeface="+mn-ea"/>
                <a:cs typeface="+mn-cs"/>
              </a:rPr>
              <a:t> da cidade de Laodicéia afetou a igreja, que estava sofrendo da mesma doença. Era uma igreja orgulhosa e independente.</a:t>
            </a:r>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25</a:t>
            </a:fld>
            <a:endParaRPr lang="pt-BR"/>
          </a:p>
        </p:txBody>
      </p:sp>
    </p:spTree>
    <p:extLst>
      <p:ext uri="{BB962C8B-B14F-4D97-AF65-F5344CB8AC3E}">
        <p14:creationId xmlns:p14="http://schemas.microsoft.com/office/powerpoint/2010/main" val="3636489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r>
              <a:rPr lang="pt-BR" sz="1200" kern="1200" dirty="0">
                <a:solidFill>
                  <a:schemeClr val="tx1"/>
                </a:solidFill>
                <a:effectLst/>
                <a:latin typeface="+mn-lt"/>
                <a:ea typeface="+mn-ea"/>
                <a:cs typeface="+mn-cs"/>
              </a:rPr>
              <a:t> Jesus ofereceu para os </a:t>
            </a:r>
            <a:r>
              <a:rPr lang="pt-BR" sz="1200" kern="1200" dirty="0" err="1">
                <a:solidFill>
                  <a:schemeClr val="tx1"/>
                </a:solidFill>
                <a:effectLst/>
                <a:latin typeface="+mn-lt"/>
                <a:ea typeface="+mn-ea"/>
                <a:cs typeface="+mn-cs"/>
              </a:rPr>
              <a:t>laodiceanos</a:t>
            </a:r>
            <a:r>
              <a:rPr lang="pt-BR" sz="1200" kern="1200" dirty="0">
                <a:solidFill>
                  <a:schemeClr val="tx1"/>
                </a:solidFill>
                <a:effectLst/>
                <a:latin typeface="+mn-lt"/>
                <a:ea typeface="+mn-ea"/>
                <a:cs typeface="+mn-cs"/>
              </a:rPr>
              <a:t> a mercadoria celestial, pois não passavam de mendigos aos olhos do salvador.</a:t>
            </a:r>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26</a:t>
            </a:fld>
            <a:endParaRPr lang="pt-BR"/>
          </a:p>
        </p:txBody>
      </p:sp>
    </p:spTree>
    <p:extLst>
      <p:ext uri="{BB962C8B-B14F-4D97-AF65-F5344CB8AC3E}">
        <p14:creationId xmlns:p14="http://schemas.microsoft.com/office/powerpoint/2010/main" val="929275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r>
              <a:rPr lang="pt-BR" sz="1200" b="1" kern="1200" dirty="0">
                <a:solidFill>
                  <a:schemeClr val="tx1"/>
                </a:solidFill>
                <a:effectLst/>
                <a:latin typeface="+mn-lt"/>
                <a:ea typeface="+mn-ea"/>
                <a:cs typeface="+mn-cs"/>
              </a:rPr>
              <a:t>Ouro puro </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Embora tivessem dinheiro, Jesus lhes ofereceu o ouro celestial. Somente o </a:t>
            </a:r>
            <a:r>
              <a:rPr lang="pt-BR" sz="1200" b="1" kern="1200" dirty="0">
                <a:solidFill>
                  <a:schemeClr val="tx1"/>
                </a:solidFill>
                <a:effectLst/>
                <a:latin typeface="+mn-lt"/>
                <a:ea typeface="+mn-ea"/>
                <a:cs typeface="+mn-cs"/>
              </a:rPr>
              <a:t>ouro da fé e do amor</a:t>
            </a:r>
            <a:r>
              <a:rPr lang="pt-BR" sz="1200" kern="1200" dirty="0">
                <a:solidFill>
                  <a:schemeClr val="tx1"/>
                </a:solidFill>
                <a:effectLst/>
                <a:latin typeface="+mn-lt"/>
                <a:ea typeface="+mn-ea"/>
                <a:cs typeface="+mn-cs"/>
              </a:rPr>
              <a:t> tem valor no céu. Esta é a riqueza valorizada pelo céu.</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27</a:t>
            </a:fld>
            <a:endParaRPr lang="pt-BR"/>
          </a:p>
        </p:txBody>
      </p:sp>
    </p:spTree>
    <p:extLst>
      <p:ext uri="{BB962C8B-B14F-4D97-AF65-F5344CB8AC3E}">
        <p14:creationId xmlns:p14="http://schemas.microsoft.com/office/powerpoint/2010/main" val="1561693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r>
              <a:rPr lang="pt-BR" sz="1200" b="1" kern="1200" dirty="0">
                <a:solidFill>
                  <a:schemeClr val="tx1"/>
                </a:solidFill>
                <a:effectLst/>
                <a:latin typeface="+mn-lt"/>
                <a:ea typeface="+mn-ea"/>
                <a:cs typeface="+mn-cs"/>
              </a:rPr>
              <a:t>Vestiduras brancas</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Embora se orgulhassem das vestes que fabricavam, o mestre lhes apresentou </a:t>
            </a:r>
            <a:r>
              <a:rPr lang="pt-BR" sz="1200" b="1" kern="1200" dirty="0">
                <a:solidFill>
                  <a:schemeClr val="tx1"/>
                </a:solidFill>
                <a:effectLst/>
                <a:latin typeface="+mn-lt"/>
                <a:ea typeface="+mn-ea"/>
                <a:cs typeface="+mn-cs"/>
              </a:rPr>
              <a:t>as vestes brancas que são a justiça de Cristo</a:t>
            </a:r>
            <a:r>
              <a:rPr lang="pt-BR" sz="1200" kern="1200" dirty="0">
                <a:solidFill>
                  <a:schemeClr val="tx1"/>
                </a:solidFill>
                <a:effectLst/>
                <a:latin typeface="+mn-lt"/>
                <a:ea typeface="+mn-ea"/>
                <a:cs typeface="+mn-cs"/>
              </a:rPr>
              <a:t>, pois só elas cobrem a nudez da alma. A justiça de Cristo, foi produzida nos teares do céu.</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28</a:t>
            </a:fld>
            <a:endParaRPr lang="pt-BR"/>
          </a:p>
        </p:txBody>
      </p:sp>
    </p:spTree>
    <p:extLst>
      <p:ext uri="{BB962C8B-B14F-4D97-AF65-F5344CB8AC3E}">
        <p14:creationId xmlns:p14="http://schemas.microsoft.com/office/powerpoint/2010/main" val="551109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r>
              <a:rPr lang="pt-BR" sz="1200" b="1" kern="1200" dirty="0">
                <a:solidFill>
                  <a:schemeClr val="tx1"/>
                </a:solidFill>
                <a:effectLst/>
                <a:latin typeface="+mn-lt"/>
                <a:ea typeface="+mn-ea"/>
                <a:cs typeface="+mn-cs"/>
              </a:rPr>
              <a:t>Colírio </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Embora exportasse seu colírio para todo o mundo antigo Laodicéia carecia </a:t>
            </a:r>
            <a:r>
              <a:rPr lang="pt-BR" sz="1200" b="1" kern="1200" dirty="0">
                <a:solidFill>
                  <a:schemeClr val="tx1"/>
                </a:solidFill>
                <a:effectLst/>
                <a:latin typeface="+mn-lt"/>
                <a:ea typeface="+mn-ea"/>
                <a:cs typeface="+mn-cs"/>
              </a:rPr>
              <a:t>do Espírito Santo</a:t>
            </a:r>
            <a:r>
              <a:rPr lang="pt-BR" sz="1200" kern="1200" dirty="0">
                <a:solidFill>
                  <a:schemeClr val="tx1"/>
                </a:solidFill>
                <a:effectLst/>
                <a:latin typeface="+mn-lt"/>
                <a:ea typeface="+mn-ea"/>
                <a:cs typeface="+mn-cs"/>
              </a:rPr>
              <a:t>, que lhe permitiria ver sua real situação</a:t>
            </a:r>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29</a:t>
            </a:fld>
            <a:endParaRPr lang="pt-BR"/>
          </a:p>
        </p:txBody>
      </p:sp>
    </p:spTree>
    <p:extLst>
      <p:ext uri="{BB962C8B-B14F-4D97-AF65-F5344CB8AC3E}">
        <p14:creationId xmlns:p14="http://schemas.microsoft.com/office/powerpoint/2010/main" val="1748758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BR" sz="1200" b="1" kern="1200" dirty="0">
                <a:solidFill>
                  <a:schemeClr val="tx1"/>
                </a:solidFill>
                <a:effectLst/>
                <a:latin typeface="+mn-lt"/>
                <a:ea typeface="+mn-ea"/>
                <a:cs typeface="+mn-cs"/>
              </a:rPr>
              <a:t>Jesus bate a porta do seu coração. </a:t>
            </a:r>
            <a:r>
              <a:rPr lang="pt-BR" sz="1200" kern="1200" dirty="0">
                <a:solidFill>
                  <a:schemeClr val="tx1"/>
                </a:solidFill>
                <a:effectLst/>
                <a:latin typeface="+mn-lt"/>
                <a:ea typeface="+mn-ea"/>
                <a:cs typeface="+mn-cs"/>
              </a:rPr>
              <a:t>(Verso 20)</a:t>
            </a:r>
          </a:p>
          <a:p>
            <a:pPr lvl="0"/>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30</a:t>
            </a:fld>
            <a:endParaRPr lang="pt-BR"/>
          </a:p>
        </p:txBody>
      </p:sp>
    </p:spTree>
    <p:extLst>
      <p:ext uri="{BB962C8B-B14F-4D97-AF65-F5344CB8AC3E}">
        <p14:creationId xmlns:p14="http://schemas.microsoft.com/office/powerpoint/2010/main" val="3684533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Mesmo triste pela teimosia dos </a:t>
            </a:r>
            <a:r>
              <a:rPr lang="pt-BR" sz="1200" kern="1200" dirty="0" err="1">
                <a:solidFill>
                  <a:schemeClr val="tx1"/>
                </a:solidFill>
                <a:effectLst/>
                <a:latin typeface="+mn-lt"/>
                <a:ea typeface="+mn-ea"/>
                <a:cs typeface="+mn-cs"/>
              </a:rPr>
              <a:t>Laodiceanos</a:t>
            </a:r>
            <a:r>
              <a:rPr lang="pt-BR" sz="1200" kern="1200" dirty="0">
                <a:solidFill>
                  <a:schemeClr val="tx1"/>
                </a:solidFill>
                <a:effectLst/>
                <a:latin typeface="+mn-lt"/>
                <a:ea typeface="+mn-ea"/>
                <a:cs typeface="+mn-cs"/>
              </a:rPr>
              <a:t> Jesus afirma que não desistiu de salvá-los.</a:t>
            </a:r>
          </a:p>
          <a:p>
            <a:r>
              <a:rPr lang="pt-BR" sz="1200" kern="1200" dirty="0">
                <a:solidFill>
                  <a:schemeClr val="tx1"/>
                </a:solidFill>
                <a:effectLst/>
                <a:latin typeface="+mn-lt"/>
                <a:ea typeface="+mn-ea"/>
                <a:cs typeface="+mn-cs"/>
              </a:rPr>
              <a:t>-</a:t>
            </a:r>
            <a:r>
              <a:rPr lang="pt-BR" sz="1200" i="1" kern="1200" dirty="0">
                <a:solidFill>
                  <a:schemeClr val="tx1"/>
                </a:solidFill>
                <a:effectLst/>
                <a:latin typeface="+mn-lt"/>
                <a:ea typeface="+mn-ea"/>
                <a:cs typeface="+mn-cs"/>
              </a:rPr>
              <a:t>“Estou a porta batendo”</a:t>
            </a:r>
            <a:r>
              <a:rPr lang="pt-BR" sz="1200" kern="1200" dirty="0">
                <a:solidFill>
                  <a:schemeClr val="tx1"/>
                </a:solidFill>
                <a:effectLst/>
                <a:latin typeface="+mn-lt"/>
                <a:ea typeface="+mn-ea"/>
                <a:cs typeface="+mn-cs"/>
              </a:rPr>
              <a:t>, diz Ele. Sua graça </a:t>
            </a:r>
            <a:r>
              <a:rPr lang="pt-BR" sz="1200" kern="1200" dirty="0" err="1">
                <a:solidFill>
                  <a:schemeClr val="tx1"/>
                </a:solidFill>
                <a:effectLst/>
                <a:latin typeface="+mn-lt"/>
                <a:ea typeface="+mn-ea"/>
                <a:cs typeface="+mn-cs"/>
              </a:rPr>
              <a:t>capacitadora</a:t>
            </a:r>
            <a:r>
              <a:rPr lang="pt-BR" sz="1200" kern="1200" dirty="0">
                <a:solidFill>
                  <a:schemeClr val="tx1"/>
                </a:solidFill>
                <a:effectLst/>
                <a:latin typeface="+mn-lt"/>
                <a:ea typeface="+mn-ea"/>
                <a:cs typeface="+mn-cs"/>
              </a:rPr>
              <a:t> continua a disposição dos </a:t>
            </a:r>
            <a:r>
              <a:rPr lang="pt-BR" sz="1200" kern="1200" dirty="0" err="1">
                <a:solidFill>
                  <a:schemeClr val="tx1"/>
                </a:solidFill>
                <a:effectLst/>
                <a:latin typeface="+mn-lt"/>
                <a:ea typeface="+mn-ea"/>
                <a:cs typeface="+mn-cs"/>
              </a:rPr>
              <a:t>laodiceianos</a:t>
            </a:r>
            <a:r>
              <a:rPr lang="pt-BR" sz="1200" kern="1200" dirty="0">
                <a:solidFill>
                  <a:schemeClr val="tx1"/>
                </a:solidFill>
                <a:effectLst/>
                <a:latin typeface="+mn-lt"/>
                <a:ea typeface="+mn-ea"/>
                <a:cs typeface="+mn-cs"/>
              </a:rPr>
              <a:t>.</a:t>
            </a:r>
          </a:p>
          <a:p>
            <a:r>
              <a:rPr lang="pt-BR" sz="1200" kern="1200" dirty="0">
                <a:solidFill>
                  <a:schemeClr val="tx1"/>
                </a:solidFill>
                <a:effectLst/>
                <a:latin typeface="+mn-lt"/>
                <a:ea typeface="+mn-ea"/>
                <a:cs typeface="+mn-cs"/>
              </a:rPr>
              <a:t>Quem se perder não terá sido pela ausência de Jesus. Ele chama. Convida. Tenta chamar a atenção. Oferece a solução. Mas a resposta é sua.</a:t>
            </a:r>
          </a:p>
          <a:p>
            <a:r>
              <a:rPr lang="pt-BR" sz="1200" kern="1200" dirty="0">
                <a:solidFill>
                  <a:schemeClr val="tx1"/>
                </a:solidFill>
                <a:effectLst/>
                <a:latin typeface="+mn-lt"/>
                <a:ea typeface="+mn-ea"/>
                <a:cs typeface="+mn-cs"/>
              </a:rPr>
              <a:t>          Disse ainda: -</a:t>
            </a:r>
            <a:r>
              <a:rPr lang="pt-BR" sz="1200" i="1" kern="1200" dirty="0">
                <a:solidFill>
                  <a:schemeClr val="tx1"/>
                </a:solidFill>
                <a:effectLst/>
                <a:latin typeface="+mn-lt"/>
                <a:ea typeface="+mn-ea"/>
                <a:cs typeface="+mn-cs"/>
              </a:rPr>
              <a:t>“se alguém abrir a porta, entrarei. ” </a:t>
            </a:r>
            <a:r>
              <a:rPr lang="pt-BR" sz="1200" kern="1200" dirty="0">
                <a:solidFill>
                  <a:schemeClr val="tx1"/>
                </a:solidFill>
                <a:effectLst/>
                <a:latin typeface="+mn-lt"/>
                <a:ea typeface="+mn-ea"/>
                <a:cs typeface="+mn-cs"/>
              </a:rPr>
              <a:t>A porta do seu coração tem tranca por dentro. Só você pode abrir.</a:t>
            </a:r>
            <a:r>
              <a:rPr lang="pt-BR" sz="1200" i="1"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Se Jesus entrar o </a:t>
            </a:r>
            <a:r>
              <a:rPr lang="pt-BR" sz="1200" kern="1200" dirty="0" err="1">
                <a:solidFill>
                  <a:schemeClr val="tx1"/>
                </a:solidFill>
                <a:effectLst/>
                <a:latin typeface="+mn-lt"/>
                <a:ea typeface="+mn-ea"/>
                <a:cs typeface="+mn-cs"/>
              </a:rPr>
              <a:t>Laodiceiano</a:t>
            </a:r>
            <a:r>
              <a:rPr lang="pt-BR" sz="1200" kern="1200" dirty="0">
                <a:solidFill>
                  <a:schemeClr val="tx1"/>
                </a:solidFill>
                <a:effectLst/>
                <a:latin typeface="+mn-lt"/>
                <a:ea typeface="+mn-ea"/>
                <a:cs typeface="+mn-cs"/>
              </a:rPr>
              <a:t> será rico de verdade.</a:t>
            </a:r>
            <a:r>
              <a:rPr lang="pt-BR" sz="1200" i="1"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Será feliz, pois sem Cristo a infelicidade é companheira constante.</a:t>
            </a:r>
            <a:r>
              <a:rPr lang="pt-BR" sz="1200" i="1"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Não há segurança. Não há salvação.</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31</a:t>
            </a:fld>
            <a:endParaRPr lang="pt-BR"/>
          </a:p>
        </p:txBody>
      </p:sp>
    </p:spTree>
    <p:extLst>
      <p:ext uri="{BB962C8B-B14F-4D97-AF65-F5344CB8AC3E}">
        <p14:creationId xmlns:p14="http://schemas.microsoft.com/office/powerpoint/2010/main" val="2578262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Ilustração</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Licença, licença quero ver Jesus. A multidão não permitia. Sua estatura não permitia.</a:t>
            </a:r>
          </a:p>
          <a:p>
            <a:r>
              <a:rPr lang="pt-BR" sz="1200" kern="1200" dirty="0">
                <a:solidFill>
                  <a:schemeClr val="tx1"/>
                </a:solidFill>
                <a:effectLst/>
                <a:latin typeface="+mn-lt"/>
                <a:ea typeface="+mn-ea"/>
                <a:cs typeface="+mn-cs"/>
              </a:rPr>
              <a:t>Olhou para um lado, para o outro. Lá estava a solução. Correu em direção à árvore. Subiu sem pensar nos espinhos. Queria ver a Jesus. -Zaqueu desce da árvore. Hoje vou cear na sua casa. </a:t>
            </a:r>
          </a:p>
          <a:p>
            <a:r>
              <a:rPr lang="pt-BR" sz="1200" kern="1200" dirty="0">
                <a:solidFill>
                  <a:schemeClr val="tx1"/>
                </a:solidFill>
                <a:effectLst/>
                <a:latin typeface="+mn-lt"/>
                <a:ea typeface="+mn-ea"/>
                <a:cs typeface="+mn-cs"/>
              </a:rPr>
              <a:t>Zaqueu pensava que era rico e procurava cada dia acumular mais. Até aquele dia. Na presença de Jesus descobriu que era pobre, embora tivesse muito dinheiro. Entendeu que a verdadeira riqueza só existe na vida de quem ama e anda com Jesus. -Vou repartir o que tenho, gritou o pequeno, tocado pelo amor de Jesus.</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32</a:t>
            </a:fld>
            <a:endParaRPr lang="pt-BR"/>
          </a:p>
        </p:txBody>
      </p:sp>
    </p:spTree>
    <p:extLst>
      <p:ext uri="{BB962C8B-B14F-4D97-AF65-F5344CB8AC3E}">
        <p14:creationId xmlns:p14="http://schemas.microsoft.com/office/powerpoint/2010/main" val="2792200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Aplicação:</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Está na hora de deixar as coisas que te separam de Jesus. Quem é rico das coisas deste mundo sem Jesus, é mendigo e não sabe. Precisa mudar.</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33</a:t>
            </a:fld>
            <a:endParaRPr lang="pt-BR"/>
          </a:p>
        </p:txBody>
      </p:sp>
    </p:spTree>
    <p:extLst>
      <p:ext uri="{BB962C8B-B14F-4D97-AF65-F5344CB8AC3E}">
        <p14:creationId xmlns:p14="http://schemas.microsoft.com/office/powerpoint/2010/main" val="880837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Conclusão </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Aprendemos que Laodicéia era morna.</a:t>
            </a:r>
          </a:p>
          <a:p>
            <a:r>
              <a:rPr lang="pt-BR" sz="1200" kern="1200" dirty="0">
                <a:solidFill>
                  <a:schemeClr val="tx1"/>
                </a:solidFill>
                <a:effectLst/>
                <a:latin typeface="+mn-lt"/>
                <a:ea typeface="+mn-ea"/>
                <a:cs typeface="+mn-cs"/>
              </a:rPr>
              <a:t>A causa deste mornidão era a arrogância de quem pensava que era rico, mas na verdade era pobre. Jesus aconselhou o </a:t>
            </a:r>
            <a:r>
              <a:rPr lang="pt-BR" sz="1200" kern="1200" dirty="0" err="1">
                <a:solidFill>
                  <a:schemeClr val="tx1"/>
                </a:solidFill>
                <a:effectLst/>
                <a:latin typeface="+mn-lt"/>
                <a:ea typeface="+mn-ea"/>
                <a:cs typeface="+mn-cs"/>
              </a:rPr>
              <a:t>laodiceiano</a:t>
            </a:r>
            <a:r>
              <a:rPr lang="pt-BR" sz="1200" kern="1200" dirty="0">
                <a:solidFill>
                  <a:schemeClr val="tx1"/>
                </a:solidFill>
                <a:effectLst/>
                <a:latin typeface="+mn-lt"/>
                <a:ea typeface="+mn-ea"/>
                <a:cs typeface="+mn-cs"/>
              </a:rPr>
              <a:t> a comprar o ouro da fé e do amor, as vestes brancas da justiça de Cristo e o colírio do Espírito Santo para curar a cegueira. O convite de Jesus para você é: -“</a:t>
            </a:r>
            <a:r>
              <a:rPr lang="pt-BR" sz="1200" i="1" kern="1200" dirty="0">
                <a:solidFill>
                  <a:schemeClr val="tx1"/>
                </a:solidFill>
                <a:effectLst/>
                <a:latin typeface="+mn-lt"/>
                <a:ea typeface="+mn-ea"/>
                <a:cs typeface="+mn-cs"/>
              </a:rPr>
              <a:t>Abra a porta do coração e deixe-o entrar. ” </a:t>
            </a:r>
            <a:r>
              <a:rPr lang="pt-BR" sz="1200" kern="1200" dirty="0">
                <a:solidFill>
                  <a:schemeClr val="tx1"/>
                </a:solidFill>
                <a:effectLst/>
                <a:latin typeface="+mn-lt"/>
                <a:ea typeface="+mn-ea"/>
                <a:cs typeface="+mn-cs"/>
              </a:rPr>
              <a:t>Vai você deixá-lo entrar? Fique em pé e faça comigo esta oração:</a:t>
            </a:r>
          </a:p>
          <a:p>
            <a:r>
              <a:rPr lang="pt-BR" sz="1200" b="1" i="1" kern="1200" dirty="0">
                <a:solidFill>
                  <a:schemeClr val="tx1"/>
                </a:solidFill>
                <a:effectLst/>
                <a:latin typeface="+mn-lt"/>
                <a:ea typeface="+mn-ea"/>
                <a:cs typeface="+mn-cs"/>
              </a:rPr>
              <a:t>“Senhor eu pensava que era rico, mas sou pobre. </a:t>
            </a:r>
            <a:endParaRPr lang="pt-BR" sz="1200" kern="1200" dirty="0">
              <a:solidFill>
                <a:schemeClr val="tx1"/>
              </a:solidFill>
              <a:effectLst/>
              <a:latin typeface="+mn-lt"/>
              <a:ea typeface="+mn-ea"/>
              <a:cs typeface="+mn-cs"/>
            </a:endParaRPr>
          </a:p>
          <a:p>
            <a:r>
              <a:rPr lang="pt-BR" sz="1200" b="1" i="1" kern="1200" dirty="0">
                <a:solidFill>
                  <a:schemeClr val="tx1"/>
                </a:solidFill>
                <a:effectLst/>
                <a:latin typeface="+mn-lt"/>
                <a:ea typeface="+mn-ea"/>
                <a:cs typeface="+mn-cs"/>
              </a:rPr>
              <a:t>Que estava bem vestido, mas estou nu. Pensava que via tudo, mas descobri que sou cego. Preciso do seu ouro, das suas vestes e do seu colírio. Ajuda-me Senhor.” </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34</a:t>
            </a:fld>
            <a:endParaRPr lang="pt-BR"/>
          </a:p>
        </p:txBody>
      </p:sp>
    </p:spTree>
    <p:extLst>
      <p:ext uri="{BB962C8B-B14F-4D97-AF65-F5344CB8AC3E}">
        <p14:creationId xmlns:p14="http://schemas.microsoft.com/office/powerpoint/2010/main" val="3208667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(1) Laodicéia e</a:t>
            </a:r>
            <a:r>
              <a:rPr lang="pt-BR" sz="1200" b="1" kern="1200" dirty="0">
                <a:solidFill>
                  <a:schemeClr val="tx1"/>
                </a:solidFill>
                <a:effectLst/>
                <a:latin typeface="+mn-lt"/>
                <a:ea typeface="+mn-ea"/>
                <a:cs typeface="+mn-cs"/>
              </a:rPr>
              <a:t>ra um grande centro de bancos e das finanças.</a:t>
            </a:r>
            <a:r>
              <a:rPr lang="pt-BR" sz="1200" kern="1200" dirty="0">
                <a:solidFill>
                  <a:schemeClr val="tx1"/>
                </a:solidFill>
                <a:effectLst/>
                <a:latin typeface="+mn-lt"/>
                <a:ea typeface="+mn-ea"/>
                <a:cs typeface="+mn-cs"/>
              </a:rPr>
              <a:t> Era uma das cidades mais ricas do mundo. No ano 61 de nossa era, Laodicéia foi devastada por um terremoto; mas seus cidadãos eram tão ricos e independentes que se negaram a receber ajuda do governo romano e reconstruíram a cidade com seus próprios recursos e esforço. </a:t>
            </a:r>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7</a:t>
            </a:fld>
            <a:endParaRPr lang="pt-BR"/>
          </a:p>
        </p:txBody>
      </p:sp>
    </p:spTree>
    <p:extLst>
      <p:ext uri="{BB962C8B-B14F-4D97-AF65-F5344CB8AC3E}">
        <p14:creationId xmlns:p14="http://schemas.microsoft.com/office/powerpoint/2010/main" val="29918343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Conclusão </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Aprendemos que Laodicéia era morna.</a:t>
            </a:r>
          </a:p>
          <a:p>
            <a:r>
              <a:rPr lang="pt-BR" sz="1200" kern="1200" dirty="0">
                <a:solidFill>
                  <a:schemeClr val="tx1"/>
                </a:solidFill>
                <a:effectLst/>
                <a:latin typeface="+mn-lt"/>
                <a:ea typeface="+mn-ea"/>
                <a:cs typeface="+mn-cs"/>
              </a:rPr>
              <a:t>A causa deste mornidão era a arrogância de quem pensava que era rico, mas na verdade era pobre. Jesus aconselhou o </a:t>
            </a:r>
            <a:r>
              <a:rPr lang="pt-BR" sz="1200" kern="1200" dirty="0" err="1">
                <a:solidFill>
                  <a:schemeClr val="tx1"/>
                </a:solidFill>
                <a:effectLst/>
                <a:latin typeface="+mn-lt"/>
                <a:ea typeface="+mn-ea"/>
                <a:cs typeface="+mn-cs"/>
              </a:rPr>
              <a:t>laodiceiano</a:t>
            </a:r>
            <a:r>
              <a:rPr lang="pt-BR" sz="1200" kern="1200" dirty="0">
                <a:solidFill>
                  <a:schemeClr val="tx1"/>
                </a:solidFill>
                <a:effectLst/>
                <a:latin typeface="+mn-lt"/>
                <a:ea typeface="+mn-ea"/>
                <a:cs typeface="+mn-cs"/>
              </a:rPr>
              <a:t> a comprar o ouro da fé e do amor, as vestes brancas da justiça de Cristo e o colírio do Espírito Santo para curar a cegueira. O convite de Jesus para você é: -“</a:t>
            </a:r>
            <a:r>
              <a:rPr lang="pt-BR" sz="1200" i="1" kern="1200" dirty="0">
                <a:solidFill>
                  <a:schemeClr val="tx1"/>
                </a:solidFill>
                <a:effectLst/>
                <a:latin typeface="+mn-lt"/>
                <a:ea typeface="+mn-ea"/>
                <a:cs typeface="+mn-cs"/>
              </a:rPr>
              <a:t>Abra a porta do coração e deixe-o entrar. ” </a:t>
            </a:r>
            <a:r>
              <a:rPr lang="pt-BR" sz="1200" kern="1200" dirty="0">
                <a:solidFill>
                  <a:schemeClr val="tx1"/>
                </a:solidFill>
                <a:effectLst/>
                <a:latin typeface="+mn-lt"/>
                <a:ea typeface="+mn-ea"/>
                <a:cs typeface="+mn-cs"/>
              </a:rPr>
              <a:t>Vai você deixá-lo entrar? Fique em pé e faça comigo esta oração:</a:t>
            </a:r>
          </a:p>
          <a:p>
            <a:r>
              <a:rPr lang="pt-BR" sz="1200" b="1" i="1" kern="1200" dirty="0">
                <a:solidFill>
                  <a:schemeClr val="tx1"/>
                </a:solidFill>
                <a:effectLst/>
                <a:latin typeface="+mn-lt"/>
                <a:ea typeface="+mn-ea"/>
                <a:cs typeface="+mn-cs"/>
              </a:rPr>
              <a:t>“Senhor eu pensava que era rico, mas sou pobre. </a:t>
            </a:r>
            <a:endParaRPr lang="pt-BR" sz="1200" kern="1200" dirty="0">
              <a:solidFill>
                <a:schemeClr val="tx1"/>
              </a:solidFill>
              <a:effectLst/>
              <a:latin typeface="+mn-lt"/>
              <a:ea typeface="+mn-ea"/>
              <a:cs typeface="+mn-cs"/>
            </a:endParaRPr>
          </a:p>
          <a:p>
            <a:r>
              <a:rPr lang="pt-BR" sz="1200" b="1" i="1" kern="1200" dirty="0">
                <a:solidFill>
                  <a:schemeClr val="tx1"/>
                </a:solidFill>
                <a:effectLst/>
                <a:latin typeface="+mn-lt"/>
                <a:ea typeface="+mn-ea"/>
                <a:cs typeface="+mn-cs"/>
              </a:rPr>
              <a:t>Que estava bem vestido, mas estou nu. Pensava que via tudo, mas descobri que sou cego. Preciso do seu ouro, das suas vestes e do seu colírio. Ajuda-me Senhor.” </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35</a:t>
            </a:fld>
            <a:endParaRPr lang="pt-BR"/>
          </a:p>
        </p:txBody>
      </p:sp>
    </p:spTree>
    <p:extLst>
      <p:ext uri="{BB962C8B-B14F-4D97-AF65-F5344CB8AC3E}">
        <p14:creationId xmlns:p14="http://schemas.microsoft.com/office/powerpoint/2010/main" val="2895734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(2) </a:t>
            </a:r>
            <a:r>
              <a:rPr lang="pt-BR" sz="1200" b="1" kern="1200" dirty="0">
                <a:solidFill>
                  <a:schemeClr val="tx1"/>
                </a:solidFill>
                <a:effectLst/>
                <a:latin typeface="+mn-lt"/>
                <a:ea typeface="+mn-ea"/>
                <a:cs typeface="+mn-cs"/>
              </a:rPr>
              <a:t>Era um grande centro da indústria de vestes</a:t>
            </a:r>
            <a:r>
              <a:rPr lang="pt-BR" sz="1200" kern="1200" dirty="0">
                <a:solidFill>
                  <a:schemeClr val="tx1"/>
                </a:solidFill>
                <a:effectLst/>
                <a:latin typeface="+mn-lt"/>
                <a:ea typeface="+mn-ea"/>
                <a:cs typeface="+mn-cs"/>
              </a:rPr>
              <a:t>. As ovelhas que pastavam nos arredores de Laodicéia eram famosas no mundo inteiro por sua lã suave, de cor violeta escura. Laodicéia sentia orgulho da roupa que produzia. </a:t>
            </a:r>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8</a:t>
            </a:fld>
            <a:endParaRPr lang="pt-BR"/>
          </a:p>
        </p:txBody>
      </p:sp>
    </p:spTree>
    <p:extLst>
      <p:ext uri="{BB962C8B-B14F-4D97-AF65-F5344CB8AC3E}">
        <p14:creationId xmlns:p14="http://schemas.microsoft.com/office/powerpoint/2010/main" val="3278876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(3) </a:t>
            </a:r>
            <a:r>
              <a:rPr lang="pt-BR" sz="1200" b="1" kern="1200" dirty="0">
                <a:solidFill>
                  <a:schemeClr val="tx1"/>
                </a:solidFill>
                <a:effectLst/>
                <a:latin typeface="+mn-lt"/>
                <a:ea typeface="+mn-ea"/>
                <a:cs typeface="+mn-cs"/>
              </a:rPr>
              <a:t>Era um centro médico de importância.</a:t>
            </a:r>
            <a:r>
              <a:rPr lang="pt-BR" sz="1200" kern="1200" dirty="0">
                <a:solidFill>
                  <a:schemeClr val="tx1"/>
                </a:solidFill>
                <a:effectLst/>
                <a:latin typeface="+mn-lt"/>
                <a:ea typeface="+mn-ea"/>
                <a:cs typeface="+mn-cs"/>
              </a:rPr>
              <a:t> Vinte quilômetros a oeste de Laodicéia, entre a cidade e a Porta da Frígia, estava o templo dos Homens-deuses de Caria.  Este lugar era o centro de uma importante escola de medicina. Mais tarde, a escola se transferiu para a cidade de Laodicéia. Tão famosos eram seus médicos, que os nomes de alguns deles aparecem nas moedas da cidade. Havia duas coisas que contribuíam à fama desta escola de medicina: </a:t>
            </a:r>
            <a:r>
              <a:rPr lang="pt-BR" sz="1200" b="1" kern="1200" dirty="0">
                <a:solidFill>
                  <a:schemeClr val="tx1"/>
                </a:solidFill>
                <a:effectLst/>
                <a:latin typeface="+mn-lt"/>
                <a:ea typeface="+mn-ea"/>
                <a:cs typeface="+mn-cs"/>
              </a:rPr>
              <a:t>um unguento para os olhos e outro para os ouvidos. </a:t>
            </a:r>
            <a:r>
              <a:rPr lang="pt-BR" sz="1200" kern="1200" dirty="0">
                <a:solidFill>
                  <a:schemeClr val="tx1"/>
                </a:solidFill>
                <a:effectLst/>
                <a:latin typeface="+mn-lt"/>
                <a:ea typeface="+mn-ea"/>
                <a:cs typeface="+mn-cs"/>
              </a:rPr>
              <a:t>O colírio era exportado de Laodicéia a todos os centros povoados do mundo antigo. As palavras ditas à igreja de Laodicéia são duras e tem tudo a ver com os nossos dias.</a:t>
            </a:r>
          </a:p>
          <a:p>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9</a:t>
            </a:fld>
            <a:endParaRPr lang="pt-BR"/>
          </a:p>
        </p:txBody>
      </p:sp>
    </p:spTree>
    <p:extLst>
      <p:ext uri="{BB962C8B-B14F-4D97-AF65-F5344CB8AC3E}">
        <p14:creationId xmlns:p14="http://schemas.microsoft.com/office/powerpoint/2010/main" val="267421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Havia duas coisas que contribuíam à fama desta escola de medicina: </a:t>
            </a:r>
            <a:r>
              <a:rPr lang="pt-BR" sz="1200" b="1" kern="1200" dirty="0">
                <a:solidFill>
                  <a:schemeClr val="tx1"/>
                </a:solidFill>
                <a:effectLst/>
                <a:latin typeface="+mn-lt"/>
                <a:ea typeface="+mn-ea"/>
                <a:cs typeface="+mn-cs"/>
              </a:rPr>
              <a:t>um unguento para os olhos e outro para os ouvidos. </a:t>
            </a:r>
            <a:r>
              <a:rPr lang="pt-BR" sz="1200" kern="1200" dirty="0">
                <a:solidFill>
                  <a:schemeClr val="tx1"/>
                </a:solidFill>
                <a:effectLst/>
                <a:latin typeface="+mn-lt"/>
                <a:ea typeface="+mn-ea"/>
                <a:cs typeface="+mn-cs"/>
              </a:rPr>
              <a:t>O colírio era exportado de Laodicéia a todos os centros povoados do mundo antigo. As palavras ditas à igreja de Laodicéia são duras e tem tudo a ver com os nossos dias.</a:t>
            </a:r>
          </a:p>
          <a:p>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10</a:t>
            </a:fld>
            <a:endParaRPr lang="pt-BR"/>
          </a:p>
        </p:txBody>
      </p:sp>
    </p:spTree>
    <p:extLst>
      <p:ext uri="{BB962C8B-B14F-4D97-AF65-F5344CB8AC3E}">
        <p14:creationId xmlns:p14="http://schemas.microsoft.com/office/powerpoint/2010/main" val="3171606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Jesus disse aos </a:t>
            </a:r>
            <a:r>
              <a:rPr lang="pt-BR" sz="1200" kern="1200" dirty="0" err="1">
                <a:solidFill>
                  <a:schemeClr val="tx1"/>
                </a:solidFill>
                <a:effectLst/>
                <a:latin typeface="+mn-lt"/>
                <a:ea typeface="+mn-ea"/>
                <a:cs typeface="+mn-cs"/>
              </a:rPr>
              <a:t>Laodiceianos</a:t>
            </a:r>
            <a:r>
              <a:rPr lang="pt-BR" sz="1200" kern="1200" dirty="0">
                <a:solidFill>
                  <a:schemeClr val="tx1"/>
                </a:solidFill>
                <a:effectLst/>
                <a:latin typeface="+mn-lt"/>
                <a:ea typeface="+mn-ea"/>
                <a:cs typeface="+mn-cs"/>
              </a:rPr>
              <a:t> </a:t>
            </a:r>
            <a:r>
              <a:rPr lang="pt-BR" sz="1200" b="1" i="1" kern="1200" dirty="0">
                <a:solidFill>
                  <a:schemeClr val="tx1"/>
                </a:solidFill>
                <a:effectLst/>
                <a:latin typeface="+mn-lt"/>
                <a:ea typeface="+mn-ea"/>
                <a:cs typeface="+mn-cs"/>
              </a:rPr>
              <a:t>conheço suas obras</a:t>
            </a:r>
            <a:r>
              <a:rPr lang="pt-BR" sz="1200" kern="1200" dirty="0">
                <a:solidFill>
                  <a:schemeClr val="tx1"/>
                </a:solidFill>
                <a:effectLst/>
                <a:latin typeface="+mn-lt"/>
                <a:ea typeface="+mn-ea"/>
                <a:cs typeface="+mn-cs"/>
              </a:rPr>
              <a:t>. Não poderiam enganar a Jesus. Ele conhecia o que eles pensavam, o que faziam. Muitos vivem como se Deus não soubesse o que fazem. Mas você precisa saber que não pode fugir dos olhos de Deus. Precisamos entender o significado exato das palavras, que descrevem a igreja de Laodicéia:</a:t>
            </a:r>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12</a:t>
            </a:fld>
            <a:endParaRPr lang="pt-BR"/>
          </a:p>
        </p:txBody>
      </p:sp>
    </p:spTree>
    <p:extLst>
      <p:ext uri="{BB962C8B-B14F-4D97-AF65-F5344CB8AC3E}">
        <p14:creationId xmlns:p14="http://schemas.microsoft.com/office/powerpoint/2010/main" val="3950684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 É dito que ela não é fria (grego </a:t>
            </a:r>
            <a:r>
              <a:rPr lang="pt-BR" sz="1200" kern="1200" dirty="0" err="1">
                <a:solidFill>
                  <a:schemeClr val="tx1"/>
                </a:solidFill>
                <a:effectLst/>
                <a:latin typeface="+mn-lt"/>
                <a:ea typeface="+mn-ea"/>
                <a:cs typeface="+mn-cs"/>
              </a:rPr>
              <a:t>psujros</a:t>
            </a:r>
            <a:r>
              <a:rPr lang="pt-BR" sz="1200" kern="1200" dirty="0">
                <a:solidFill>
                  <a:schemeClr val="tx1"/>
                </a:solidFill>
                <a:effectLst/>
                <a:latin typeface="+mn-lt"/>
                <a:ea typeface="+mn-ea"/>
                <a:cs typeface="+mn-cs"/>
              </a:rPr>
              <a:t>). Esta palavra pode significar </a:t>
            </a:r>
            <a:r>
              <a:rPr lang="pt-BR" sz="1200" b="1" kern="1200" dirty="0">
                <a:solidFill>
                  <a:schemeClr val="tx1"/>
                </a:solidFill>
                <a:effectLst/>
                <a:latin typeface="+mn-lt"/>
                <a:ea typeface="+mn-ea"/>
                <a:cs typeface="+mn-cs"/>
              </a:rPr>
              <a:t>frio ao ponto de congelamento. </a:t>
            </a:r>
            <a:r>
              <a:rPr lang="pt-BR" sz="1200" kern="1200" dirty="0">
                <a:solidFill>
                  <a:schemeClr val="tx1"/>
                </a:solidFill>
                <a:effectLst/>
                <a:latin typeface="+mn-lt"/>
                <a:ea typeface="+mn-ea"/>
                <a:cs typeface="+mn-cs"/>
              </a:rPr>
              <a:t>Aqui a ênfase é no extremo frio. O mundo é frio. O materialismo impera. O amor é fingido. Jesus disse que Laodicéia não era fria, pois afirmava ter compromisso com Jesus. Tinha o nome de cristã.</a:t>
            </a:r>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13</a:t>
            </a:fld>
            <a:endParaRPr lang="pt-BR"/>
          </a:p>
        </p:txBody>
      </p:sp>
    </p:spTree>
    <p:extLst>
      <p:ext uri="{BB962C8B-B14F-4D97-AF65-F5344CB8AC3E}">
        <p14:creationId xmlns:p14="http://schemas.microsoft.com/office/powerpoint/2010/main" val="2514516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E que também não és quente (do grego </a:t>
            </a:r>
            <a:r>
              <a:rPr lang="pt-BR" sz="1200" kern="1200" dirty="0" err="1">
                <a:solidFill>
                  <a:schemeClr val="tx1"/>
                </a:solidFill>
                <a:effectLst/>
                <a:latin typeface="+mn-lt"/>
                <a:ea typeface="+mn-ea"/>
                <a:cs typeface="+mn-cs"/>
              </a:rPr>
              <a:t>tsestos</a:t>
            </a:r>
            <a:r>
              <a:rPr lang="pt-BR" sz="1200" kern="1200" dirty="0">
                <a:solidFill>
                  <a:schemeClr val="tx1"/>
                </a:solidFill>
                <a:effectLst/>
                <a:latin typeface="+mn-lt"/>
                <a:ea typeface="+mn-ea"/>
                <a:cs typeface="+mn-cs"/>
              </a:rPr>
              <a:t>), que significa </a:t>
            </a:r>
            <a:r>
              <a:rPr lang="pt-BR" sz="1200" b="1" kern="1200" dirty="0">
                <a:solidFill>
                  <a:schemeClr val="tx1"/>
                </a:solidFill>
                <a:effectLst/>
                <a:latin typeface="+mn-lt"/>
                <a:ea typeface="+mn-ea"/>
                <a:cs typeface="+mn-cs"/>
              </a:rPr>
              <a:t>quente até o ponto de ebulição.</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O quente aqui é o extremo quente. Laodicéia também não era quente, pois ainda mantinha compromisso com o mundo frio.</a:t>
            </a:r>
          </a:p>
          <a:p>
            <a:endParaRPr lang="pt-BR" dirty="0"/>
          </a:p>
        </p:txBody>
      </p:sp>
      <p:sp>
        <p:nvSpPr>
          <p:cNvPr id="4" name="Espaço Reservado para Número de Slide 3"/>
          <p:cNvSpPr>
            <a:spLocks noGrp="1"/>
          </p:cNvSpPr>
          <p:nvPr>
            <p:ph type="sldNum" sz="quarter" idx="10"/>
          </p:nvPr>
        </p:nvSpPr>
        <p:spPr/>
        <p:txBody>
          <a:bodyPr/>
          <a:lstStyle/>
          <a:p>
            <a:fld id="{8EFEEA69-7444-428E-AABB-C5F5B58F06E9}" type="slidenum">
              <a:rPr lang="pt-BR" smtClean="0"/>
              <a:t>14</a:t>
            </a:fld>
            <a:endParaRPr lang="pt-BR"/>
          </a:p>
        </p:txBody>
      </p:sp>
    </p:spTree>
    <p:extLst>
      <p:ext uri="{BB962C8B-B14F-4D97-AF65-F5344CB8AC3E}">
        <p14:creationId xmlns:p14="http://schemas.microsoft.com/office/powerpoint/2010/main" val="1082649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8EE3B217-F470-45FB-8EC3-FCFC60CC47D2}" type="datetimeFigureOut">
              <a:rPr lang="pt-BR" smtClean="0"/>
              <a:t>26/03/2019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2264028041"/>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EE3B217-F470-45FB-8EC3-FCFC60CC47D2}" type="datetimeFigureOut">
              <a:rPr lang="pt-BR" smtClean="0"/>
              <a:t>26/03/2019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2710867009"/>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EE3B217-F470-45FB-8EC3-FCFC60CC47D2}" type="datetimeFigureOut">
              <a:rPr lang="pt-BR" smtClean="0"/>
              <a:t>26/03/2019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4006991181"/>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EE3B217-F470-45FB-8EC3-FCFC60CC47D2}" type="datetimeFigureOut">
              <a:rPr lang="pt-BR" smtClean="0"/>
              <a:t>26/03/2019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2022452115"/>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8EE3B217-F470-45FB-8EC3-FCFC60CC47D2}" type="datetimeFigureOut">
              <a:rPr lang="pt-BR" smtClean="0"/>
              <a:t>26/03/2019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620209475"/>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8EE3B217-F470-45FB-8EC3-FCFC60CC47D2}" type="datetimeFigureOut">
              <a:rPr lang="pt-BR" smtClean="0"/>
              <a:t>26/03/2019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3828053040"/>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8EE3B217-F470-45FB-8EC3-FCFC60CC47D2}" type="datetimeFigureOut">
              <a:rPr lang="pt-BR" smtClean="0"/>
              <a:t>26/03/2019</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3628840720"/>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8EE3B217-F470-45FB-8EC3-FCFC60CC47D2}" type="datetimeFigureOut">
              <a:rPr lang="pt-BR" smtClean="0"/>
              <a:t>26/03/2019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2972098140"/>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EE3B217-F470-45FB-8EC3-FCFC60CC47D2}" type="datetimeFigureOut">
              <a:rPr lang="pt-BR" smtClean="0"/>
              <a:t>26/03/2019</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4060638726"/>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8EE3B217-F470-45FB-8EC3-FCFC60CC47D2}" type="datetimeFigureOut">
              <a:rPr lang="pt-BR" smtClean="0"/>
              <a:t>26/03/2019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2192275836"/>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8EE3B217-F470-45FB-8EC3-FCFC60CC47D2}" type="datetimeFigureOut">
              <a:rPr lang="pt-BR" smtClean="0"/>
              <a:t>26/03/2019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BCA6B44-BA3D-43CB-BC9D-8A2C013FC67C}" type="slidenum">
              <a:rPr lang="pt-BR" smtClean="0"/>
              <a:t>‹nº›</a:t>
            </a:fld>
            <a:endParaRPr lang="pt-BR"/>
          </a:p>
        </p:txBody>
      </p:sp>
    </p:spTree>
    <p:extLst>
      <p:ext uri="{BB962C8B-B14F-4D97-AF65-F5344CB8AC3E}">
        <p14:creationId xmlns:p14="http://schemas.microsoft.com/office/powerpoint/2010/main" val="2419690807"/>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E3B217-F470-45FB-8EC3-FCFC60CC47D2}" type="datetimeFigureOut">
              <a:rPr lang="pt-BR" smtClean="0"/>
              <a:t>26/03/2019</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CA6B44-BA3D-43CB-BC9D-8A2C013FC67C}" type="slidenum">
              <a:rPr lang="pt-BR" smtClean="0"/>
              <a:t>‹nº›</a:t>
            </a:fld>
            <a:endParaRPr lang="pt-BR"/>
          </a:p>
        </p:txBody>
      </p:sp>
    </p:spTree>
    <p:extLst>
      <p:ext uri="{BB962C8B-B14F-4D97-AF65-F5344CB8AC3E}">
        <p14:creationId xmlns:p14="http://schemas.microsoft.com/office/powerpoint/2010/main" val="1097344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624879"/>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6406662" y="546862"/>
            <a:ext cx="5574323" cy="4154984"/>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Era famosa por um unguento para os olhos e outro para os ouvidos. </a:t>
            </a:r>
          </a:p>
        </p:txBody>
      </p:sp>
    </p:spTree>
    <p:extLst>
      <p:ext uri="{BB962C8B-B14F-4D97-AF65-F5344CB8AC3E}">
        <p14:creationId xmlns:p14="http://schemas.microsoft.com/office/powerpoint/2010/main" val="3223109522"/>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642699" y="1512648"/>
            <a:ext cx="11199675" cy="3046988"/>
          </a:xfrm>
          <a:prstGeom prst="rect">
            <a:avLst/>
          </a:prstGeom>
        </p:spPr>
        <p:txBody>
          <a:bodyPr wrap="square">
            <a:spAutoFit/>
          </a:bodyPr>
          <a:lstStyle/>
          <a:p>
            <a:pPr algn="ct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Ao anjo da igreja em Laodicéia escreve: Estas coisas diz o Amém, a testemunha fiel e verdadeira, o princípio da criação de Deus:</a:t>
            </a:r>
          </a:p>
          <a:p>
            <a:pPr algn="ct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 </a:t>
            </a:r>
            <a:endParaRPr lang="pt-BR" altLang="pt-BR" sz="4800" b="1" i="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
        <p:nvSpPr>
          <p:cNvPr id="7" name="Retângulo 6"/>
          <p:cNvSpPr/>
          <p:nvPr/>
        </p:nvSpPr>
        <p:spPr>
          <a:xfrm>
            <a:off x="735996" y="66618"/>
            <a:ext cx="5506541" cy="830997"/>
          </a:xfrm>
          <a:prstGeom prst="rect">
            <a:avLst/>
          </a:prstGeom>
        </p:spPr>
        <p:txBody>
          <a:bodyPr wrap="square">
            <a:spAutoFit/>
          </a:bodyPr>
          <a:lstStyle/>
          <a:p>
            <a:r>
              <a:rPr lang="pt-BR" altLang="pt-BR" sz="4800" b="1" dirty="0">
                <a:solidFill>
                  <a:srgbClr val="FFFF00"/>
                </a:solidFill>
                <a:latin typeface="Digital" pitchFamily="2" charset="0"/>
              </a:rPr>
              <a:t>Apocalipse 3:14</a:t>
            </a:r>
          </a:p>
        </p:txBody>
      </p:sp>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296" y="4066674"/>
            <a:ext cx="2781176" cy="1618699"/>
          </a:xfrm>
          <a:prstGeom prst="rect">
            <a:avLst/>
          </a:prstGeom>
        </p:spPr>
      </p:pic>
    </p:spTree>
    <p:extLst>
      <p:ext uri="{BB962C8B-B14F-4D97-AF65-F5344CB8AC3E}">
        <p14:creationId xmlns:p14="http://schemas.microsoft.com/office/powerpoint/2010/main" val="4129601491"/>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642699" y="1512648"/>
            <a:ext cx="11199675" cy="3785652"/>
          </a:xfrm>
          <a:prstGeom prst="rect">
            <a:avLst/>
          </a:prstGeom>
        </p:spPr>
        <p:txBody>
          <a:bodyPr wrap="square">
            <a:spAutoFit/>
          </a:bodyPr>
          <a:lstStyle/>
          <a:p>
            <a:pPr algn="ct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Conheço as tuas obras, que nem és frio nem quente. Quem dera fosses frio ou quente! Assim, porque és morno e nem és quente nem frio, estou a ponto de vomitar-te da minha boca;</a:t>
            </a:r>
          </a:p>
          <a:p>
            <a:pPr algn="ct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 </a:t>
            </a:r>
            <a:endParaRPr lang="pt-BR" altLang="pt-BR" sz="4800" b="1" i="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
        <p:nvSpPr>
          <p:cNvPr id="7" name="Retângulo 6"/>
          <p:cNvSpPr/>
          <p:nvPr/>
        </p:nvSpPr>
        <p:spPr>
          <a:xfrm>
            <a:off x="735996" y="66618"/>
            <a:ext cx="5506541" cy="830997"/>
          </a:xfrm>
          <a:prstGeom prst="rect">
            <a:avLst/>
          </a:prstGeom>
        </p:spPr>
        <p:txBody>
          <a:bodyPr wrap="square">
            <a:spAutoFit/>
          </a:bodyPr>
          <a:lstStyle/>
          <a:p>
            <a:r>
              <a:rPr lang="pt-BR" altLang="pt-BR" sz="4800" b="1" dirty="0">
                <a:solidFill>
                  <a:srgbClr val="FFFF00"/>
                </a:solidFill>
                <a:latin typeface="Digital" pitchFamily="2" charset="0"/>
              </a:rPr>
              <a:t>Apocalipse 3:15-16</a:t>
            </a: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296" y="4066674"/>
            <a:ext cx="2781176" cy="1618699"/>
          </a:xfrm>
          <a:prstGeom prst="rect">
            <a:avLst/>
          </a:prstGeom>
        </p:spPr>
      </p:pic>
    </p:spTree>
    <p:extLst>
      <p:ext uri="{BB962C8B-B14F-4D97-AF65-F5344CB8AC3E}">
        <p14:creationId xmlns:p14="http://schemas.microsoft.com/office/powerpoint/2010/main" val="2618291303"/>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Retângulo 4"/>
          <p:cNvSpPr/>
          <p:nvPr/>
        </p:nvSpPr>
        <p:spPr>
          <a:xfrm>
            <a:off x="510327" y="2348627"/>
            <a:ext cx="4381125" cy="2123658"/>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	Não és </a:t>
            </a:r>
          </a:p>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Fria. </a:t>
            </a:r>
            <a:endParaRPr lang="pt-BR" altLang="pt-BR" sz="6600" b="1" i="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Tree>
    <p:extLst>
      <p:ext uri="{BB962C8B-B14F-4D97-AF65-F5344CB8AC3E}">
        <p14:creationId xmlns:p14="http://schemas.microsoft.com/office/powerpoint/2010/main" val="4064972189"/>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Retângulo 4"/>
          <p:cNvSpPr/>
          <p:nvPr/>
        </p:nvSpPr>
        <p:spPr>
          <a:xfrm>
            <a:off x="834177" y="1472327"/>
            <a:ext cx="4381125" cy="2123658"/>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	Não és quente. </a:t>
            </a:r>
            <a:endParaRPr lang="pt-BR" altLang="pt-BR" sz="6600" b="1" i="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Tree>
    <p:extLst>
      <p:ext uri="{BB962C8B-B14F-4D97-AF65-F5344CB8AC3E}">
        <p14:creationId xmlns:p14="http://schemas.microsoft.com/office/powerpoint/2010/main" val="1942897874"/>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Retângulo 4"/>
          <p:cNvSpPr/>
          <p:nvPr/>
        </p:nvSpPr>
        <p:spPr>
          <a:xfrm>
            <a:off x="319827" y="1986677"/>
            <a:ext cx="4381125" cy="1107996"/>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	És morna</a:t>
            </a:r>
            <a:endParaRPr lang="pt-BR" altLang="pt-BR" sz="6600" b="1" i="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Tree>
    <p:extLst>
      <p:ext uri="{BB962C8B-B14F-4D97-AF65-F5344CB8AC3E}">
        <p14:creationId xmlns:p14="http://schemas.microsoft.com/office/powerpoint/2010/main" val="1347034875"/>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Retângulo 4"/>
          <p:cNvSpPr/>
          <p:nvPr/>
        </p:nvSpPr>
        <p:spPr>
          <a:xfrm>
            <a:off x="834177" y="1472327"/>
            <a:ext cx="4381125" cy="2123658"/>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A	Insatisfação de Cristo</a:t>
            </a:r>
            <a:endParaRPr lang="pt-BR" altLang="pt-BR" sz="6600" b="1" i="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Tree>
    <p:extLst>
      <p:ext uri="{BB962C8B-B14F-4D97-AF65-F5344CB8AC3E}">
        <p14:creationId xmlns:p14="http://schemas.microsoft.com/office/powerpoint/2010/main" val="2952622328"/>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Retângulo 4"/>
          <p:cNvSpPr/>
          <p:nvPr/>
        </p:nvSpPr>
        <p:spPr>
          <a:xfrm>
            <a:off x="6015405" y="404719"/>
            <a:ext cx="5890845" cy="5170646"/>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No equador há lugares nas regiões andinas em que a água quente brota da terra. </a:t>
            </a:r>
            <a:endParaRPr lang="pt-BR" altLang="pt-BR" sz="6600" b="1" i="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Tree>
    <p:extLst>
      <p:ext uri="{BB962C8B-B14F-4D97-AF65-F5344CB8AC3E}">
        <p14:creationId xmlns:p14="http://schemas.microsoft.com/office/powerpoint/2010/main" val="2376136942"/>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Retângulo 4"/>
          <p:cNvSpPr/>
          <p:nvPr/>
        </p:nvSpPr>
        <p:spPr>
          <a:xfrm>
            <a:off x="5758961" y="512506"/>
            <a:ext cx="5890845" cy="5170646"/>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Não estava abrindo suficientemente o registro para deixar entrar o fogo celestial. </a:t>
            </a:r>
          </a:p>
        </p:txBody>
      </p:sp>
    </p:spTree>
    <p:extLst>
      <p:ext uri="{BB962C8B-B14F-4D97-AF65-F5344CB8AC3E}">
        <p14:creationId xmlns:p14="http://schemas.microsoft.com/office/powerpoint/2010/main" val="1864993913"/>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Retângulo 4"/>
          <p:cNvSpPr/>
          <p:nvPr/>
        </p:nvSpPr>
        <p:spPr>
          <a:xfrm>
            <a:off x="224577" y="1586627"/>
            <a:ext cx="4381125" cy="4524315"/>
          </a:xfrm>
          <a:prstGeom prst="rect">
            <a:avLst/>
          </a:prstGeom>
        </p:spPr>
        <p:txBody>
          <a:bodyPr wrap="square">
            <a:spAutoFit/>
          </a:bodyPr>
          <a:lstStyle/>
          <a:p>
            <a:pPr algn="ct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Se você realmente ama a Jesus qual o grau de seu compromisso com Ele?</a:t>
            </a:r>
          </a:p>
          <a:p>
            <a:pPr algn="ctr"/>
            <a:endParaRPr lang="pt-BR" altLang="pt-BR" sz="4800" b="1" i="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Tree>
    <p:extLst>
      <p:ext uri="{BB962C8B-B14F-4D97-AF65-F5344CB8AC3E}">
        <p14:creationId xmlns:p14="http://schemas.microsoft.com/office/powerpoint/2010/main" val="479605734"/>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5" name="Espaço Reservado para Conteúdo 4">
            <a:extLst>
              <a:ext uri="{FF2B5EF4-FFF2-40B4-BE49-F238E27FC236}">
                <a16:creationId xmlns:a16="http://schemas.microsoft.com/office/drawing/2014/main" id="{3D2DA3F6-4632-440D-9E7F-7C790C65F2C1}"/>
              </a:ext>
            </a:extLst>
          </p:cNvPr>
          <p:cNvSpPr>
            <a:spLocks noGrp="1"/>
          </p:cNvSpPr>
          <p:nvPr>
            <p:ph idx="1"/>
          </p:nvPr>
        </p:nvSpPr>
        <p:spPr/>
        <p:txBody>
          <a:bodyPr/>
          <a:lstStyle/>
          <a:p>
            <a:endParaRPr lang="pt-BR"/>
          </a:p>
        </p:txBody>
      </p:sp>
      <p:sp>
        <p:nvSpPr>
          <p:cNvPr id="6" name="CaixaDeTexto 5">
            <a:extLst>
              <a:ext uri="{FF2B5EF4-FFF2-40B4-BE49-F238E27FC236}">
                <a16:creationId xmlns:a16="http://schemas.microsoft.com/office/drawing/2014/main" id="{E1183C37-048D-4AF4-84F3-4D9E3F9FB738}"/>
              </a:ext>
            </a:extLst>
          </p:cNvPr>
          <p:cNvSpPr txBox="1"/>
          <p:nvPr/>
        </p:nvSpPr>
        <p:spPr>
          <a:xfrm>
            <a:off x="3907971" y="2105561"/>
            <a:ext cx="4376057" cy="1323439"/>
          </a:xfrm>
          <a:prstGeom prst="rect">
            <a:avLst/>
          </a:prstGeom>
          <a:noFill/>
        </p:spPr>
        <p:txBody>
          <a:bodyPr wrap="square" rtlCol="0">
            <a:spAutoFit/>
          </a:bodyPr>
          <a:lstStyle/>
          <a:p>
            <a:pPr algn="ctr"/>
            <a:r>
              <a:rPr lang="pt-BR" sz="4000" dirty="0">
                <a:solidFill>
                  <a:schemeClr val="bg1"/>
                </a:solidFill>
              </a:rPr>
              <a:t>VIDEO DE ABERTURA</a:t>
            </a:r>
          </a:p>
        </p:txBody>
      </p:sp>
    </p:spTree>
    <p:extLst>
      <p:ext uri="{BB962C8B-B14F-4D97-AF65-F5344CB8AC3E}">
        <p14:creationId xmlns:p14="http://schemas.microsoft.com/office/powerpoint/2010/main" val="868749535"/>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735997" y="1204352"/>
            <a:ext cx="11199675" cy="2862322"/>
          </a:xfrm>
          <a:prstGeom prst="rect">
            <a:avLst/>
          </a:prstGeom>
        </p:spPr>
        <p:txBody>
          <a:bodyPr wrap="square">
            <a:spAutoFit/>
          </a:bodyPr>
          <a:lstStyle/>
          <a:p>
            <a:pPr algn="ctr"/>
            <a:r>
              <a:rPr lang="pt-BR" altLang="pt-BR" sz="6000" dirty="0">
                <a:solidFill>
                  <a:schemeClr val="bg1"/>
                </a:solidFill>
                <a:effectLst>
                  <a:outerShdw blurRad="38100" dist="38100" dir="2700000" algn="tl">
                    <a:srgbClr val="000000">
                      <a:alpha val="43137"/>
                    </a:srgbClr>
                  </a:outerShdw>
                </a:effectLst>
                <a:latin typeface="Agency FB" panose="020B0503020202020204" pitchFamily="34" charset="0"/>
              </a:rPr>
              <a:t> Pois dizes: Estou rico e abastado e não preciso de coisa alguma, e nem sabes que tu és infeliz, sim, miserável, pobre, cego e nu. </a:t>
            </a:r>
            <a:endParaRPr lang="pt-BR" altLang="pt-BR" sz="6000" b="1" i="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
        <p:nvSpPr>
          <p:cNvPr id="7" name="Retângulo 6"/>
          <p:cNvSpPr/>
          <p:nvPr/>
        </p:nvSpPr>
        <p:spPr>
          <a:xfrm>
            <a:off x="735997" y="66618"/>
            <a:ext cx="5016838" cy="830997"/>
          </a:xfrm>
          <a:prstGeom prst="rect">
            <a:avLst/>
          </a:prstGeom>
        </p:spPr>
        <p:txBody>
          <a:bodyPr wrap="square">
            <a:spAutoFit/>
          </a:bodyPr>
          <a:lstStyle/>
          <a:p>
            <a:r>
              <a:rPr lang="pt-BR" altLang="pt-BR" sz="4800" b="1" dirty="0">
                <a:solidFill>
                  <a:srgbClr val="FFFF00"/>
                </a:solidFill>
                <a:latin typeface="Digital" pitchFamily="2" charset="0"/>
              </a:rPr>
              <a:t>Apocalipse 3:17</a:t>
            </a: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296" y="4066674"/>
            <a:ext cx="2781176" cy="1618699"/>
          </a:xfrm>
          <a:prstGeom prst="rect">
            <a:avLst/>
          </a:prstGeom>
        </p:spPr>
      </p:pic>
    </p:spTree>
    <p:extLst>
      <p:ext uri="{BB962C8B-B14F-4D97-AF65-F5344CB8AC3E}">
        <p14:creationId xmlns:p14="http://schemas.microsoft.com/office/powerpoint/2010/main" val="125415511"/>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6686549" y="384343"/>
            <a:ext cx="5710605" cy="3785652"/>
          </a:xfrm>
          <a:prstGeom prst="rect">
            <a:avLst/>
          </a:prstGeom>
        </p:spPr>
        <p:txBody>
          <a:bodyPr wrap="square">
            <a:spAutoFit/>
          </a:bodyPr>
          <a:lstStyle/>
          <a:p>
            <a:pPr algn="ctr"/>
            <a:r>
              <a:rPr lang="pt-BR" altLang="pt-BR" sz="8000" dirty="0">
                <a:solidFill>
                  <a:schemeClr val="bg1"/>
                </a:solidFill>
                <a:effectLst>
                  <a:outerShdw blurRad="38100" dist="38100" dir="2700000" algn="tl">
                    <a:srgbClr val="000000">
                      <a:alpha val="43137"/>
                    </a:srgbClr>
                  </a:outerShdw>
                </a:effectLst>
                <a:latin typeface="Agency FB" panose="020B0503020202020204" pitchFamily="34" charset="0"/>
              </a:rPr>
              <a:t>Pensava </a:t>
            </a:r>
          </a:p>
          <a:p>
            <a:pPr algn="ctr"/>
            <a:r>
              <a:rPr lang="pt-BR" altLang="pt-BR" sz="8000" dirty="0">
                <a:solidFill>
                  <a:schemeClr val="bg1"/>
                </a:solidFill>
                <a:effectLst>
                  <a:outerShdw blurRad="38100" dist="38100" dir="2700000" algn="tl">
                    <a:srgbClr val="000000">
                      <a:alpha val="43137"/>
                    </a:srgbClr>
                  </a:outerShdw>
                </a:effectLst>
                <a:latin typeface="Agency FB" panose="020B0503020202020204" pitchFamily="34" charset="0"/>
              </a:rPr>
              <a:t>ser o que</a:t>
            </a:r>
          </a:p>
          <a:p>
            <a:pPr algn="ctr"/>
            <a:r>
              <a:rPr lang="pt-BR" altLang="pt-BR" sz="8000" dirty="0">
                <a:solidFill>
                  <a:schemeClr val="bg1"/>
                </a:solidFill>
                <a:effectLst>
                  <a:outerShdw blurRad="38100" dist="38100" dir="2700000" algn="tl">
                    <a:srgbClr val="000000">
                      <a:alpha val="43137"/>
                    </a:srgbClr>
                  </a:outerShdw>
                </a:effectLst>
                <a:latin typeface="Agency FB" panose="020B0503020202020204" pitchFamily="34" charset="0"/>
              </a:rPr>
              <a:t> não era.</a:t>
            </a:r>
          </a:p>
        </p:txBody>
      </p:sp>
    </p:spTree>
    <p:extLst>
      <p:ext uri="{BB962C8B-B14F-4D97-AF65-F5344CB8AC3E}">
        <p14:creationId xmlns:p14="http://schemas.microsoft.com/office/powerpoint/2010/main" val="1769920782"/>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3676651" y="231943"/>
            <a:ext cx="8301404" cy="4524315"/>
          </a:xfrm>
          <a:prstGeom prst="rect">
            <a:avLst/>
          </a:prstGeom>
        </p:spPr>
        <p:txBody>
          <a:bodyPr wrap="square">
            <a:spAutoFit/>
          </a:bodyPr>
          <a:lstStyle/>
          <a:p>
            <a:pPr algn="ctr"/>
            <a:r>
              <a:rPr lang="pt-BR" altLang="pt-BR" sz="7200" dirty="0">
                <a:solidFill>
                  <a:schemeClr val="bg1"/>
                </a:solidFill>
                <a:effectLst>
                  <a:outerShdw blurRad="38100" dist="38100" dir="2700000" algn="tl">
                    <a:srgbClr val="000000">
                      <a:alpha val="43137"/>
                    </a:srgbClr>
                  </a:outerShdw>
                </a:effectLst>
                <a:latin typeface="Agency FB" panose="020B0503020202020204" pitchFamily="34" charset="0"/>
              </a:rPr>
              <a:t>O compromisso com as coisas do mundo estava esfriando as relações do </a:t>
            </a:r>
            <a:r>
              <a:rPr lang="pt-BR" altLang="pt-BR" sz="7200" dirty="0" err="1">
                <a:solidFill>
                  <a:schemeClr val="bg1"/>
                </a:solidFill>
                <a:effectLst>
                  <a:outerShdw blurRad="38100" dist="38100" dir="2700000" algn="tl">
                    <a:srgbClr val="000000">
                      <a:alpha val="43137"/>
                    </a:srgbClr>
                  </a:outerShdw>
                </a:effectLst>
                <a:latin typeface="Agency FB" panose="020B0503020202020204" pitchFamily="34" charset="0"/>
              </a:rPr>
              <a:t>laodiceiano</a:t>
            </a:r>
            <a:r>
              <a:rPr lang="pt-BR" altLang="pt-BR" sz="7200" dirty="0">
                <a:solidFill>
                  <a:schemeClr val="bg1"/>
                </a:solidFill>
                <a:effectLst>
                  <a:outerShdw blurRad="38100" dist="38100" dir="2700000" algn="tl">
                    <a:srgbClr val="000000">
                      <a:alpha val="43137"/>
                    </a:srgbClr>
                  </a:outerShdw>
                </a:effectLst>
                <a:latin typeface="Agency FB" panose="020B0503020202020204" pitchFamily="34" charset="0"/>
              </a:rPr>
              <a:t> com Cristo.</a:t>
            </a:r>
          </a:p>
        </p:txBody>
      </p:sp>
    </p:spTree>
    <p:extLst>
      <p:ext uri="{BB962C8B-B14F-4D97-AF65-F5344CB8AC3E}">
        <p14:creationId xmlns:p14="http://schemas.microsoft.com/office/powerpoint/2010/main" val="1768410722"/>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6481395" y="1012993"/>
            <a:ext cx="5710605" cy="2554545"/>
          </a:xfrm>
          <a:prstGeom prst="rect">
            <a:avLst/>
          </a:prstGeom>
        </p:spPr>
        <p:txBody>
          <a:bodyPr wrap="square">
            <a:spAutoFit/>
          </a:bodyPr>
          <a:lstStyle/>
          <a:p>
            <a:pPr algn="ctr"/>
            <a:r>
              <a:rPr lang="pt-BR" altLang="pt-BR" sz="8000" dirty="0">
                <a:solidFill>
                  <a:schemeClr val="bg1"/>
                </a:solidFill>
                <a:effectLst>
                  <a:outerShdw blurRad="38100" dist="38100" dir="2700000" algn="tl">
                    <a:srgbClr val="000000">
                      <a:alpha val="43137"/>
                    </a:srgbClr>
                  </a:outerShdw>
                </a:effectLst>
                <a:latin typeface="Agency FB" panose="020B0503020202020204" pitchFamily="34" charset="0"/>
              </a:rPr>
              <a:t>O Medinho</a:t>
            </a:r>
          </a:p>
          <a:p>
            <a:pPr algn="ctr"/>
            <a:r>
              <a:rPr lang="pt-BR" altLang="pt-BR" sz="8000" dirty="0">
                <a:solidFill>
                  <a:schemeClr val="bg1"/>
                </a:solidFill>
                <a:effectLst>
                  <a:outerShdw blurRad="38100" dist="38100" dir="2700000" algn="tl">
                    <a:srgbClr val="000000">
                      <a:alpha val="43137"/>
                    </a:srgbClr>
                  </a:outerShdw>
                </a:effectLst>
                <a:latin typeface="Agency FB" panose="020B0503020202020204" pitchFamily="34" charset="0"/>
              </a:rPr>
              <a:t> Rico</a:t>
            </a:r>
          </a:p>
        </p:txBody>
      </p:sp>
    </p:spTree>
    <p:extLst>
      <p:ext uri="{BB962C8B-B14F-4D97-AF65-F5344CB8AC3E}">
        <p14:creationId xmlns:p14="http://schemas.microsoft.com/office/powerpoint/2010/main" val="2351052072"/>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5871795" y="481191"/>
            <a:ext cx="5710605" cy="4524315"/>
          </a:xfrm>
          <a:prstGeom prst="rect">
            <a:avLst/>
          </a:prstGeom>
        </p:spPr>
        <p:txBody>
          <a:bodyPr wrap="square">
            <a:spAutoFit/>
          </a:bodyPr>
          <a:lstStyle/>
          <a:p>
            <a:pPr algn="ctr"/>
            <a:r>
              <a:rPr lang="pt-BR" altLang="pt-BR" sz="7200" dirty="0">
                <a:solidFill>
                  <a:schemeClr val="bg1"/>
                </a:solidFill>
                <a:effectLst>
                  <a:outerShdw blurRad="38100" dist="38100" dir="2700000" algn="tl">
                    <a:srgbClr val="000000">
                      <a:alpha val="43137"/>
                    </a:srgbClr>
                  </a:outerShdw>
                </a:effectLst>
                <a:latin typeface="Agency FB" panose="020B0503020202020204" pitchFamily="34" charset="0"/>
              </a:rPr>
              <a:t>Quem tem Jesus tem tudo, quem não tem Jesus tem nada. </a:t>
            </a:r>
          </a:p>
        </p:txBody>
      </p:sp>
    </p:spTree>
    <p:extLst>
      <p:ext uri="{BB962C8B-B14F-4D97-AF65-F5344CB8AC3E}">
        <p14:creationId xmlns:p14="http://schemas.microsoft.com/office/powerpoint/2010/main" val="2829443618"/>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68746" y="1060051"/>
            <a:ext cx="12123254" cy="3046988"/>
          </a:xfrm>
          <a:prstGeom prst="rect">
            <a:avLst/>
          </a:prstGeom>
        </p:spPr>
        <p:txBody>
          <a:bodyPr wrap="square">
            <a:spAutoFit/>
          </a:bodyPr>
          <a:lstStyle/>
          <a:p>
            <a:pPr algn="ct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   Aconselho-te que de mim compres ouro refinado pelo fogo para te enriqueceres, vestiduras brancas para te vestires, a fim de que não seja manifesta a vergonha da tua nudez, e colírio para ungires os olhos, a fim de que vejas. </a:t>
            </a:r>
            <a:endParaRPr lang="pt-BR" altLang="pt-BR" sz="4800" b="1" i="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
        <p:nvSpPr>
          <p:cNvPr id="7" name="Retângulo 6"/>
          <p:cNvSpPr/>
          <p:nvPr/>
        </p:nvSpPr>
        <p:spPr>
          <a:xfrm>
            <a:off x="735996" y="66618"/>
            <a:ext cx="5607653" cy="830997"/>
          </a:xfrm>
          <a:prstGeom prst="rect">
            <a:avLst/>
          </a:prstGeom>
        </p:spPr>
        <p:txBody>
          <a:bodyPr wrap="square">
            <a:spAutoFit/>
          </a:bodyPr>
          <a:lstStyle/>
          <a:p>
            <a:r>
              <a:rPr lang="pt-BR" altLang="pt-BR" sz="4800" b="1" dirty="0">
                <a:solidFill>
                  <a:srgbClr val="FFFF00"/>
                </a:solidFill>
                <a:latin typeface="Digital" pitchFamily="2" charset="0"/>
              </a:rPr>
              <a:t>Apocalipse 3:18</a:t>
            </a: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296" y="4066674"/>
            <a:ext cx="2781176" cy="1618699"/>
          </a:xfrm>
          <a:prstGeom prst="rect">
            <a:avLst/>
          </a:prstGeom>
        </p:spPr>
      </p:pic>
    </p:spTree>
    <p:extLst>
      <p:ext uri="{BB962C8B-B14F-4D97-AF65-F5344CB8AC3E}">
        <p14:creationId xmlns:p14="http://schemas.microsoft.com/office/powerpoint/2010/main" val="208932080"/>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71951" y="504768"/>
            <a:ext cx="11943849" cy="4524315"/>
          </a:xfrm>
          <a:prstGeom prst="rect">
            <a:avLst/>
          </a:prstGeom>
        </p:spPr>
        <p:txBody>
          <a:bodyPr wrap="square">
            <a:spAutoFit/>
          </a:bodyPr>
          <a:lstStyle/>
          <a:p>
            <a:pPr algn="ct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 </a:t>
            </a:r>
          </a:p>
          <a:p>
            <a:pPr algn="ct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 Eu repreendo e disciplino a quantos amo. Sê, pois, zeloso e arrepende-te.  Eis que estou à porta e bato; se alguém ouvir a minha voz e abrir a porta, entrarei em sua casa e cearei com ele, e ele, comigo.</a:t>
            </a:r>
          </a:p>
          <a:p>
            <a:pPr algn="ctr"/>
            <a:endParaRPr lang="pt-BR" altLang="pt-BR" sz="4800" b="1" i="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
        <p:nvSpPr>
          <p:cNvPr id="7" name="Retângulo 6"/>
          <p:cNvSpPr/>
          <p:nvPr/>
        </p:nvSpPr>
        <p:spPr>
          <a:xfrm>
            <a:off x="735996" y="66618"/>
            <a:ext cx="5607653" cy="830997"/>
          </a:xfrm>
          <a:prstGeom prst="rect">
            <a:avLst/>
          </a:prstGeom>
        </p:spPr>
        <p:txBody>
          <a:bodyPr wrap="square">
            <a:spAutoFit/>
          </a:bodyPr>
          <a:lstStyle/>
          <a:p>
            <a:r>
              <a:rPr lang="pt-BR" altLang="pt-BR" sz="4800" b="1" dirty="0">
                <a:solidFill>
                  <a:srgbClr val="FFFF00"/>
                </a:solidFill>
                <a:latin typeface="Digital" pitchFamily="2" charset="0"/>
              </a:rPr>
              <a:t>Apocalipse 3:19-20</a:t>
            </a: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296" y="4066674"/>
            <a:ext cx="2781176" cy="1618699"/>
          </a:xfrm>
          <a:prstGeom prst="rect">
            <a:avLst/>
          </a:prstGeom>
        </p:spPr>
      </p:pic>
    </p:spTree>
    <p:extLst>
      <p:ext uri="{BB962C8B-B14F-4D97-AF65-F5344CB8AC3E}">
        <p14:creationId xmlns:p14="http://schemas.microsoft.com/office/powerpoint/2010/main" val="3347915606"/>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2061795" y="384343"/>
            <a:ext cx="5710605" cy="1323439"/>
          </a:xfrm>
          <a:prstGeom prst="rect">
            <a:avLst/>
          </a:prstGeom>
        </p:spPr>
        <p:txBody>
          <a:bodyPr wrap="square">
            <a:spAutoFit/>
          </a:bodyPr>
          <a:lstStyle/>
          <a:p>
            <a:pPr algn="ctr"/>
            <a:r>
              <a:rPr lang="pt-BR" altLang="pt-BR" sz="8000" dirty="0">
                <a:solidFill>
                  <a:schemeClr val="bg1"/>
                </a:solidFill>
                <a:effectLst>
                  <a:outerShdw blurRad="38100" dist="38100" dir="2700000" algn="tl">
                    <a:srgbClr val="000000">
                      <a:alpha val="43137"/>
                    </a:srgbClr>
                  </a:outerShdw>
                </a:effectLst>
                <a:latin typeface="Agency FB" panose="020B0503020202020204" pitchFamily="34" charset="0"/>
              </a:rPr>
              <a:t>Ouro puro </a:t>
            </a:r>
          </a:p>
        </p:txBody>
      </p:sp>
    </p:spTree>
    <p:extLst>
      <p:ext uri="{BB962C8B-B14F-4D97-AF65-F5344CB8AC3E}">
        <p14:creationId xmlns:p14="http://schemas.microsoft.com/office/powerpoint/2010/main" val="4125301117"/>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2061795" y="384343"/>
            <a:ext cx="5710605" cy="1323439"/>
          </a:xfrm>
          <a:prstGeom prst="rect">
            <a:avLst/>
          </a:prstGeom>
        </p:spPr>
        <p:txBody>
          <a:bodyPr wrap="square">
            <a:spAutoFit/>
          </a:bodyPr>
          <a:lstStyle/>
          <a:p>
            <a:pPr algn="ctr"/>
            <a:r>
              <a:rPr lang="pt-BR" altLang="pt-BR" sz="8000" dirty="0">
                <a:solidFill>
                  <a:schemeClr val="bg1"/>
                </a:solidFill>
                <a:effectLst>
                  <a:outerShdw blurRad="38100" dist="38100" dir="2700000" algn="tl">
                    <a:srgbClr val="000000">
                      <a:alpha val="43137"/>
                    </a:srgbClr>
                  </a:outerShdw>
                </a:effectLst>
                <a:latin typeface="Agency FB" panose="020B0503020202020204" pitchFamily="34" charset="0"/>
              </a:rPr>
              <a:t>Ouro puro </a:t>
            </a:r>
          </a:p>
        </p:txBody>
      </p:sp>
      <p:sp>
        <p:nvSpPr>
          <p:cNvPr id="3" name="Retângulo 2"/>
          <p:cNvSpPr/>
          <p:nvPr/>
        </p:nvSpPr>
        <p:spPr>
          <a:xfrm>
            <a:off x="190501" y="2517943"/>
            <a:ext cx="6705600" cy="1323439"/>
          </a:xfrm>
          <a:prstGeom prst="rect">
            <a:avLst/>
          </a:prstGeom>
        </p:spPr>
        <p:txBody>
          <a:bodyPr wrap="square">
            <a:spAutoFit/>
          </a:bodyPr>
          <a:lstStyle/>
          <a:p>
            <a:pPr algn="ctr"/>
            <a:r>
              <a:rPr lang="pt-BR" altLang="pt-BR" sz="8000" dirty="0">
                <a:solidFill>
                  <a:schemeClr val="bg1"/>
                </a:solidFill>
                <a:effectLst>
                  <a:outerShdw blurRad="38100" dist="38100" dir="2700000" algn="tl">
                    <a:srgbClr val="000000">
                      <a:alpha val="43137"/>
                    </a:srgbClr>
                  </a:outerShdw>
                </a:effectLst>
                <a:latin typeface="Agency FB" panose="020B0503020202020204" pitchFamily="34" charset="0"/>
              </a:rPr>
              <a:t>Vestiduras brancas</a:t>
            </a:r>
          </a:p>
        </p:txBody>
      </p:sp>
    </p:spTree>
    <p:extLst>
      <p:ext uri="{BB962C8B-B14F-4D97-AF65-F5344CB8AC3E}">
        <p14:creationId xmlns:p14="http://schemas.microsoft.com/office/powerpoint/2010/main" val="2855012929"/>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2061795" y="384343"/>
            <a:ext cx="5710605" cy="1323439"/>
          </a:xfrm>
          <a:prstGeom prst="rect">
            <a:avLst/>
          </a:prstGeom>
        </p:spPr>
        <p:txBody>
          <a:bodyPr wrap="square">
            <a:spAutoFit/>
          </a:bodyPr>
          <a:lstStyle/>
          <a:p>
            <a:pPr algn="ctr"/>
            <a:r>
              <a:rPr lang="pt-BR" altLang="pt-BR" sz="8000" dirty="0">
                <a:solidFill>
                  <a:schemeClr val="bg1"/>
                </a:solidFill>
                <a:effectLst>
                  <a:outerShdw blurRad="38100" dist="38100" dir="2700000" algn="tl">
                    <a:srgbClr val="000000">
                      <a:alpha val="43137"/>
                    </a:srgbClr>
                  </a:outerShdw>
                </a:effectLst>
                <a:latin typeface="Agency FB" panose="020B0503020202020204" pitchFamily="34" charset="0"/>
              </a:rPr>
              <a:t>Ouro puro </a:t>
            </a:r>
          </a:p>
        </p:txBody>
      </p:sp>
      <p:sp>
        <p:nvSpPr>
          <p:cNvPr id="3" name="Retângulo 2"/>
          <p:cNvSpPr/>
          <p:nvPr/>
        </p:nvSpPr>
        <p:spPr>
          <a:xfrm>
            <a:off x="1564297" y="4921586"/>
            <a:ext cx="6705600" cy="1323439"/>
          </a:xfrm>
          <a:prstGeom prst="rect">
            <a:avLst/>
          </a:prstGeom>
        </p:spPr>
        <p:txBody>
          <a:bodyPr wrap="square">
            <a:spAutoFit/>
          </a:bodyPr>
          <a:lstStyle/>
          <a:p>
            <a:pPr algn="r"/>
            <a:r>
              <a:rPr lang="pt-BR" altLang="pt-BR" sz="8000" dirty="0">
                <a:solidFill>
                  <a:schemeClr val="bg1"/>
                </a:solidFill>
                <a:effectLst>
                  <a:outerShdw blurRad="38100" dist="38100" dir="2700000" algn="tl">
                    <a:srgbClr val="000000">
                      <a:alpha val="43137"/>
                    </a:srgbClr>
                  </a:outerShdw>
                </a:effectLst>
                <a:latin typeface="Agency FB" panose="020B0503020202020204" pitchFamily="34" charset="0"/>
              </a:rPr>
              <a:t>Colírio </a:t>
            </a:r>
          </a:p>
        </p:txBody>
      </p:sp>
      <p:sp>
        <p:nvSpPr>
          <p:cNvPr id="5" name="Retângulo 4"/>
          <p:cNvSpPr/>
          <p:nvPr/>
        </p:nvSpPr>
        <p:spPr>
          <a:xfrm>
            <a:off x="342901" y="2670343"/>
            <a:ext cx="6705600" cy="1323439"/>
          </a:xfrm>
          <a:prstGeom prst="rect">
            <a:avLst/>
          </a:prstGeom>
        </p:spPr>
        <p:txBody>
          <a:bodyPr wrap="square">
            <a:spAutoFit/>
          </a:bodyPr>
          <a:lstStyle/>
          <a:p>
            <a:pPr algn="ctr"/>
            <a:r>
              <a:rPr lang="pt-BR" altLang="pt-BR" sz="8000" dirty="0">
                <a:solidFill>
                  <a:schemeClr val="bg1"/>
                </a:solidFill>
                <a:effectLst>
                  <a:outerShdw blurRad="38100" dist="38100" dir="2700000" algn="tl">
                    <a:srgbClr val="000000">
                      <a:alpha val="43137"/>
                    </a:srgbClr>
                  </a:outerShdw>
                </a:effectLst>
                <a:latin typeface="Agency FB" panose="020B0503020202020204" pitchFamily="34" charset="0"/>
              </a:rPr>
              <a:t>Vestiduras brancas</a:t>
            </a:r>
          </a:p>
        </p:txBody>
      </p:sp>
    </p:spTree>
    <p:extLst>
      <p:ext uri="{BB962C8B-B14F-4D97-AF65-F5344CB8AC3E}">
        <p14:creationId xmlns:p14="http://schemas.microsoft.com/office/powerpoint/2010/main" val="3354744829"/>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951757"/>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48151" y="897615"/>
            <a:ext cx="11943849" cy="3785652"/>
          </a:xfrm>
          <a:prstGeom prst="rect">
            <a:avLst/>
          </a:prstGeom>
        </p:spPr>
        <p:txBody>
          <a:bodyPr wrap="square">
            <a:spAutoFit/>
          </a:bodyPr>
          <a:lstStyle/>
          <a:p>
            <a:pPr algn="ct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 </a:t>
            </a:r>
          </a:p>
          <a:p>
            <a:pPr algn="ct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Eis que estou à porta e bato; se alguém ouvir a minha voz e abrir a porta, entrarei em sua casa e cearei </a:t>
            </a:r>
          </a:p>
          <a:p>
            <a:pPr algn="ctr"/>
            <a:r>
              <a:rPr lang="pt-BR" altLang="pt-BR" sz="4800" dirty="0">
                <a:solidFill>
                  <a:schemeClr val="bg1"/>
                </a:solidFill>
                <a:effectLst>
                  <a:outerShdw blurRad="38100" dist="38100" dir="2700000" algn="tl">
                    <a:srgbClr val="000000">
                      <a:alpha val="43137"/>
                    </a:srgbClr>
                  </a:outerShdw>
                </a:effectLst>
                <a:latin typeface="Agency FB" panose="020B0503020202020204" pitchFamily="34" charset="0"/>
              </a:rPr>
              <a:t>com ele, e ele, comigo.</a:t>
            </a:r>
          </a:p>
          <a:p>
            <a:pPr algn="ctr"/>
            <a:endParaRPr lang="pt-BR" altLang="pt-BR" sz="4800" b="1" i="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
        <p:nvSpPr>
          <p:cNvPr id="7" name="Retângulo 6"/>
          <p:cNvSpPr/>
          <p:nvPr/>
        </p:nvSpPr>
        <p:spPr>
          <a:xfrm>
            <a:off x="735996" y="66618"/>
            <a:ext cx="5607653" cy="830997"/>
          </a:xfrm>
          <a:prstGeom prst="rect">
            <a:avLst/>
          </a:prstGeom>
        </p:spPr>
        <p:txBody>
          <a:bodyPr wrap="square">
            <a:spAutoFit/>
          </a:bodyPr>
          <a:lstStyle/>
          <a:p>
            <a:r>
              <a:rPr lang="pt-BR" altLang="pt-BR" sz="4800" b="1" dirty="0">
                <a:solidFill>
                  <a:srgbClr val="FFFF00"/>
                </a:solidFill>
                <a:latin typeface="Digital" pitchFamily="2" charset="0"/>
              </a:rPr>
              <a:t>Apocalipse 3:20</a:t>
            </a: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296" y="4066674"/>
            <a:ext cx="2781176" cy="1618699"/>
          </a:xfrm>
          <a:prstGeom prst="rect">
            <a:avLst/>
          </a:prstGeom>
        </p:spPr>
      </p:pic>
    </p:spTree>
    <p:extLst>
      <p:ext uri="{BB962C8B-B14F-4D97-AF65-F5344CB8AC3E}">
        <p14:creationId xmlns:p14="http://schemas.microsoft.com/office/powerpoint/2010/main" val="4164400"/>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726705" y="1679743"/>
            <a:ext cx="6455145" cy="3139321"/>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Quem se perder não terá sido pela ausência de Jesus.</a:t>
            </a:r>
            <a:endParaRPr lang="pt-BR" altLang="pt-BR" sz="6600" b="1" i="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Tree>
    <p:extLst>
      <p:ext uri="{BB962C8B-B14F-4D97-AF65-F5344CB8AC3E}">
        <p14:creationId xmlns:p14="http://schemas.microsoft.com/office/powerpoint/2010/main" val="2606078310"/>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5565405" y="879643"/>
            <a:ext cx="6455145" cy="4154984"/>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Zaqueu pensava que era rico e procurava cada dia acumular mais... </a:t>
            </a:r>
            <a:endParaRPr lang="pt-BR" altLang="pt-BR" sz="6600" b="1" i="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Tree>
    <p:extLst>
      <p:ext uri="{BB962C8B-B14F-4D97-AF65-F5344CB8AC3E}">
        <p14:creationId xmlns:p14="http://schemas.microsoft.com/office/powerpoint/2010/main" val="1100395747"/>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Retângulo 4"/>
          <p:cNvSpPr/>
          <p:nvPr/>
        </p:nvSpPr>
        <p:spPr>
          <a:xfrm>
            <a:off x="536205" y="1032043"/>
            <a:ext cx="5540745" cy="4154984"/>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 Está na hora de deixar as coisas que te separam de Jesus. </a:t>
            </a:r>
            <a:endParaRPr lang="pt-BR" altLang="pt-BR" sz="6600" b="1" i="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Tree>
    <p:extLst>
      <p:ext uri="{BB962C8B-B14F-4D97-AF65-F5344CB8AC3E}">
        <p14:creationId xmlns:p14="http://schemas.microsoft.com/office/powerpoint/2010/main" val="1392413665"/>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2819400" y="689143"/>
            <a:ext cx="9029701" cy="3139321"/>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 O convite de Jesus para você é: </a:t>
            </a:r>
          </a:p>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“Abra a porta do coração e deixe-o entrar. </a:t>
            </a:r>
            <a:endParaRPr lang="pt-BR" altLang="pt-BR" sz="6600" b="1" i="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Tree>
    <p:extLst>
      <p:ext uri="{BB962C8B-B14F-4D97-AF65-F5344CB8AC3E}">
        <p14:creationId xmlns:p14="http://schemas.microsoft.com/office/powerpoint/2010/main" val="2890124781"/>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5685694" y="407789"/>
            <a:ext cx="6904892" cy="3139321"/>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 “Abra a porta do coração e deixe-o entrar. </a:t>
            </a:r>
            <a:endParaRPr lang="pt-BR" altLang="pt-BR" sz="6600" b="1" i="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pic>
        <p:nvPicPr>
          <p:cNvPr id="2" name="FUNDO ( Contagem Regressiv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08785" y="3124200"/>
            <a:ext cx="609600" cy="609600"/>
          </a:xfrm>
          <a:prstGeom prst="rect">
            <a:avLst/>
          </a:prstGeom>
        </p:spPr>
      </p:pic>
    </p:spTree>
    <p:extLst>
      <p:ext uri="{BB962C8B-B14F-4D97-AF65-F5344CB8AC3E}">
        <p14:creationId xmlns:p14="http://schemas.microsoft.com/office/powerpoint/2010/main" val="3277716347"/>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389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repeatCount="indefinite" fill="remove"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962150" y="2314518"/>
            <a:ext cx="8191499" cy="1107996"/>
          </a:xfrm>
          <a:prstGeom prst="rect">
            <a:avLst/>
          </a:prstGeom>
        </p:spPr>
        <p:txBody>
          <a:bodyPr wrap="square">
            <a:spAutoFit/>
          </a:bodyPr>
          <a:lstStyle/>
          <a:p>
            <a:r>
              <a:rPr lang="pt-BR" altLang="pt-BR" sz="6600" b="1" dirty="0">
                <a:solidFill>
                  <a:srgbClr val="FFFF00"/>
                </a:solidFill>
                <a:latin typeface="Digital" pitchFamily="2" charset="0"/>
              </a:rPr>
              <a:t>Apocalipse 3:14-20</a:t>
            </a:r>
          </a:p>
        </p:txBody>
      </p:sp>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88" y="161642"/>
            <a:ext cx="2781176" cy="1618699"/>
          </a:xfrm>
          <a:prstGeom prst="rect">
            <a:avLst/>
          </a:prstGeom>
        </p:spPr>
      </p:pic>
    </p:spTree>
    <p:extLst>
      <p:ext uri="{BB962C8B-B14F-4D97-AF65-F5344CB8AC3E}">
        <p14:creationId xmlns:p14="http://schemas.microsoft.com/office/powerpoint/2010/main" val="1650010117"/>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6084276" y="757877"/>
            <a:ext cx="5574323" cy="4154984"/>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Laodicéia é uma das sete cartas enviadas às igrejas da Ásia.</a:t>
            </a:r>
          </a:p>
        </p:txBody>
      </p:sp>
    </p:spTree>
    <p:extLst>
      <p:ext uri="{BB962C8B-B14F-4D97-AF65-F5344CB8AC3E}">
        <p14:creationId xmlns:p14="http://schemas.microsoft.com/office/powerpoint/2010/main" val="2959212095"/>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685800" y="529277"/>
            <a:ext cx="5574323" cy="5170646"/>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A descrição dos últimos dias é semelhante a descrição do último período da igreja. </a:t>
            </a:r>
          </a:p>
        </p:txBody>
      </p:sp>
    </p:spTree>
    <p:extLst>
      <p:ext uri="{BB962C8B-B14F-4D97-AF65-F5344CB8AC3E}">
        <p14:creationId xmlns:p14="http://schemas.microsoft.com/office/powerpoint/2010/main" val="2919715079"/>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6277707" y="810631"/>
            <a:ext cx="5574323" cy="4154984"/>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Laodicéia era um grande centro de bancos e das finanças</a:t>
            </a:r>
          </a:p>
        </p:txBody>
      </p:sp>
    </p:spTree>
    <p:extLst>
      <p:ext uri="{BB962C8B-B14F-4D97-AF65-F5344CB8AC3E}">
        <p14:creationId xmlns:p14="http://schemas.microsoft.com/office/powerpoint/2010/main" val="2033017457"/>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228599" y="1619524"/>
            <a:ext cx="5574323" cy="3139321"/>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Era um grande centro da indústria de vestes. </a:t>
            </a:r>
          </a:p>
        </p:txBody>
      </p:sp>
    </p:spTree>
    <p:extLst>
      <p:ext uri="{BB962C8B-B14F-4D97-AF65-F5344CB8AC3E}">
        <p14:creationId xmlns:p14="http://schemas.microsoft.com/office/powerpoint/2010/main" val="610605612"/>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tângulo 3"/>
          <p:cNvSpPr/>
          <p:nvPr/>
        </p:nvSpPr>
        <p:spPr>
          <a:xfrm>
            <a:off x="6617677" y="423770"/>
            <a:ext cx="5574323" cy="3139321"/>
          </a:xfrm>
          <a:prstGeom prst="rect">
            <a:avLst/>
          </a:prstGeom>
        </p:spPr>
        <p:txBody>
          <a:bodyPr wrap="square">
            <a:spAutoFit/>
          </a:bodyPr>
          <a:lstStyle/>
          <a:p>
            <a:pPr algn="ctr"/>
            <a:r>
              <a:rPr lang="pt-BR" altLang="pt-BR" sz="6600" dirty="0">
                <a:solidFill>
                  <a:schemeClr val="bg1"/>
                </a:solidFill>
                <a:effectLst>
                  <a:outerShdw blurRad="38100" dist="38100" dir="2700000" algn="tl">
                    <a:srgbClr val="000000">
                      <a:alpha val="43137"/>
                    </a:srgbClr>
                  </a:outerShdw>
                </a:effectLst>
                <a:latin typeface="Agency FB" panose="020B0503020202020204" pitchFamily="34" charset="0"/>
              </a:rPr>
              <a:t>Era um centro médico de importância. </a:t>
            </a:r>
          </a:p>
        </p:txBody>
      </p:sp>
    </p:spTree>
    <p:extLst>
      <p:ext uri="{BB962C8B-B14F-4D97-AF65-F5344CB8AC3E}">
        <p14:creationId xmlns:p14="http://schemas.microsoft.com/office/powerpoint/2010/main" val="369924275"/>
      </p:ext>
    </p:extLst>
  </p:cSld>
  <p:clrMapOvr>
    <a:masterClrMapping/>
  </p:clrMapOvr>
  <mc:AlternateContent xmlns:mc="http://schemas.openxmlformats.org/markup-compatibility/2006" xmlns:p14="http://schemas.microsoft.com/office/powerpoint/2010/main">
    <mc:Choice Requires="p14">
      <p:transition p14:dur="30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TotalTime>
  <Words>2660</Words>
  <Application>Microsoft Office PowerPoint</Application>
  <PresentationFormat>Widescreen</PresentationFormat>
  <Paragraphs>181</Paragraphs>
  <Slides>35</Slides>
  <Notes>30</Notes>
  <HiddenSlides>0</HiddenSlides>
  <MMClips>1</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35</vt:i4>
      </vt:variant>
    </vt:vector>
  </HeadingPairs>
  <TitlesOfParts>
    <vt:vector size="41" baseType="lpstr">
      <vt:lpstr>Agency FB</vt:lpstr>
      <vt:lpstr>Arial</vt:lpstr>
      <vt:lpstr>Calibri</vt:lpstr>
      <vt:lpstr>Calibri Light</vt:lpstr>
      <vt:lpstr>Digital</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Oliveira</dc:creator>
  <cp:lastModifiedBy>João Batista</cp:lastModifiedBy>
  <cp:revision>40</cp:revision>
  <dcterms:created xsi:type="dcterms:W3CDTF">2016-11-17T17:12:19Z</dcterms:created>
  <dcterms:modified xsi:type="dcterms:W3CDTF">2019-03-27T01:53:39Z</dcterms:modified>
</cp:coreProperties>
</file>