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357" r:id="rId3"/>
    <p:sldId id="328" r:id="rId4"/>
    <p:sldId id="329" r:id="rId5"/>
    <p:sldId id="291" r:id="rId6"/>
    <p:sldId id="330" r:id="rId7"/>
    <p:sldId id="331" r:id="rId8"/>
    <p:sldId id="333" r:id="rId9"/>
    <p:sldId id="332" r:id="rId10"/>
    <p:sldId id="334" r:id="rId11"/>
    <p:sldId id="336" r:id="rId12"/>
    <p:sldId id="335" r:id="rId13"/>
    <p:sldId id="337" r:id="rId14"/>
    <p:sldId id="284" r:id="rId15"/>
    <p:sldId id="338" r:id="rId16"/>
    <p:sldId id="339" r:id="rId17"/>
    <p:sldId id="340" r:id="rId18"/>
    <p:sldId id="341" r:id="rId19"/>
    <p:sldId id="342" r:id="rId20"/>
    <p:sldId id="343" r:id="rId21"/>
    <p:sldId id="344" r:id="rId22"/>
    <p:sldId id="346" r:id="rId23"/>
    <p:sldId id="347" r:id="rId24"/>
    <p:sldId id="348" r:id="rId25"/>
    <p:sldId id="349" r:id="rId26"/>
    <p:sldId id="350" r:id="rId27"/>
    <p:sldId id="351" r:id="rId28"/>
    <p:sldId id="352" r:id="rId29"/>
    <p:sldId id="353" r:id="rId30"/>
    <p:sldId id="355" r:id="rId3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3" autoAdjust="0"/>
    <p:restoredTop sz="76753" autoAdjust="0"/>
  </p:normalViewPr>
  <p:slideViewPr>
    <p:cSldViewPr snapToGrid="0">
      <p:cViewPr varScale="1">
        <p:scale>
          <a:sx n="55" d="100"/>
          <a:sy n="55" d="100"/>
        </p:scale>
        <p:origin x="1380" y="72"/>
      </p:cViewPr>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F3BDA-EA3E-4615-8457-94B3C0754FA5}" type="datetimeFigureOut">
              <a:rPr lang="pt-BR" smtClean="0"/>
              <a:t>26/03/2019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EEA69-7444-428E-AABB-C5F5B58F06E9}" type="slidenum">
              <a:rPr lang="pt-BR" smtClean="0"/>
              <a:t>‹nº›</a:t>
            </a:fld>
            <a:endParaRPr lang="pt-BR"/>
          </a:p>
        </p:txBody>
      </p:sp>
    </p:spTree>
    <p:extLst>
      <p:ext uri="{BB962C8B-B14F-4D97-AF65-F5344CB8AC3E}">
        <p14:creationId xmlns:p14="http://schemas.microsoft.com/office/powerpoint/2010/main" val="188855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a:t>
            </a:fld>
            <a:endParaRPr lang="pt-BR"/>
          </a:p>
        </p:txBody>
      </p:sp>
    </p:spTree>
    <p:extLst>
      <p:ext uri="{BB962C8B-B14F-4D97-AF65-F5344CB8AC3E}">
        <p14:creationId xmlns:p14="http://schemas.microsoft.com/office/powerpoint/2010/main" val="73774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2ª PRAGA (Ap. 16:3)- </a:t>
            </a:r>
            <a:r>
              <a:rPr lang="pt-BR" sz="1200" kern="1200" dirty="0">
                <a:solidFill>
                  <a:schemeClr val="tx1"/>
                </a:solidFill>
                <a:effectLst/>
                <a:latin typeface="+mn-lt"/>
                <a:ea typeface="+mn-ea"/>
                <a:cs typeface="+mn-cs"/>
              </a:rPr>
              <a:t>A segunda praga afeta a natureza de modo geral; e de maneira particular, aqueles que dependem dela, nós os seres humanos. No entanto, os fiéis não sofrem esta praga e nem as cinco restantes.</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14</a:t>
            </a:fld>
            <a:endParaRPr lang="pt-BR"/>
          </a:p>
        </p:txBody>
      </p:sp>
    </p:spTree>
    <p:extLst>
      <p:ext uri="{BB962C8B-B14F-4D97-AF65-F5344CB8AC3E}">
        <p14:creationId xmlns:p14="http://schemas.microsoft.com/office/powerpoint/2010/main" val="1098572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15</a:t>
            </a:fld>
            <a:endParaRPr lang="pt-BR"/>
          </a:p>
        </p:txBody>
      </p:sp>
    </p:spTree>
    <p:extLst>
      <p:ext uri="{BB962C8B-B14F-4D97-AF65-F5344CB8AC3E}">
        <p14:creationId xmlns:p14="http://schemas.microsoft.com/office/powerpoint/2010/main" val="3700390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3ª PRAGA (Ap. 16:4)- </a:t>
            </a:r>
            <a:r>
              <a:rPr lang="pt-BR" sz="1200" kern="1200" dirty="0">
                <a:solidFill>
                  <a:schemeClr val="tx1"/>
                </a:solidFill>
                <a:effectLst/>
                <a:latin typeface="+mn-lt"/>
                <a:ea typeface="+mn-ea"/>
                <a:cs typeface="+mn-cs"/>
              </a:rPr>
              <a:t>A terceira praga torna as águas em sangue e muitos infiéis morrem de sede. Enquanto os rebeldes morrem, os fiéis são protegidos (</a:t>
            </a:r>
            <a:r>
              <a:rPr lang="pt-BR" sz="1200" kern="1200" dirty="0" err="1">
                <a:solidFill>
                  <a:schemeClr val="tx1"/>
                </a:solidFill>
                <a:effectLst/>
                <a:latin typeface="+mn-lt"/>
                <a:ea typeface="+mn-ea"/>
                <a:cs typeface="+mn-cs"/>
              </a:rPr>
              <a:t>Is</a:t>
            </a:r>
            <a:r>
              <a:rPr lang="pt-BR" sz="1200" kern="1200" dirty="0">
                <a:solidFill>
                  <a:schemeClr val="tx1"/>
                </a:solidFill>
                <a:effectLst/>
                <a:latin typeface="+mn-lt"/>
                <a:ea typeface="+mn-ea"/>
                <a:cs typeface="+mn-cs"/>
              </a:rPr>
              <a:t>. 41:17) Deus lhes conduzirá(</a:t>
            </a:r>
            <a:r>
              <a:rPr lang="pt-BR" sz="1200" kern="1200" dirty="0" err="1">
                <a:solidFill>
                  <a:schemeClr val="tx1"/>
                </a:solidFill>
                <a:effectLst/>
                <a:latin typeface="+mn-lt"/>
                <a:ea typeface="+mn-ea"/>
                <a:cs typeface="+mn-cs"/>
              </a:rPr>
              <a:t>Is</a:t>
            </a:r>
            <a:r>
              <a:rPr lang="pt-BR" sz="1200" kern="1200" dirty="0">
                <a:solidFill>
                  <a:schemeClr val="tx1"/>
                </a:solidFill>
                <a:effectLst/>
                <a:latin typeface="+mn-lt"/>
                <a:ea typeface="+mn-ea"/>
                <a:cs typeface="+mn-cs"/>
              </a:rPr>
              <a:t>. 49:10). Na terceira praga o pão será dado aos fiéis e a água não lhes faltará.</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16</a:t>
            </a:fld>
            <a:endParaRPr lang="pt-BR"/>
          </a:p>
        </p:txBody>
      </p:sp>
    </p:spTree>
    <p:extLst>
      <p:ext uri="{BB962C8B-B14F-4D97-AF65-F5344CB8AC3E}">
        <p14:creationId xmlns:p14="http://schemas.microsoft.com/office/powerpoint/2010/main" val="3616900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17</a:t>
            </a:fld>
            <a:endParaRPr lang="pt-BR"/>
          </a:p>
        </p:txBody>
      </p:sp>
    </p:spTree>
    <p:extLst>
      <p:ext uri="{BB962C8B-B14F-4D97-AF65-F5344CB8AC3E}">
        <p14:creationId xmlns:p14="http://schemas.microsoft.com/office/powerpoint/2010/main" val="428756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4ª PRAGA (Ap. 16:8-9)- </a:t>
            </a:r>
            <a:r>
              <a:rPr lang="pt-BR" sz="1200" kern="1200" dirty="0">
                <a:solidFill>
                  <a:schemeClr val="tx1"/>
                </a:solidFill>
                <a:effectLst/>
                <a:latin typeface="+mn-lt"/>
                <a:ea typeface="+mn-ea"/>
                <a:cs typeface="+mn-cs"/>
              </a:rPr>
              <a:t>Os homens hoje falam em aquecimento global e dão uma explicação científica para tudo. A quinta praga virá sobre o Sol e este queimará aqueles que desprezam o convite divino e rejeitaram o “Sol da Justiça”; Agora o sol afetado queimará seus corpos. </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18</a:t>
            </a:fld>
            <a:endParaRPr lang="pt-BR"/>
          </a:p>
        </p:txBody>
      </p:sp>
    </p:spTree>
    <p:extLst>
      <p:ext uri="{BB962C8B-B14F-4D97-AF65-F5344CB8AC3E}">
        <p14:creationId xmlns:p14="http://schemas.microsoft.com/office/powerpoint/2010/main" val="1861709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19</a:t>
            </a:fld>
            <a:endParaRPr lang="pt-BR"/>
          </a:p>
        </p:txBody>
      </p:sp>
    </p:spTree>
    <p:extLst>
      <p:ext uri="{BB962C8B-B14F-4D97-AF65-F5344CB8AC3E}">
        <p14:creationId xmlns:p14="http://schemas.microsoft.com/office/powerpoint/2010/main" val="748047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5ª PRAGA(Ap. 16:10-11)- </a:t>
            </a:r>
            <a:r>
              <a:rPr lang="pt-BR" sz="1200" kern="1200" dirty="0">
                <a:solidFill>
                  <a:schemeClr val="tx1"/>
                </a:solidFill>
                <a:effectLst/>
                <a:latin typeface="+mn-lt"/>
                <a:ea typeface="+mn-ea"/>
                <a:cs typeface="+mn-cs"/>
              </a:rPr>
              <a:t>A quinta praga é semelhante a primeira. Enquanto que a primeira praga é derramada sobre as pessoas comuns que pisam nos mandamentos de Deus, porque são rebeldes e insistiram em ficar nas religiões e igrejas falsas, a quinta praga virá precisamente sobre os líderes religiosos que sustentam as falsas religiões.</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20</a:t>
            </a:fld>
            <a:endParaRPr lang="pt-BR"/>
          </a:p>
        </p:txBody>
      </p:sp>
    </p:spTree>
    <p:extLst>
      <p:ext uri="{BB962C8B-B14F-4D97-AF65-F5344CB8AC3E}">
        <p14:creationId xmlns:p14="http://schemas.microsoft.com/office/powerpoint/2010/main" val="275034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21</a:t>
            </a:fld>
            <a:endParaRPr lang="pt-BR"/>
          </a:p>
        </p:txBody>
      </p:sp>
    </p:spTree>
    <p:extLst>
      <p:ext uri="{BB962C8B-B14F-4D97-AF65-F5344CB8AC3E}">
        <p14:creationId xmlns:p14="http://schemas.microsoft.com/office/powerpoint/2010/main" val="46444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22</a:t>
            </a:fld>
            <a:endParaRPr lang="pt-BR"/>
          </a:p>
        </p:txBody>
      </p:sp>
    </p:spTree>
    <p:extLst>
      <p:ext uri="{BB962C8B-B14F-4D97-AF65-F5344CB8AC3E}">
        <p14:creationId xmlns:p14="http://schemas.microsoft.com/office/powerpoint/2010/main" val="2356480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6ª PRAGA (Ap. 16:12)- </a:t>
            </a:r>
            <a:r>
              <a:rPr lang="pt-BR" sz="1200" kern="1200" dirty="0">
                <a:solidFill>
                  <a:schemeClr val="tx1"/>
                </a:solidFill>
                <a:effectLst/>
                <a:latin typeface="+mn-lt"/>
                <a:ea typeface="+mn-ea"/>
                <a:cs typeface="+mn-cs"/>
              </a:rPr>
              <a:t>A sexta praga também afetará o sistema de religião falsa a que a palavra de Deus chama de Babilônia. Esta praga será derramada de maneira bem próxima ao advento de Jesus Cristo.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23</a:t>
            </a:fld>
            <a:endParaRPr lang="pt-BR"/>
          </a:p>
        </p:txBody>
      </p:sp>
    </p:spTree>
    <p:extLst>
      <p:ext uri="{BB962C8B-B14F-4D97-AF65-F5344CB8AC3E}">
        <p14:creationId xmlns:p14="http://schemas.microsoft.com/office/powerpoint/2010/main" val="280526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a:t>
            </a:fld>
            <a:endParaRPr lang="pt-BR"/>
          </a:p>
        </p:txBody>
      </p:sp>
    </p:spTree>
    <p:extLst>
      <p:ext uri="{BB962C8B-B14F-4D97-AF65-F5344CB8AC3E}">
        <p14:creationId xmlns:p14="http://schemas.microsoft.com/office/powerpoint/2010/main" val="4153610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24</a:t>
            </a:fld>
            <a:endParaRPr lang="pt-BR"/>
          </a:p>
        </p:txBody>
      </p:sp>
    </p:spTree>
    <p:extLst>
      <p:ext uri="{BB962C8B-B14F-4D97-AF65-F5344CB8AC3E}">
        <p14:creationId xmlns:p14="http://schemas.microsoft.com/office/powerpoint/2010/main" val="3230038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25</a:t>
            </a:fld>
            <a:endParaRPr lang="pt-BR"/>
          </a:p>
        </p:txBody>
      </p:sp>
    </p:spTree>
    <p:extLst>
      <p:ext uri="{BB962C8B-B14F-4D97-AF65-F5344CB8AC3E}">
        <p14:creationId xmlns:p14="http://schemas.microsoft.com/office/powerpoint/2010/main" val="1275572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26</a:t>
            </a:fld>
            <a:endParaRPr lang="pt-BR"/>
          </a:p>
        </p:txBody>
      </p:sp>
    </p:spTree>
    <p:extLst>
      <p:ext uri="{BB962C8B-B14F-4D97-AF65-F5344CB8AC3E}">
        <p14:creationId xmlns:p14="http://schemas.microsoft.com/office/powerpoint/2010/main" val="2614948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7ª E A ÚLTIMA PRAGA (Ap. 16:21)- </a:t>
            </a:r>
            <a:r>
              <a:rPr lang="pt-BR" sz="1200" kern="1200" dirty="0">
                <a:solidFill>
                  <a:schemeClr val="tx1"/>
                </a:solidFill>
                <a:effectLst/>
                <a:latin typeface="+mn-lt"/>
                <a:ea typeface="+mn-ea"/>
                <a:cs typeface="+mn-cs"/>
              </a:rPr>
              <a:t>A sétima e última praga causará uma destruição na terra que nenhuma mente humana pode imaginar. Convulsões nos elementos do céu, terremotos, o enfurecer dos mares fétidos (veja a 2ª praga), cidades destruídas, nações inteiras desaparecem na destruição, grandes pedras com cerca de 35 Kg caem do céu sobre os infiéis desprotegidos, etc. Esta é a única praga das sete em que a bíblia diz que é “Sobremodo Grande(Ap. 16:21 </a:t>
            </a:r>
            <a:r>
              <a:rPr lang="pt-BR" sz="1200" kern="1200" dirty="0" err="1">
                <a:solidFill>
                  <a:schemeClr val="tx1"/>
                </a:solidFill>
                <a:effectLst/>
                <a:latin typeface="+mn-lt"/>
                <a:ea typeface="+mn-ea"/>
                <a:cs typeface="+mn-cs"/>
              </a:rPr>
              <a:t>up</a:t>
            </a:r>
            <a:r>
              <a:rPr lang="pt-BR" sz="1200" kern="1200" dirty="0">
                <a:solidFill>
                  <a:schemeClr val="tx1"/>
                </a:solidFill>
                <a:effectLst/>
                <a:latin typeface="+mn-lt"/>
                <a:ea typeface="+mn-ea"/>
                <a:cs typeface="+mn-cs"/>
              </a:rPr>
              <a:t>).”</a:t>
            </a:r>
          </a:p>
          <a:p>
            <a:r>
              <a:rPr lang="pt-BR" sz="1200" kern="1200" dirty="0">
                <a:solidFill>
                  <a:schemeClr val="tx1"/>
                </a:solidFill>
                <a:effectLst/>
                <a:latin typeface="+mn-lt"/>
                <a:ea typeface="+mn-ea"/>
                <a:cs typeface="+mn-cs"/>
              </a:rPr>
              <a:t>A sétima praga será derramada momentos antes da volta de Jesus. Nesta praga, mais uma vez, o sistema falso de Religião, a grande Babilônia que tem pisado os mandamentos de Deus, que ensina o domingo como dia sagrado ao invés do sábado, será alvo da ira de Deus sobre o pecado.</a:t>
            </a:r>
          </a:p>
          <a:p>
            <a:r>
              <a:rPr lang="pt-BR" sz="1200" kern="1200" dirty="0">
                <a:solidFill>
                  <a:schemeClr val="tx1"/>
                </a:solidFill>
                <a:effectLst/>
                <a:latin typeface="+mn-lt"/>
                <a:ea typeface="+mn-ea"/>
                <a:cs typeface="+mn-cs"/>
              </a:rPr>
              <a:t>A grande Babilônia e seus seguidores não obedeceram à ordem de Deus em Êxodo 20:8 “Lembra-te do dia de sábado...”, agora Deus quem se lembra dos pecados de Babilônia... E Lembrou-se Deus da Grande Babilônia para dar-lhe o cálice do vinho do furor da sua ira (Ap. 16:19 </a:t>
            </a:r>
            <a:r>
              <a:rPr lang="pt-BR" sz="1200" kern="1200" dirty="0" err="1">
                <a:solidFill>
                  <a:schemeClr val="tx1"/>
                </a:solidFill>
                <a:effectLst/>
                <a:latin typeface="+mn-lt"/>
                <a:ea typeface="+mn-ea"/>
                <a:cs typeface="+mn-cs"/>
              </a:rPr>
              <a:t>up</a:t>
            </a:r>
            <a:r>
              <a:rPr lang="pt-BR" sz="1200" kern="1200" dirty="0">
                <a:solidFill>
                  <a:schemeClr val="tx1"/>
                </a:solidFill>
                <a:effectLst/>
                <a:latin typeface="+mn-lt"/>
                <a:ea typeface="+mn-ea"/>
                <a:cs typeface="+mn-cs"/>
              </a:rPr>
              <a:t>).”</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27</a:t>
            </a:fld>
            <a:endParaRPr lang="pt-BR"/>
          </a:p>
        </p:txBody>
      </p:sp>
    </p:spTree>
    <p:extLst>
      <p:ext uri="{BB962C8B-B14F-4D97-AF65-F5344CB8AC3E}">
        <p14:creationId xmlns:p14="http://schemas.microsoft.com/office/powerpoint/2010/main" val="343609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Como vimos, o nosso Salvador Jesus Cristo está hoje no santuário celestial intercedendo por nós. Enquanto nosso advogado no céu, as pragas não cairão.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28</a:t>
            </a:fld>
            <a:endParaRPr lang="pt-BR"/>
          </a:p>
        </p:txBody>
      </p:sp>
    </p:spTree>
    <p:extLst>
      <p:ext uri="{BB962C8B-B14F-4D97-AF65-F5344CB8AC3E}">
        <p14:creationId xmlns:p14="http://schemas.microsoft.com/office/powerpoint/2010/main" val="1526673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Mas quando Ele sair do Santuário, esta terra com milhões de seres humanos, que desprezam o convite que Deus faz hoje, sofrerão os mais terríveis flagelos conhecidos por mortais, que nem mesmo os filmes de ficção científica podem descrever.</a:t>
            </a:r>
          </a:p>
          <a:p>
            <a:r>
              <a:rPr lang="pt-BR" sz="1200" kern="1200" dirty="0">
                <a:solidFill>
                  <a:schemeClr val="tx1"/>
                </a:solidFill>
                <a:effectLst/>
                <a:latin typeface="+mn-lt"/>
                <a:ea typeface="+mn-ea"/>
                <a:cs typeface="+mn-cs"/>
              </a:rPr>
              <a:t>Jesus no Santuário nos lembra que as decisões finais sobre a nossa Salvação são tomadas no céu, para onde devemos olhar. As escrituras apelam ao coração humano a olhar para cima, onde Deus está entronizado (</a:t>
            </a:r>
            <a:r>
              <a:rPr lang="pt-BR" sz="1200" kern="1200" dirty="0" err="1">
                <a:solidFill>
                  <a:schemeClr val="tx1"/>
                </a:solidFill>
                <a:effectLst/>
                <a:latin typeface="+mn-lt"/>
                <a:ea typeface="+mn-ea"/>
                <a:cs typeface="+mn-cs"/>
              </a:rPr>
              <a:t>Is</a:t>
            </a:r>
            <a:r>
              <a:rPr lang="pt-BR" sz="1200" kern="1200" dirty="0">
                <a:solidFill>
                  <a:schemeClr val="tx1"/>
                </a:solidFill>
                <a:effectLst/>
                <a:latin typeface="+mn-lt"/>
                <a:ea typeface="+mn-ea"/>
                <a:cs typeface="+mn-cs"/>
              </a:rPr>
              <a:t>. 45:22).</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29</a:t>
            </a:fld>
            <a:endParaRPr lang="pt-BR"/>
          </a:p>
        </p:txBody>
      </p:sp>
    </p:spTree>
    <p:extLst>
      <p:ext uri="{BB962C8B-B14F-4D97-AF65-F5344CB8AC3E}">
        <p14:creationId xmlns:p14="http://schemas.microsoft.com/office/powerpoint/2010/main" val="124995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Olhemos para Jesus, entreguemos a vida a Ele. Abandonemos os pensamentos e caminhos maus (</a:t>
            </a:r>
            <a:r>
              <a:rPr lang="pt-BR" sz="1200" kern="1200" dirty="0" err="1">
                <a:solidFill>
                  <a:schemeClr val="tx1"/>
                </a:solidFill>
                <a:effectLst/>
                <a:latin typeface="+mn-lt"/>
                <a:ea typeface="+mn-ea"/>
                <a:cs typeface="+mn-cs"/>
              </a:rPr>
              <a:t>Is</a:t>
            </a:r>
            <a:r>
              <a:rPr lang="pt-BR" sz="1200" kern="1200" dirty="0">
                <a:solidFill>
                  <a:schemeClr val="tx1"/>
                </a:solidFill>
                <a:effectLst/>
                <a:latin typeface="+mn-lt"/>
                <a:ea typeface="+mn-ea"/>
                <a:cs typeface="+mn-cs"/>
              </a:rPr>
              <a:t>. 55:7) vamos atender o convite final de Deus, sair de Babilônia e nos tornar membros da família de Deus através do novo nascimento. Apenas assim seremos poupados, protegidos por Deus, das sete últimas pragas que virão sobre os perdidos (Ap. 18:4).</a:t>
            </a:r>
          </a:p>
          <a:p>
            <a:r>
              <a:rPr lang="pt-BR" sz="1200" kern="1200" dirty="0">
                <a:solidFill>
                  <a:schemeClr val="tx1"/>
                </a:solidFill>
                <a:effectLst/>
                <a:latin typeface="+mn-lt"/>
                <a:ea typeface="+mn-ea"/>
                <a:cs typeface="+mn-cs"/>
              </a:rPr>
              <a:t>Quer você estar protegido naquele dia?</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30</a:t>
            </a:fld>
            <a:endParaRPr lang="pt-BR"/>
          </a:p>
        </p:txBody>
      </p:sp>
    </p:spTree>
    <p:extLst>
      <p:ext uri="{BB962C8B-B14F-4D97-AF65-F5344CB8AC3E}">
        <p14:creationId xmlns:p14="http://schemas.microsoft.com/office/powerpoint/2010/main" val="11997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INTRODUÇÃO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 Revelação nos diz que Jesus está no céu, especificamente no Santuário, intercedendo em favor de todo ser humano. Ele é o nosso representante diante de Deus (HB. 8: 1 e 2); é Ele quem apresenta o nosso caso ao Pai e pede perdão por nossos pecados (I Tim. 2:5). Assim, porque Deus nos ama e por causa do precioso sangue de Jesus, somos libertados dos pecados (Ap. 1: 5  e </a:t>
            </a:r>
            <a:r>
              <a:rPr lang="pt-BR" sz="1200" kern="1200" dirty="0" err="1">
                <a:solidFill>
                  <a:schemeClr val="tx1"/>
                </a:solidFill>
                <a:effectLst/>
                <a:latin typeface="+mn-lt"/>
                <a:ea typeface="+mn-ea"/>
                <a:cs typeface="+mn-cs"/>
              </a:rPr>
              <a:t>Jo</a:t>
            </a:r>
            <a:r>
              <a:rPr lang="pt-BR" sz="1200" kern="1200" dirty="0">
                <a:solidFill>
                  <a:schemeClr val="tx1"/>
                </a:solidFill>
                <a:effectLst/>
                <a:latin typeface="+mn-lt"/>
                <a:ea typeface="+mn-ea"/>
                <a:cs typeface="+mn-cs"/>
              </a:rPr>
              <a:t> 8:36).</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4</a:t>
            </a:fld>
            <a:endParaRPr lang="pt-BR"/>
          </a:p>
        </p:txBody>
      </p:sp>
    </p:spTree>
    <p:extLst>
      <p:ext uri="{BB962C8B-B14F-4D97-AF65-F5344CB8AC3E}">
        <p14:creationId xmlns:p14="http://schemas.microsoft.com/office/powerpoint/2010/main" val="3258185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I-QUANDO O DEUS DE AMOR CASTIGA (AP. 16:1)</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Ilustração e Aplicação: Se você pegar um pedaço de algodão e </a:t>
            </a:r>
            <a:r>
              <a:rPr lang="pt-BR" sz="1200" kern="1200" dirty="0" err="1">
                <a:solidFill>
                  <a:schemeClr val="tx1"/>
                </a:solidFill>
                <a:effectLst/>
                <a:latin typeface="+mn-lt"/>
                <a:ea typeface="+mn-ea"/>
                <a:cs typeface="+mn-cs"/>
              </a:rPr>
              <a:t>umidecê-lo</a:t>
            </a:r>
            <a:r>
              <a:rPr lang="pt-BR" sz="1200" kern="1200" dirty="0">
                <a:solidFill>
                  <a:schemeClr val="tx1"/>
                </a:solidFill>
                <a:effectLst/>
                <a:latin typeface="+mn-lt"/>
                <a:ea typeface="+mn-ea"/>
                <a:cs typeface="+mn-cs"/>
              </a:rPr>
              <a:t> com algum líquido inflamável (com álcool, por exemplo) e aproximá-lo do fogo, o que </a:t>
            </a:r>
            <a:r>
              <a:rPr lang="pt-BR" sz="1200" kern="1200" dirty="0" err="1">
                <a:solidFill>
                  <a:schemeClr val="tx1"/>
                </a:solidFill>
                <a:effectLst/>
                <a:latin typeface="+mn-lt"/>
                <a:ea typeface="+mn-ea"/>
                <a:cs typeface="+mn-cs"/>
              </a:rPr>
              <a:t>acontecerá?É</a:t>
            </a:r>
            <a:r>
              <a:rPr lang="pt-BR" sz="1200" kern="1200" dirty="0">
                <a:solidFill>
                  <a:schemeClr val="tx1"/>
                </a:solidFill>
                <a:effectLst/>
                <a:latin typeface="+mn-lt"/>
                <a:ea typeface="+mn-ea"/>
                <a:cs typeface="+mn-cs"/>
              </a:rPr>
              <a:t> isso mesmo! Por causa do álcool, o algodão será consumido pelo fogo! Simplesmente fogo e álcool não podem existir juntos; se ambos encontram-se, um será consumido e o que estiver misturado com álcool também o será.</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6</a:t>
            </a:fld>
            <a:endParaRPr lang="pt-BR"/>
          </a:p>
        </p:txBody>
      </p:sp>
    </p:spTree>
    <p:extLst>
      <p:ext uri="{BB962C8B-B14F-4D97-AF65-F5344CB8AC3E}">
        <p14:creationId xmlns:p14="http://schemas.microsoft.com/office/powerpoint/2010/main" val="98444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 Bíblia diz que Deus é fogo que consome (</a:t>
            </a:r>
            <a:r>
              <a:rPr lang="pt-BR" sz="1200" kern="1200" dirty="0" err="1">
                <a:solidFill>
                  <a:schemeClr val="tx1"/>
                </a:solidFill>
                <a:effectLst/>
                <a:latin typeface="+mn-lt"/>
                <a:ea typeface="+mn-ea"/>
                <a:cs typeface="+mn-cs"/>
              </a:rPr>
              <a:t>Sl</a:t>
            </a:r>
            <a:r>
              <a:rPr lang="pt-BR" sz="1200" kern="1200" dirty="0">
                <a:solidFill>
                  <a:schemeClr val="tx1"/>
                </a:solidFill>
                <a:effectLst/>
                <a:latin typeface="+mn-lt"/>
                <a:ea typeface="+mn-ea"/>
                <a:cs typeface="+mn-cs"/>
              </a:rPr>
              <a:t> 97:3), fogo devorador de pecados (</a:t>
            </a:r>
            <a:r>
              <a:rPr lang="pt-BR" sz="1200" kern="1200" dirty="0" err="1">
                <a:solidFill>
                  <a:schemeClr val="tx1"/>
                </a:solidFill>
                <a:effectLst/>
                <a:latin typeface="+mn-lt"/>
                <a:ea typeface="+mn-ea"/>
                <a:cs typeface="+mn-cs"/>
              </a:rPr>
              <a:t>Sl</a:t>
            </a:r>
            <a:r>
              <a:rPr lang="pt-BR" sz="1200" kern="1200" dirty="0">
                <a:solidFill>
                  <a:schemeClr val="tx1"/>
                </a:solidFill>
                <a:effectLst/>
                <a:latin typeface="+mn-lt"/>
                <a:ea typeface="+mn-ea"/>
                <a:cs typeface="+mn-cs"/>
              </a:rPr>
              <a:t> 21:9). Um dia, o pecado será destruído com fogo que vem de Deus; e todo ser humano que, desprezando o convite de Deus, estiver misturado com o pecado, também será consumido (AP. 14: 9-11). Deus nos chama para sermos santos, para guardar seus mandamentos e sermos crentes adventistas (pois aguardamos a vinda de Cristo) através da fé em Jesus (Ap. 14: 12) confessar os pecados a Deus e entregar a vida ao Salvador. Este é o único meio de escapar do fogo consumidor de pecados, ou seja, do castigo divino.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7</a:t>
            </a:fld>
            <a:endParaRPr lang="pt-BR"/>
          </a:p>
        </p:txBody>
      </p:sp>
    </p:spTree>
    <p:extLst>
      <p:ext uri="{BB962C8B-B14F-4D97-AF65-F5344CB8AC3E}">
        <p14:creationId xmlns:p14="http://schemas.microsoft.com/office/powerpoint/2010/main" val="230149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II-AS SETE ÚLTIMAS PRAGAS (AP. 16:2-21)</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Antes da volta de Jesus, este mundo e seus habitantes sofrerão as mais terríveis pragas. Estas sete pragas </a:t>
            </a:r>
            <a:r>
              <a:rPr lang="pt-BR" sz="1200" kern="1200" dirty="0" err="1">
                <a:solidFill>
                  <a:schemeClr val="tx1"/>
                </a:solidFill>
                <a:effectLst/>
                <a:latin typeface="+mn-lt"/>
                <a:ea typeface="+mn-ea"/>
                <a:cs typeface="+mn-cs"/>
              </a:rPr>
              <a:t>vêem</a:t>
            </a:r>
            <a:r>
              <a:rPr lang="pt-BR" sz="1200" kern="1200" dirty="0">
                <a:solidFill>
                  <a:schemeClr val="tx1"/>
                </a:solidFill>
                <a:effectLst/>
                <a:latin typeface="+mn-lt"/>
                <a:ea typeface="+mn-ea"/>
                <a:cs typeface="+mn-cs"/>
              </a:rPr>
              <a:t> porque os homens desprezam a salvação de Cristo, vivem em afrontas, rebelião e pisam nos mandamentos de Deus. Quando estas pragas forem derramadas, muitas cidades e incontáveis milhões de pessoas serão destruídos. No entanto, estas pragas, não passam de uma prévia, uma introdução de uma destruição maior que terá lugar por ocasião da segunda vinda de Jesus Cristo (Ap. 6:14-17) A boa notícia é que, quando as pragas forem derramadas, todos os salvos que hoje são aqueles que aceitam o convite da Salvação, amam a Jesus, guardam seus mandamentos, passam pela experiência do novo nascimento e lavam seus pecados no sangue do Cordeiro, sim, estes serão protegidos na hora da angústia.</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9</a:t>
            </a:fld>
            <a:endParaRPr lang="pt-BR"/>
          </a:p>
        </p:txBody>
      </p:sp>
    </p:spTree>
    <p:extLst>
      <p:ext uri="{BB962C8B-B14F-4D97-AF65-F5344CB8AC3E}">
        <p14:creationId xmlns:p14="http://schemas.microsoft.com/office/powerpoint/2010/main" val="416311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Enquanto os infiéis sofrem por causa da ira de Deus sobre o pecado, os fiéis (Eu e você a quem Ele está chamando hoje) serão guardados pelos anjos e protegidos por Deus. Naquelas horas, os fiéis serão chamados de vencedores, e os vencedores não sofrem nenhum dano (Ap. 2:11 e Ml. 3: 17 – 18).</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10</a:t>
            </a:fld>
            <a:endParaRPr lang="pt-BR"/>
          </a:p>
        </p:txBody>
      </p:sp>
    </p:spTree>
    <p:extLst>
      <p:ext uri="{BB962C8B-B14F-4D97-AF65-F5344CB8AC3E}">
        <p14:creationId xmlns:p14="http://schemas.microsoft.com/office/powerpoint/2010/main" val="349421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III-DESCRIÇÃO DAS PRAGAS</a:t>
            </a:r>
            <a:endParaRPr lang="pt-B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1ª PRAGA (Ap. 16:2)- </a:t>
            </a:r>
            <a:r>
              <a:rPr lang="pt-BR" sz="1200" kern="1200" dirty="0">
                <a:solidFill>
                  <a:schemeClr val="tx1"/>
                </a:solidFill>
                <a:effectLst/>
                <a:latin typeface="+mn-lt"/>
                <a:ea typeface="+mn-ea"/>
                <a:cs typeface="+mn-cs"/>
              </a:rPr>
              <a:t>A Terra sofre e os habitantes que desprezaram os mandamentos de Deus também sofrem úlceras e doenças malignas. Deus nos convida para pertencermos a Ele.  Obediência a Deus e a santificação do sábado são a prova que somos propriedade de Deus. Somente os que pertencem a Deus serão protegidos desta terrível praga.</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12</a:t>
            </a:fld>
            <a:endParaRPr lang="pt-BR"/>
          </a:p>
        </p:txBody>
      </p:sp>
    </p:spTree>
    <p:extLst>
      <p:ext uri="{BB962C8B-B14F-4D97-AF65-F5344CB8AC3E}">
        <p14:creationId xmlns:p14="http://schemas.microsoft.com/office/powerpoint/2010/main" val="1688390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13</a:t>
            </a:fld>
            <a:endParaRPr lang="pt-BR"/>
          </a:p>
        </p:txBody>
      </p:sp>
    </p:spTree>
    <p:extLst>
      <p:ext uri="{BB962C8B-B14F-4D97-AF65-F5344CB8AC3E}">
        <p14:creationId xmlns:p14="http://schemas.microsoft.com/office/powerpoint/2010/main" val="2854810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26402804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71086700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400699118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02245211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62020947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38280530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EE3B217-F470-45FB-8EC3-FCFC60CC47D2}" type="datetimeFigureOut">
              <a:rPr lang="pt-BR" smtClean="0"/>
              <a:t>26/03/2019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362884072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EE3B217-F470-45FB-8EC3-FCFC60CC47D2}" type="datetimeFigureOut">
              <a:rPr lang="pt-BR" smtClean="0"/>
              <a:t>26/03/2019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9720981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EE3B217-F470-45FB-8EC3-FCFC60CC47D2}" type="datetimeFigureOut">
              <a:rPr lang="pt-BR" smtClean="0"/>
              <a:t>26/03/2019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406063872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19227583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41969080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A6B44-BA3D-43CB-BC9D-8A2C013FC67C}" type="slidenum">
              <a:rPr lang="pt-BR" smtClean="0"/>
              <a:t>‹nº›</a:t>
            </a:fld>
            <a:endParaRPr lang="pt-BR"/>
          </a:p>
        </p:txBody>
      </p:sp>
    </p:spTree>
    <p:extLst>
      <p:ext uri="{BB962C8B-B14F-4D97-AF65-F5344CB8AC3E}">
        <p14:creationId xmlns:p14="http://schemas.microsoft.com/office/powerpoint/2010/main" val="1097344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62487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4138246" y="1373339"/>
            <a:ext cx="9102968" cy="3416320"/>
          </a:xfrm>
          <a:prstGeom prst="rect">
            <a:avLst/>
          </a:prstGeom>
        </p:spPr>
        <p:txBody>
          <a:bodyPr wrap="square">
            <a:spAutoFit/>
          </a:bodyPr>
          <a:lstStyle/>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Os vencedores </a:t>
            </a:r>
          </a:p>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não sofrem </a:t>
            </a:r>
          </a:p>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nenhum dano </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92663555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2699" y="1412095"/>
            <a:ext cx="11199675" cy="3416320"/>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Saiu, pois, o primeiro anjo e derramou a sua taça pela terra, e, aos homens portadores da marca da besta e adoradores da sua imagem, sobrevieram úlceras malignas e perniciosas. </a:t>
            </a:r>
            <a:endParaRPr lang="pt-BR" altLang="pt-BR" sz="5400" b="1" i="1"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16:2</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223020418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3786555" y="892693"/>
            <a:ext cx="9102968" cy="2308324"/>
          </a:xfrm>
          <a:prstGeom prst="rect">
            <a:avLst/>
          </a:prstGeom>
        </p:spPr>
        <p:txBody>
          <a:bodyPr wrap="square">
            <a:spAutoFit/>
          </a:bodyPr>
          <a:lstStyle/>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Sofrem úlceras </a:t>
            </a:r>
          </a:p>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e doenças malignas. </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425676551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2699" y="1412095"/>
            <a:ext cx="11199675" cy="2585323"/>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Derramou o segundo a sua taça no mar, e este se tornou em sangue como de morto, e morreu todo ser vivente que havia no mar. </a:t>
            </a:r>
            <a:endParaRPr lang="pt-BR" altLang="pt-BR" sz="5400" b="1" i="1"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16:3</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161125968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474785" y="1496432"/>
            <a:ext cx="6682154" cy="313932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 segunda praga</a:t>
            </a:r>
          </a:p>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afeta a natureza</a:t>
            </a:r>
          </a:p>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de modo geral; </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295921209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2699" y="1201087"/>
            <a:ext cx="11199675" cy="3416320"/>
          </a:xfrm>
          <a:prstGeom prst="rect">
            <a:avLst/>
          </a:prstGeom>
        </p:spPr>
        <p:txBody>
          <a:bodyPr wrap="square">
            <a:spAutoFit/>
          </a:bodyPr>
          <a:lstStyle/>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 Derramou o terceiro a sua taça nos rios e nas fontes das águas, e se tornaram em sangue. </a:t>
            </a:r>
            <a:endParaRPr lang="pt-BR" altLang="pt-BR" sz="7200" b="1" i="1"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16:4</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38943877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106865" y="609600"/>
            <a:ext cx="6682154"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 terceira praga torna as águas em sangue e muitos infiéis morrem de sede.</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39983700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2699" y="1271425"/>
            <a:ext cx="11199675" cy="3477875"/>
          </a:xfrm>
          <a:prstGeom prst="rect">
            <a:avLst/>
          </a:prstGeom>
        </p:spPr>
        <p:txBody>
          <a:bodyPr wrap="square">
            <a:spAutoFit/>
          </a:bodyPr>
          <a:lstStyle/>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O quarto anjo derramou a sua taça sobre o sol, e foi-lhe dado queimar os homens com fogo. Com efeito, os homens se queimaram com o intenso calor, e blasfemaram o nome de Deus, que tem autoridade sobre estes flagelos, e nem se arrependeram para lhe darem glória.</a:t>
            </a: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16:8-9</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02628053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140677" y="546862"/>
            <a:ext cx="6682154"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 quarta praga virá sobre o Sol e este queimará aqueles que desprezam o convite divino.</a:t>
            </a:r>
          </a:p>
        </p:txBody>
      </p:sp>
    </p:spTree>
    <p:extLst>
      <p:ext uri="{BB962C8B-B14F-4D97-AF65-F5344CB8AC3E}">
        <p14:creationId xmlns:p14="http://schemas.microsoft.com/office/powerpoint/2010/main" val="219773909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19606" y="1306594"/>
            <a:ext cx="11199675" cy="4154984"/>
          </a:xfrm>
          <a:prstGeom prst="rect">
            <a:avLst/>
          </a:prstGeom>
        </p:spPr>
        <p:txBody>
          <a:bodyPr wrap="square">
            <a:spAutoFit/>
          </a:bodyPr>
          <a:lstStyle/>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Derramou o quinto a sua taça sobre o trono da besta, cujo reino se tornou em trevas, e os homens remordiam a língua por causa da dor que sentiam e blasfemaram o Deus do céu por causa das angústias e das úlceras que sofriam; e não se arrependeram de suas obras.</a:t>
            </a:r>
          </a:p>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 </a:t>
            </a:r>
          </a:p>
        </p:txBody>
      </p:sp>
      <p:sp>
        <p:nvSpPr>
          <p:cNvPr id="7" name="Retângulo 6"/>
          <p:cNvSpPr/>
          <p:nvPr/>
        </p:nvSpPr>
        <p:spPr>
          <a:xfrm>
            <a:off x="735996" y="66618"/>
            <a:ext cx="6262681" cy="830997"/>
          </a:xfrm>
          <a:prstGeom prst="rect">
            <a:avLst/>
          </a:prstGeom>
        </p:spPr>
        <p:txBody>
          <a:bodyPr wrap="square">
            <a:spAutoFit/>
          </a:bodyPr>
          <a:lstStyle/>
          <a:p>
            <a:r>
              <a:rPr lang="pt-BR" altLang="pt-BR" sz="4800" b="1" dirty="0">
                <a:solidFill>
                  <a:srgbClr val="FFFF00"/>
                </a:solidFill>
                <a:latin typeface="Digital" pitchFamily="2" charset="0"/>
              </a:rPr>
              <a:t>Apocalipse 16:10-11</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3780697778"/>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10043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0" y="458939"/>
            <a:ext cx="6682154"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 quinta praga virá precisamente sobre os líderes religiosos que sustentam as falsas religiões.</a:t>
            </a:r>
          </a:p>
        </p:txBody>
      </p:sp>
    </p:spTree>
    <p:extLst>
      <p:ext uri="{BB962C8B-B14F-4D97-AF65-F5344CB8AC3E}">
        <p14:creationId xmlns:p14="http://schemas.microsoft.com/office/powerpoint/2010/main" val="336408972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72360" y="1371147"/>
            <a:ext cx="11199675" cy="3477875"/>
          </a:xfrm>
          <a:prstGeom prst="rect">
            <a:avLst/>
          </a:prstGeom>
        </p:spPr>
        <p:txBody>
          <a:bodyPr wrap="square">
            <a:spAutoFit/>
          </a:bodyPr>
          <a:lstStyle/>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 Derramou o sexto a sua taça sobre o grande rio Eufrates, cujas águas secaram, para que se preparasse o caminho dos reis que vêm do lado do nascimento do sol. Então, vi sair da boca do dragão, da boca da besta e da boca do falso profeta três espíritos imundos semelhantes a rãs;</a:t>
            </a:r>
          </a:p>
        </p:txBody>
      </p:sp>
      <p:sp>
        <p:nvSpPr>
          <p:cNvPr id="7" name="Retângulo 6"/>
          <p:cNvSpPr/>
          <p:nvPr/>
        </p:nvSpPr>
        <p:spPr>
          <a:xfrm>
            <a:off x="735996" y="66618"/>
            <a:ext cx="6262681" cy="830997"/>
          </a:xfrm>
          <a:prstGeom prst="rect">
            <a:avLst/>
          </a:prstGeom>
        </p:spPr>
        <p:txBody>
          <a:bodyPr wrap="square">
            <a:spAutoFit/>
          </a:bodyPr>
          <a:lstStyle/>
          <a:p>
            <a:r>
              <a:rPr lang="pt-BR" altLang="pt-BR" sz="4800" b="1" dirty="0">
                <a:solidFill>
                  <a:srgbClr val="FFFF00"/>
                </a:solidFill>
                <a:latin typeface="Digital" pitchFamily="2" charset="0"/>
              </a:rPr>
              <a:t>Apocalipse 16:12-13</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275045257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66852" y="1570419"/>
            <a:ext cx="11199675" cy="3046988"/>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Porque eles são espíritos de demônios, operadores de sinais, e se dirigem aos reis do mundo inteiro com o fim de ajuntá-los para a peleja do grande </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Dia do Deus Todo-Poderoso. </a:t>
            </a:r>
          </a:p>
        </p:txBody>
      </p:sp>
      <p:sp>
        <p:nvSpPr>
          <p:cNvPr id="7" name="Retângulo 6"/>
          <p:cNvSpPr/>
          <p:nvPr/>
        </p:nvSpPr>
        <p:spPr>
          <a:xfrm>
            <a:off x="735996" y="66618"/>
            <a:ext cx="6262681" cy="830997"/>
          </a:xfrm>
          <a:prstGeom prst="rect">
            <a:avLst/>
          </a:prstGeom>
        </p:spPr>
        <p:txBody>
          <a:bodyPr wrap="square">
            <a:spAutoFit/>
          </a:bodyPr>
          <a:lstStyle/>
          <a:p>
            <a:r>
              <a:rPr lang="pt-BR" altLang="pt-BR" sz="4800" b="1" dirty="0">
                <a:solidFill>
                  <a:srgbClr val="FFFF00"/>
                </a:solidFill>
                <a:latin typeface="Digital" pitchFamily="2" charset="0"/>
              </a:rPr>
              <a:t>Apocalipse 16:14</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3123785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967044" y="964601"/>
            <a:ext cx="6224956" cy="2862322"/>
          </a:xfrm>
          <a:prstGeom prst="rect">
            <a:avLst/>
          </a:prstGeom>
        </p:spPr>
        <p:txBody>
          <a:bodyPr wrap="square">
            <a:spAutoFit/>
          </a:bodyPr>
          <a:lstStyle/>
          <a:p>
            <a:pPr algn="ctr"/>
            <a:r>
              <a:rPr lang="pt-BR" altLang="pt-BR" sz="6000" dirty="0">
                <a:solidFill>
                  <a:schemeClr val="bg1"/>
                </a:solidFill>
                <a:effectLst>
                  <a:outerShdw blurRad="38100" dist="38100" dir="2700000" algn="tl">
                    <a:srgbClr val="000000">
                      <a:alpha val="43137"/>
                    </a:srgbClr>
                  </a:outerShdw>
                </a:effectLst>
                <a:latin typeface="Agency FB" panose="020B0503020202020204" pitchFamily="34" charset="0"/>
              </a:rPr>
              <a:t>A sexta praga também afetará o sistema de religião falsa...</a:t>
            </a:r>
          </a:p>
        </p:txBody>
      </p:sp>
    </p:spTree>
    <p:extLst>
      <p:ext uri="{BB962C8B-B14F-4D97-AF65-F5344CB8AC3E}">
        <p14:creationId xmlns:p14="http://schemas.microsoft.com/office/powerpoint/2010/main" val="362749614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271480"/>
            <a:ext cx="11967410" cy="3477875"/>
          </a:xfrm>
          <a:prstGeom prst="rect">
            <a:avLst/>
          </a:prstGeom>
        </p:spPr>
        <p:txBody>
          <a:bodyPr wrap="square">
            <a:spAutoFit/>
          </a:bodyPr>
          <a:lstStyle/>
          <a:p>
            <a:pPr algn="ctr"/>
            <a:r>
              <a:rPr lang="pt-BR" altLang="pt-BR" sz="4400" dirty="0">
                <a:solidFill>
                  <a:schemeClr val="bg1"/>
                </a:solidFill>
                <a:effectLst>
                  <a:outerShdw blurRad="38100" dist="38100" dir="2700000" algn="tl">
                    <a:srgbClr val="000000">
                      <a:alpha val="43137"/>
                    </a:srgbClr>
                  </a:outerShdw>
                </a:effectLst>
                <a:latin typeface="Agency FB" panose="020B0503020202020204" pitchFamily="34" charset="0"/>
              </a:rPr>
              <a:t>   Então, derramou o sétimo anjo a sua taça pelo ar, e saiu grande voz do santuário, do lado do trono, dizendo: Feito está! E sobrevieram relâmpagos, vozes e trovões, e ocorreu grande terremoto, como nunca houve igual desde que há gente sobre a terra; tal foi o terremoto, forte e grande.</a:t>
            </a:r>
          </a:p>
        </p:txBody>
      </p:sp>
      <p:sp>
        <p:nvSpPr>
          <p:cNvPr id="7" name="Retângulo 6"/>
          <p:cNvSpPr/>
          <p:nvPr/>
        </p:nvSpPr>
        <p:spPr>
          <a:xfrm>
            <a:off x="735996" y="66618"/>
            <a:ext cx="6262681" cy="830997"/>
          </a:xfrm>
          <a:prstGeom prst="rect">
            <a:avLst/>
          </a:prstGeom>
        </p:spPr>
        <p:txBody>
          <a:bodyPr wrap="square">
            <a:spAutoFit/>
          </a:bodyPr>
          <a:lstStyle/>
          <a:p>
            <a:r>
              <a:rPr lang="pt-BR" altLang="pt-BR" sz="4800" b="1" dirty="0">
                <a:solidFill>
                  <a:srgbClr val="FFFF00"/>
                </a:solidFill>
                <a:latin typeface="Digital" pitchFamily="2" charset="0"/>
              </a:rPr>
              <a:t>Apocalipse 16:17-18</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23778234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766020"/>
            <a:ext cx="11967410" cy="2308324"/>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E a grande cidade se dividiu em três partes, e caíram as cidades das nações. E lembrou-se Deus da grande Babilônia para dar-lhe o cálice do vinho do furor da sua ira. </a:t>
            </a:r>
          </a:p>
        </p:txBody>
      </p:sp>
      <p:sp>
        <p:nvSpPr>
          <p:cNvPr id="7" name="Retângulo 6"/>
          <p:cNvSpPr/>
          <p:nvPr/>
        </p:nvSpPr>
        <p:spPr>
          <a:xfrm>
            <a:off x="735996" y="66618"/>
            <a:ext cx="6262681" cy="830997"/>
          </a:xfrm>
          <a:prstGeom prst="rect">
            <a:avLst/>
          </a:prstGeom>
        </p:spPr>
        <p:txBody>
          <a:bodyPr wrap="square">
            <a:spAutoFit/>
          </a:bodyPr>
          <a:lstStyle/>
          <a:p>
            <a:r>
              <a:rPr lang="pt-BR" altLang="pt-BR" sz="4800" b="1" dirty="0">
                <a:solidFill>
                  <a:srgbClr val="FFFF00"/>
                </a:solidFill>
                <a:latin typeface="Digital" pitchFamily="2" charset="0"/>
              </a:rPr>
              <a:t>Apocalipse 16:19</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263772764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447308"/>
            <a:ext cx="11967410" cy="3170099"/>
          </a:xfrm>
          <a:prstGeom prst="rect">
            <a:avLst/>
          </a:prstGeom>
        </p:spPr>
        <p:txBody>
          <a:bodyPr wrap="square">
            <a:spAutoFit/>
          </a:bodyPr>
          <a:lstStyle/>
          <a:p>
            <a:pPr algn="ctr"/>
            <a:r>
              <a:rPr lang="pt-BR" altLang="pt-BR" sz="4000" dirty="0">
                <a:solidFill>
                  <a:schemeClr val="bg1"/>
                </a:solidFill>
                <a:effectLst>
                  <a:outerShdw blurRad="38100" dist="38100" dir="2700000" algn="tl">
                    <a:srgbClr val="000000">
                      <a:alpha val="43137"/>
                    </a:srgbClr>
                  </a:outerShdw>
                </a:effectLst>
                <a:latin typeface="Agency FB" panose="020B0503020202020204" pitchFamily="34" charset="0"/>
              </a:rPr>
              <a:t> Todas as ilhas fugiram, e os montes não foram achados; também desabou do céu sobre os homens grande saraivada, com pedras que pesavam cerca de um talento; e, por causa do flagelo da chuva de pedras, os homens blasfemaram de Deus, porquanto </a:t>
            </a:r>
          </a:p>
          <a:p>
            <a:pPr algn="ctr"/>
            <a:r>
              <a:rPr lang="pt-BR" altLang="pt-BR" sz="4000" dirty="0">
                <a:solidFill>
                  <a:schemeClr val="bg1"/>
                </a:solidFill>
                <a:effectLst>
                  <a:outerShdw blurRad="38100" dist="38100" dir="2700000" algn="tl">
                    <a:srgbClr val="000000">
                      <a:alpha val="43137"/>
                    </a:srgbClr>
                  </a:outerShdw>
                </a:effectLst>
                <a:latin typeface="Agency FB" panose="020B0503020202020204" pitchFamily="34" charset="0"/>
              </a:rPr>
              <a:t>o seu flagelo era sobremodo grande.</a:t>
            </a:r>
          </a:p>
        </p:txBody>
      </p:sp>
      <p:sp>
        <p:nvSpPr>
          <p:cNvPr id="7" name="Retângulo 6"/>
          <p:cNvSpPr/>
          <p:nvPr/>
        </p:nvSpPr>
        <p:spPr>
          <a:xfrm>
            <a:off x="735996" y="66618"/>
            <a:ext cx="6262681" cy="830997"/>
          </a:xfrm>
          <a:prstGeom prst="rect">
            <a:avLst/>
          </a:prstGeom>
        </p:spPr>
        <p:txBody>
          <a:bodyPr wrap="square">
            <a:spAutoFit/>
          </a:bodyPr>
          <a:lstStyle/>
          <a:p>
            <a:r>
              <a:rPr lang="pt-BR" altLang="pt-BR" sz="4800" b="1" dirty="0">
                <a:solidFill>
                  <a:srgbClr val="FFFF00"/>
                </a:solidFill>
                <a:latin typeface="Digital" pitchFamily="2" charset="0"/>
              </a:rPr>
              <a:t>Apocalipse 16:20-21</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210737349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5347384" y="475164"/>
            <a:ext cx="6224956" cy="4708981"/>
          </a:xfrm>
          <a:prstGeom prst="rect">
            <a:avLst/>
          </a:prstGeom>
        </p:spPr>
        <p:txBody>
          <a:bodyPr wrap="square">
            <a:spAutoFit/>
          </a:bodyPr>
          <a:lstStyle/>
          <a:p>
            <a:pPr algn="ctr"/>
            <a:r>
              <a:rPr lang="pt-BR" altLang="pt-BR" sz="6000" dirty="0">
                <a:solidFill>
                  <a:schemeClr val="bg1"/>
                </a:solidFill>
                <a:effectLst>
                  <a:outerShdw blurRad="38100" dist="38100" dir="2700000" algn="tl">
                    <a:srgbClr val="000000">
                      <a:alpha val="43137"/>
                    </a:srgbClr>
                  </a:outerShdw>
                </a:effectLst>
                <a:latin typeface="Agency FB" panose="020B0503020202020204" pitchFamily="34" charset="0"/>
              </a:rPr>
              <a:t>A sétima e última praga causará uma destruição na terra que nenhuma mente humana pode imaginar. </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364682829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486402" y="1056817"/>
            <a:ext cx="6242538" cy="313932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Jesus Cristo está hoje no santuário celestial intercedendo por nós</a:t>
            </a:r>
          </a:p>
        </p:txBody>
      </p:sp>
    </p:spTree>
    <p:extLst>
      <p:ext uri="{BB962C8B-B14F-4D97-AF65-F5344CB8AC3E}">
        <p14:creationId xmlns:p14="http://schemas.microsoft.com/office/powerpoint/2010/main" val="96009448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4572000" y="466267"/>
            <a:ext cx="7423640"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Os que desprezam o convite que Deus faz hoje, sofrerão os mais terríveis flagelos conhecidos por mortais</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55528856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962150" y="2367272"/>
            <a:ext cx="8191499" cy="1015663"/>
          </a:xfrm>
          <a:prstGeom prst="rect">
            <a:avLst/>
          </a:prstGeom>
        </p:spPr>
        <p:txBody>
          <a:bodyPr wrap="square">
            <a:spAutoFit/>
          </a:bodyPr>
          <a:lstStyle/>
          <a:p>
            <a:r>
              <a:rPr lang="pt-BR" altLang="pt-BR" sz="6000" b="1" dirty="0">
                <a:solidFill>
                  <a:srgbClr val="FFFF00"/>
                </a:solidFill>
                <a:latin typeface="Digital" pitchFamily="2" charset="0"/>
              </a:rPr>
              <a:t>Apocalipse 15:1 a 16:1</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88" y="161642"/>
            <a:ext cx="2781176" cy="1618699"/>
          </a:xfrm>
          <a:prstGeom prst="rect">
            <a:avLst/>
          </a:prstGeom>
        </p:spPr>
      </p:pic>
    </p:spTree>
    <p:extLst>
      <p:ext uri="{BB962C8B-B14F-4D97-AF65-F5344CB8AC3E}">
        <p14:creationId xmlns:p14="http://schemas.microsoft.com/office/powerpoint/2010/main" val="266222123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476250" y="390067"/>
            <a:ext cx="6394940"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Vamos atender o convite final de Deus, sair de Babilônia e nos tornar membros da família de Deus. </a:t>
            </a:r>
          </a:p>
        </p:txBody>
      </p:sp>
      <p:pic>
        <p:nvPicPr>
          <p:cNvPr id="3" name="Imagem 2"/>
          <p:cNvPicPr>
            <a:picLocks noChangeAspect="1"/>
          </p:cNvPicPr>
          <p:nvPr/>
        </p:nvPicPr>
        <p:blipFill>
          <a:blip r:embed="rId6"/>
          <a:stretch>
            <a:fillRect/>
          </a:stretch>
        </p:blipFill>
        <p:spPr>
          <a:xfrm>
            <a:off x="321115" y="6031832"/>
            <a:ext cx="1094477" cy="526588"/>
          </a:xfrm>
          <a:prstGeom prst="rect">
            <a:avLst/>
          </a:prstGeom>
        </p:spPr>
      </p:pic>
      <p:pic>
        <p:nvPicPr>
          <p:cNvPr id="2" name="FUNDO ( Contagem Regressiv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4692466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064370" y="353432"/>
            <a:ext cx="6682154"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Jesus está no céu, especificamente no Santuário, intercedendo em favor de todo ser humano. </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34801511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66853" y="1693449"/>
            <a:ext cx="11199675" cy="2585323"/>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Ouvi, vinda do santuário, uma grande voz, dizendo aos sete anjos: </a:t>
            </a:r>
            <a:r>
              <a:rPr lang="pt-BR" altLang="pt-BR" sz="5400" dirty="0">
                <a:solidFill>
                  <a:srgbClr val="FFFF00"/>
                </a:solidFill>
                <a:effectLst>
                  <a:outerShdw blurRad="38100" dist="38100" dir="2700000" algn="tl">
                    <a:srgbClr val="000000">
                      <a:alpha val="43137"/>
                    </a:srgbClr>
                  </a:outerShdw>
                </a:effectLst>
                <a:latin typeface="Agency FB" panose="020B0503020202020204" pitchFamily="34" charset="0"/>
              </a:rPr>
              <a:t>Ide e derramai pela terra as sete taças da cólera de Deus. </a:t>
            </a:r>
            <a:endParaRPr lang="pt-BR" altLang="pt-BR" sz="5400" b="1" i="1"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16:1</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12960149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222631" y="511692"/>
            <a:ext cx="6242537" cy="4247317"/>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Se você pegar um pedaço de algodão e umedecê-lo com algum líquido inflamável e aproximá-lo do fogo, o que acontecerá?</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380298356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525109" y="423769"/>
            <a:ext cx="7666891" cy="4062651"/>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A Bíblia diz que</a:t>
            </a:r>
          </a:p>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 Deus é fogo que consome,</a:t>
            </a:r>
            <a:r>
              <a:rPr lang="pt-BR" altLang="pt-BR" sz="5400" dirty="0">
                <a:solidFill>
                  <a:srgbClr val="FFFF00"/>
                </a:solidFill>
                <a:effectLst>
                  <a:outerShdw blurRad="38100" dist="38100" dir="2700000" algn="tl">
                    <a:srgbClr val="000000">
                      <a:alpha val="43137"/>
                    </a:srgbClr>
                  </a:outerShdw>
                </a:effectLst>
                <a:latin typeface="Agency FB" panose="020B0503020202020204" pitchFamily="34" charset="0"/>
              </a:rPr>
              <a:t> </a:t>
            </a:r>
          </a:p>
          <a:p>
            <a:pPr algn="ctr"/>
            <a:r>
              <a:rPr lang="pt-BR" altLang="pt-BR" sz="4800" dirty="0">
                <a:solidFill>
                  <a:srgbClr val="FFFF00"/>
                </a:solidFill>
                <a:effectLst>
                  <a:outerShdw blurRad="38100" dist="38100" dir="2700000" algn="tl">
                    <a:srgbClr val="000000">
                      <a:alpha val="43137"/>
                    </a:srgbClr>
                  </a:outerShdw>
                </a:effectLst>
                <a:latin typeface="Agency FB" panose="020B0503020202020204" pitchFamily="34" charset="0"/>
              </a:rPr>
              <a:t>(Sal. 97:3)</a:t>
            </a: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a:t>
            </a:r>
          </a:p>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fogo devorador de pecados </a:t>
            </a:r>
          </a:p>
          <a:p>
            <a:pPr algn="ctr"/>
            <a:r>
              <a:rPr lang="pt-BR" altLang="pt-BR" sz="4800" dirty="0">
                <a:solidFill>
                  <a:srgbClr val="FFFF00"/>
                </a:solidFill>
                <a:effectLst>
                  <a:outerShdw blurRad="38100" dist="38100" dir="2700000" algn="tl">
                    <a:srgbClr val="000000">
                      <a:alpha val="43137"/>
                    </a:srgbClr>
                  </a:outerShdw>
                </a:effectLst>
                <a:latin typeface="Agency FB" panose="020B0503020202020204" pitchFamily="34" charset="0"/>
              </a:rPr>
              <a:t>(Sal. 21:9) </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8997574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66853" y="1693449"/>
            <a:ext cx="11199675" cy="2585323"/>
          </a:xfrm>
          <a:prstGeom prst="rect">
            <a:avLst/>
          </a:prstGeom>
        </p:spPr>
        <p:txBody>
          <a:bodyPr wrap="square">
            <a:spAutoFit/>
          </a:bodyPr>
          <a:lstStyle/>
          <a:p>
            <a:pPr algn="ctr"/>
            <a:r>
              <a:rPr lang="pt-BR" altLang="pt-BR" sz="5400" dirty="0">
                <a:solidFill>
                  <a:schemeClr val="bg1"/>
                </a:solidFill>
                <a:effectLst>
                  <a:outerShdw blurRad="38100" dist="38100" dir="2700000" algn="tl">
                    <a:srgbClr val="000000">
                      <a:alpha val="43137"/>
                    </a:srgbClr>
                  </a:outerShdw>
                </a:effectLst>
                <a:latin typeface="Agency FB" panose="020B0503020202020204" pitchFamily="34" charset="0"/>
              </a:rPr>
              <a:t>Ouvi, vinda do santuário, uma grande voz, dizendo aos sete anjos: </a:t>
            </a:r>
            <a:r>
              <a:rPr lang="pt-BR" altLang="pt-BR" sz="5400" dirty="0">
                <a:solidFill>
                  <a:srgbClr val="FFFF00"/>
                </a:solidFill>
                <a:effectLst>
                  <a:outerShdw blurRad="38100" dist="38100" dir="2700000" algn="tl">
                    <a:srgbClr val="000000">
                      <a:alpha val="43137"/>
                    </a:srgbClr>
                  </a:outerShdw>
                </a:effectLst>
                <a:latin typeface="Agency FB" panose="020B0503020202020204" pitchFamily="34" charset="0"/>
              </a:rPr>
              <a:t>Ide e derramai pela terra as sete taças da cólera de Deus. </a:t>
            </a:r>
            <a:endParaRPr lang="pt-BR" altLang="pt-BR" sz="5400" b="1" i="1" dirty="0">
              <a:solidFill>
                <a:srgbClr val="FFFF00"/>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16:1</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0" y="4617407"/>
            <a:ext cx="2165684" cy="1260471"/>
          </a:xfrm>
          <a:prstGeom prst="rect">
            <a:avLst/>
          </a:prstGeom>
        </p:spPr>
      </p:pic>
    </p:spTree>
    <p:extLst>
      <p:ext uri="{BB962C8B-B14F-4D97-AF65-F5344CB8AC3E}">
        <p14:creationId xmlns:p14="http://schemas.microsoft.com/office/powerpoint/2010/main" val="410476538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070232" y="1004060"/>
            <a:ext cx="7666891" cy="313932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AS SETE </a:t>
            </a:r>
          </a:p>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ÚLTIMAS PRAGAS </a:t>
            </a:r>
          </a:p>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(AP. 16:2-21)</a:t>
            </a:r>
          </a:p>
        </p:txBody>
      </p:sp>
      <p:pic>
        <p:nvPicPr>
          <p:cNvPr id="3" name="Imagem 2"/>
          <p:cNvPicPr>
            <a:picLocks noChangeAspect="1"/>
          </p:cNvPicPr>
          <p:nvPr/>
        </p:nvPicPr>
        <p:blipFill>
          <a:blip r:embed="rId4"/>
          <a:stretch>
            <a:fillRect/>
          </a:stretch>
        </p:blipFill>
        <p:spPr>
          <a:xfrm>
            <a:off x="321115" y="6031832"/>
            <a:ext cx="1094477" cy="526588"/>
          </a:xfrm>
          <a:prstGeom prst="rect">
            <a:avLst/>
          </a:prstGeom>
        </p:spPr>
      </p:pic>
    </p:spTree>
    <p:extLst>
      <p:ext uri="{BB962C8B-B14F-4D97-AF65-F5344CB8AC3E}">
        <p14:creationId xmlns:p14="http://schemas.microsoft.com/office/powerpoint/2010/main" val="407483873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2039</Words>
  <Application>Microsoft Office PowerPoint</Application>
  <PresentationFormat>Widescreen</PresentationFormat>
  <Paragraphs>103</Paragraphs>
  <Slides>30</Slides>
  <Notes>26</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30</vt:i4>
      </vt:variant>
    </vt:vector>
  </HeadingPairs>
  <TitlesOfParts>
    <vt:vector size="36" baseType="lpstr">
      <vt:lpstr>Agency FB</vt:lpstr>
      <vt:lpstr>Arial</vt:lpstr>
      <vt:lpstr>Calibri</vt:lpstr>
      <vt:lpstr>Calibri Light</vt:lpstr>
      <vt:lpstr>Digital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Batista</cp:lastModifiedBy>
  <cp:revision>67</cp:revision>
  <dcterms:created xsi:type="dcterms:W3CDTF">2016-11-17T17:12:19Z</dcterms:created>
  <dcterms:modified xsi:type="dcterms:W3CDTF">2019-03-27T02:42:14Z</dcterms:modified>
</cp:coreProperties>
</file>