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8" r:id="rId2"/>
    <p:sldId id="435" r:id="rId3"/>
    <p:sldId id="330" r:id="rId4"/>
    <p:sldId id="373" r:id="rId5"/>
    <p:sldId id="291" r:id="rId6"/>
    <p:sldId id="421" r:id="rId7"/>
    <p:sldId id="419" r:id="rId8"/>
    <p:sldId id="422" r:id="rId9"/>
    <p:sldId id="374" r:id="rId10"/>
    <p:sldId id="420" r:id="rId11"/>
    <p:sldId id="423" r:id="rId12"/>
    <p:sldId id="356" r:id="rId13"/>
    <p:sldId id="426" r:id="rId14"/>
    <p:sldId id="424" r:id="rId15"/>
    <p:sldId id="427" r:id="rId16"/>
    <p:sldId id="429" r:id="rId17"/>
    <p:sldId id="425" r:id="rId18"/>
    <p:sldId id="428" r:id="rId19"/>
    <p:sldId id="375" r:id="rId20"/>
    <p:sldId id="431" r:id="rId21"/>
    <p:sldId id="415" r:id="rId22"/>
    <p:sldId id="432" r:id="rId23"/>
    <p:sldId id="376" r:id="rId24"/>
    <p:sldId id="377" r:id="rId25"/>
    <p:sldId id="416" r:id="rId26"/>
    <p:sldId id="400" r:id="rId27"/>
    <p:sldId id="433" r:id="rId2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5" autoAdjust="0"/>
    <p:restoredTop sz="48893" autoAdjust="0"/>
  </p:normalViewPr>
  <p:slideViewPr>
    <p:cSldViewPr snapToGrid="0">
      <p:cViewPr varScale="1">
        <p:scale>
          <a:sx n="35" d="100"/>
          <a:sy n="35" d="100"/>
        </p:scale>
        <p:origin x="2130" y="48"/>
      </p:cViewPr>
      <p:guideLst/>
    </p:cSldViewPr>
  </p:slid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FF3BDA-EA3E-4615-8457-94B3C0754FA5}" type="datetimeFigureOut">
              <a:rPr lang="pt-BR" smtClean="0"/>
              <a:t>26/03/2019</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EEA69-7444-428E-AABB-C5F5B58F06E9}" type="slidenum">
              <a:rPr lang="pt-BR" smtClean="0"/>
              <a:t>‹nº›</a:t>
            </a:fld>
            <a:endParaRPr lang="pt-BR"/>
          </a:p>
        </p:txBody>
      </p:sp>
    </p:spTree>
    <p:extLst>
      <p:ext uri="{BB962C8B-B14F-4D97-AF65-F5344CB8AC3E}">
        <p14:creationId xmlns:p14="http://schemas.microsoft.com/office/powerpoint/2010/main" val="1888554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a:t>
            </a:fld>
            <a:endParaRPr lang="pt-BR"/>
          </a:p>
        </p:txBody>
      </p:sp>
    </p:spTree>
    <p:extLst>
      <p:ext uri="{BB962C8B-B14F-4D97-AF65-F5344CB8AC3E}">
        <p14:creationId xmlns:p14="http://schemas.microsoft.com/office/powerpoint/2010/main" val="737741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r>
              <a:rPr lang="pt-BR" sz="1200" b="1" kern="1200" dirty="0">
                <a:solidFill>
                  <a:schemeClr val="tx1"/>
                </a:solidFill>
                <a:effectLst/>
                <a:latin typeface="+mn-lt"/>
                <a:ea typeface="+mn-ea"/>
                <a:cs typeface="+mn-cs"/>
              </a:rPr>
              <a:t>A Última Batalha</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10</a:t>
            </a:fld>
            <a:endParaRPr lang="pt-BR"/>
          </a:p>
        </p:txBody>
      </p:sp>
    </p:spTree>
    <p:extLst>
      <p:ext uri="{BB962C8B-B14F-4D97-AF65-F5344CB8AC3E}">
        <p14:creationId xmlns:p14="http://schemas.microsoft.com/office/powerpoint/2010/main" val="2057190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Até aqui identificamos três batalhas principais que mostram a tentativa do dragão de vencer o cordeiro e seus seguidores, mas em vão.  O capítulo termina com a introdução da última batalha (</a:t>
            </a:r>
            <a:r>
              <a:rPr lang="pt-BR" sz="1200" kern="1200" dirty="0" err="1">
                <a:solidFill>
                  <a:schemeClr val="tx1"/>
                </a:solidFill>
                <a:effectLst/>
                <a:latin typeface="+mn-lt"/>
                <a:ea typeface="+mn-ea"/>
                <a:cs typeface="+mn-cs"/>
              </a:rPr>
              <a:t>apoc</a:t>
            </a:r>
            <a:r>
              <a:rPr lang="pt-BR" sz="1200" kern="1200" dirty="0">
                <a:solidFill>
                  <a:schemeClr val="tx1"/>
                </a:solidFill>
                <a:effectLst/>
                <a:latin typeface="+mn-lt"/>
                <a:ea typeface="+mn-ea"/>
                <a:cs typeface="+mn-cs"/>
              </a:rPr>
              <a:t>. 12:17) – a guerra contra o remanescente – a semente fiel da mulher/igreja – os que guardam os mandamentos de Deus  e têm o testemunho de Jesus. A esta última batalha nos reportaremos com riqueza de detalhes nos pontos que se seguirão. Veremos agora os dois Personagens principais e suas ações neste último embate.</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11</a:t>
            </a:fld>
            <a:endParaRPr lang="pt-BR"/>
          </a:p>
        </p:txBody>
      </p:sp>
    </p:spTree>
    <p:extLst>
      <p:ext uri="{BB962C8B-B14F-4D97-AF65-F5344CB8AC3E}">
        <p14:creationId xmlns:p14="http://schemas.microsoft.com/office/powerpoint/2010/main" val="3043165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II. O DRAGÃO, SUAS ESTRATÉGIAS E EQUIPE – APOC 13</a:t>
            </a:r>
          </a:p>
          <a:p>
            <a:r>
              <a:rPr lang="pt-BR" sz="1200" kern="1200" dirty="0">
                <a:solidFill>
                  <a:schemeClr val="tx1"/>
                </a:solidFill>
                <a:effectLst/>
                <a:latin typeface="+mn-lt"/>
                <a:ea typeface="+mn-ea"/>
                <a:cs typeface="+mn-cs"/>
              </a:rPr>
              <a:t>A última batalha tem um alvo de ambos os lados - ADORAÇÃO. Esta palavra aparece 8 vezes nos capítulos 13 e 14 (13:4 [duas vezes], 8, 12, 15; 14:7, 9, 11) e o cordeiro e o dragão buscam ganhar vitórias neste campo específico.</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12</a:t>
            </a:fld>
            <a:endParaRPr lang="pt-BR"/>
          </a:p>
        </p:txBody>
      </p:sp>
    </p:spTree>
    <p:extLst>
      <p:ext uri="{BB962C8B-B14F-4D97-AF65-F5344CB8AC3E}">
        <p14:creationId xmlns:p14="http://schemas.microsoft.com/office/powerpoint/2010/main" val="2359110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kern="1200" dirty="0">
                <a:solidFill>
                  <a:schemeClr val="tx1"/>
                </a:solidFill>
                <a:effectLst>
                  <a:outerShdw blurRad="38100" dist="38100" dir="2700000" algn="tl">
                    <a:srgbClr val="000000">
                      <a:alpha val="43137"/>
                    </a:srgbClr>
                  </a:outerShdw>
                </a:effectLst>
                <a:latin typeface="+mn-lt"/>
                <a:ea typeface="+mn-ea"/>
                <a:cs typeface="+mn-cs"/>
              </a:rPr>
              <a:t>Dragão e Besta que Emerge do Mar</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13</a:t>
            </a:fld>
            <a:endParaRPr lang="pt-BR"/>
          </a:p>
        </p:txBody>
      </p:sp>
    </p:spTree>
    <p:extLst>
      <p:ext uri="{BB962C8B-B14F-4D97-AF65-F5344CB8AC3E}">
        <p14:creationId xmlns:p14="http://schemas.microsoft.com/office/powerpoint/2010/main" val="4134760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r>
              <a:rPr lang="pt-BR" sz="1200" b="1" kern="1200" dirty="0">
                <a:solidFill>
                  <a:schemeClr val="tx1"/>
                </a:solidFill>
                <a:effectLst>
                  <a:outerShdw blurRad="38100" dist="38100" dir="2700000" algn="tl">
                    <a:srgbClr val="000000">
                      <a:alpha val="43137"/>
                    </a:srgbClr>
                  </a:outerShdw>
                </a:effectLst>
                <a:latin typeface="+mn-lt"/>
                <a:ea typeface="+mn-ea"/>
                <a:cs typeface="+mn-cs"/>
              </a:rPr>
              <a:t>Dragão e Besta que Emerge do Mar</a:t>
            </a:r>
          </a:p>
          <a:p>
            <a:r>
              <a:rPr lang="pt-BR" sz="1200" kern="1200" dirty="0">
                <a:solidFill>
                  <a:schemeClr val="tx1"/>
                </a:solidFill>
                <a:effectLst/>
                <a:latin typeface="+mn-lt"/>
                <a:ea typeface="+mn-ea"/>
                <a:cs typeface="+mn-cs"/>
              </a:rPr>
              <a:t>Apesar de primeiramente ser identificado como Satanás, uma aplicação secundária do Dragão é Roma pagã que também dá poder e força a Besta que surge da água (povos, lugar povoado –  [mundo conhecido e povoado de então] </a:t>
            </a:r>
            <a:r>
              <a:rPr lang="pt-BR" sz="1200" kern="1200" dirty="0" err="1">
                <a:solidFill>
                  <a:schemeClr val="tx1"/>
                </a:solidFill>
                <a:effectLst/>
                <a:latin typeface="+mn-lt"/>
                <a:ea typeface="+mn-ea"/>
                <a:cs typeface="+mn-cs"/>
              </a:rPr>
              <a:t>apoc</a:t>
            </a:r>
            <a:r>
              <a:rPr lang="pt-BR" sz="1200" kern="1200" dirty="0">
                <a:solidFill>
                  <a:schemeClr val="tx1"/>
                </a:solidFill>
                <a:effectLst/>
                <a:latin typeface="+mn-lt"/>
                <a:ea typeface="+mn-ea"/>
                <a:cs typeface="+mn-cs"/>
              </a:rPr>
              <a:t>. 17:15) suas características a identificam como Roma papal –  </a:t>
            </a:r>
            <a:r>
              <a:rPr lang="pt-BR" sz="1200" b="1" kern="1200" dirty="0">
                <a:solidFill>
                  <a:schemeClr val="tx1"/>
                </a:solidFill>
                <a:effectLst/>
                <a:latin typeface="+mn-lt"/>
                <a:ea typeface="+mn-ea"/>
                <a:cs typeface="+mn-cs"/>
              </a:rPr>
              <a:t>1. Perseguição ao povo de Deus por  42 meses</a:t>
            </a:r>
            <a:r>
              <a:rPr lang="pt-BR" sz="1200" kern="1200" dirty="0">
                <a:solidFill>
                  <a:schemeClr val="tx1"/>
                </a:solidFill>
                <a:effectLst/>
                <a:latin typeface="+mn-lt"/>
                <a:ea typeface="+mn-ea"/>
                <a:cs typeface="+mn-cs"/>
              </a:rPr>
              <a:t> (o mesmo período de tempo do cap. 12, só que apresentado em forma de meses, é igual a 3 anos e meio e 1260 dias) desde 533-538 d. C com o fortalecimento e supremacia do Bispo de Roma sobre os demais (tornando-se o Papa) até 1793 -1798 revolução Francesa e aprisionamento do Papa Pio VI por generais franceses de Napoleão. Com este cativeiro é posto um ponto na batalha da Idade média (embora a data seja esta, o período de perseguição já havia se encerrado um pouco antes conforme Jesus dissera “mas por causa dos eleitos aqueles dias serão abreviados” Mat. 24:22 </a:t>
            </a:r>
            <a:r>
              <a:rPr lang="pt-BR" sz="1200" kern="1200" dirty="0" err="1">
                <a:solidFill>
                  <a:schemeClr val="tx1"/>
                </a:solidFill>
                <a:effectLst/>
                <a:latin typeface="+mn-lt"/>
                <a:ea typeface="+mn-ea"/>
                <a:cs typeface="+mn-cs"/>
              </a:rPr>
              <a:t>ú.p</a:t>
            </a:r>
            <a:r>
              <a:rPr lang="pt-BR" sz="1200" kern="1200" dirty="0">
                <a:solidFill>
                  <a:schemeClr val="tx1"/>
                </a:solidFill>
                <a:effectLst/>
                <a:latin typeface="+mn-lt"/>
                <a:ea typeface="+mn-ea"/>
                <a:cs typeface="+mn-cs"/>
              </a:rPr>
              <a:t>. [NVI]); </a:t>
            </a:r>
            <a:r>
              <a:rPr lang="pt-BR" sz="1200" b="1" kern="1200" dirty="0">
                <a:solidFill>
                  <a:schemeClr val="tx1"/>
                </a:solidFill>
                <a:effectLst/>
                <a:latin typeface="+mn-lt"/>
                <a:ea typeface="+mn-ea"/>
                <a:cs typeface="+mn-cs"/>
              </a:rPr>
              <a:t>2. Uma das cabeças foi ferida de morte, mas se recuperou e a terra adorou a besta e o dragão</a:t>
            </a:r>
            <a:r>
              <a:rPr lang="pt-BR" sz="1200" kern="1200" dirty="0">
                <a:solidFill>
                  <a:schemeClr val="tx1"/>
                </a:solidFill>
                <a:effectLst/>
                <a:latin typeface="+mn-lt"/>
                <a:ea typeface="+mn-ea"/>
                <a:cs typeface="+mn-cs"/>
              </a:rPr>
              <a:t> – a ferida ocorreu com a  prisão do Papa, período em que foram confiscados os territórios papais e a autoridade Papal. Muitos pensaram que o Papado havia chegado ao fim, porém lentamente ele foi se reerguendo, um dos pontos foi o tratado de </a:t>
            </a:r>
            <a:r>
              <a:rPr lang="pt-BR" sz="1200" kern="1200" dirty="0" err="1">
                <a:solidFill>
                  <a:schemeClr val="tx1"/>
                </a:solidFill>
                <a:effectLst/>
                <a:latin typeface="+mn-lt"/>
                <a:ea typeface="+mn-ea"/>
                <a:cs typeface="+mn-cs"/>
              </a:rPr>
              <a:t>Latrão</a:t>
            </a:r>
            <a:r>
              <a:rPr lang="pt-BR" sz="1200" kern="1200" dirty="0">
                <a:solidFill>
                  <a:schemeClr val="tx1"/>
                </a:solidFill>
                <a:effectLst/>
                <a:latin typeface="+mn-lt"/>
                <a:ea typeface="+mn-ea"/>
                <a:cs typeface="+mn-cs"/>
              </a:rPr>
              <a:t> em 1929, no qual Mussolini doou o território que hoje é o Vaticano em Roma à Igreja católica, além da volta da apreciação popular à figura do Papa e tudo que ele representa; </a:t>
            </a:r>
            <a:r>
              <a:rPr lang="pt-BR" sz="1200" b="1" kern="1200" dirty="0">
                <a:solidFill>
                  <a:schemeClr val="tx1"/>
                </a:solidFill>
                <a:effectLst/>
                <a:latin typeface="+mn-lt"/>
                <a:ea typeface="+mn-ea"/>
                <a:cs typeface="+mn-cs"/>
              </a:rPr>
              <a:t>3. Fala palavras arrogantes e blasfemas a Deus e seu santuário</a:t>
            </a:r>
            <a:r>
              <a:rPr lang="pt-BR" sz="1200" kern="1200" dirty="0">
                <a:solidFill>
                  <a:schemeClr val="tx1"/>
                </a:solidFill>
                <a:effectLst/>
                <a:latin typeface="+mn-lt"/>
                <a:ea typeface="+mn-ea"/>
                <a:cs typeface="+mn-cs"/>
              </a:rPr>
              <a:t>– O papado diz que é o representante de Cristo na Terra, que tem autoridade para perdoar e cancelar pecados, como também de retê-los; retirou o foco sobre a obra de mediação de Cristo no Céu substituindo-a pela intercessão dos santos; diz ser infalível quando promulga decretos de sua cadeira papal, etc.; </a:t>
            </a:r>
            <a:r>
              <a:rPr lang="pt-BR" sz="1200" b="1" kern="1200" dirty="0">
                <a:solidFill>
                  <a:schemeClr val="tx1"/>
                </a:solidFill>
                <a:effectLst/>
                <a:latin typeface="+mn-lt"/>
                <a:ea typeface="+mn-ea"/>
                <a:cs typeface="+mn-cs"/>
              </a:rPr>
              <a:t>4. Tem alcance Mundial</a:t>
            </a:r>
            <a:r>
              <a:rPr lang="pt-BR" sz="1200" kern="1200" dirty="0">
                <a:solidFill>
                  <a:schemeClr val="tx1"/>
                </a:solidFill>
                <a:effectLst/>
                <a:latin typeface="+mn-lt"/>
                <a:ea typeface="+mn-ea"/>
                <a:cs typeface="+mn-cs"/>
              </a:rPr>
              <a:t> – sua propaganda e seu raio de ação alcançam todo o globo, muito provavelmente existam pessoas de outras religiões que não saibam quem é Cristo, mas sabem quem é o Papa, pelo menos como líder político.</a:t>
            </a:r>
          </a:p>
          <a:p>
            <a:r>
              <a:rPr lang="pt-BR" sz="1200" kern="1200" dirty="0">
                <a:solidFill>
                  <a:schemeClr val="tx1"/>
                </a:solidFill>
                <a:effectLst/>
                <a:latin typeface="+mn-lt"/>
                <a:ea typeface="+mn-ea"/>
                <a:cs typeface="+mn-cs"/>
              </a:rPr>
              <a:t>Depois de identificarmos o primeiro aliado do dragão veremos o segundo.</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14</a:t>
            </a:fld>
            <a:endParaRPr lang="pt-BR"/>
          </a:p>
        </p:txBody>
      </p:sp>
    </p:spTree>
    <p:extLst>
      <p:ext uri="{BB962C8B-B14F-4D97-AF65-F5344CB8AC3E}">
        <p14:creationId xmlns:p14="http://schemas.microsoft.com/office/powerpoint/2010/main" val="1955531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B.</a:t>
            </a:r>
            <a:r>
              <a:rPr lang="pt-BR" sz="1200" b="1" kern="1200" baseline="0" dirty="0">
                <a:solidFill>
                  <a:schemeClr val="tx1"/>
                </a:solidFill>
                <a:effectLst/>
                <a:latin typeface="+mn-lt"/>
                <a:ea typeface="+mn-ea"/>
                <a:cs typeface="+mn-cs"/>
              </a:rPr>
              <a:t> </a:t>
            </a:r>
            <a:r>
              <a:rPr lang="pt-BR" sz="1200" b="1" kern="1200" dirty="0">
                <a:solidFill>
                  <a:schemeClr val="tx1"/>
                </a:solidFill>
                <a:effectLst/>
                <a:latin typeface="+mn-lt"/>
                <a:ea typeface="+mn-ea"/>
                <a:cs typeface="+mn-cs"/>
              </a:rPr>
              <a:t>Besta que Emerge da Terra e Imagem da Besta</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15</a:t>
            </a:fld>
            <a:endParaRPr lang="pt-BR"/>
          </a:p>
        </p:txBody>
      </p:sp>
    </p:spTree>
    <p:extLst>
      <p:ext uri="{BB962C8B-B14F-4D97-AF65-F5344CB8AC3E}">
        <p14:creationId xmlns:p14="http://schemas.microsoft.com/office/powerpoint/2010/main" val="3884634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B. Besta que Emerge da Terra e Imagem da Besta</a:t>
            </a:r>
          </a:p>
          <a:p>
            <a:r>
              <a:rPr lang="pt-BR" sz="1200" b="1" kern="1200" dirty="0">
                <a:solidFill>
                  <a:schemeClr val="tx1"/>
                </a:solidFill>
                <a:effectLst/>
                <a:latin typeface="+mn-lt"/>
                <a:ea typeface="+mn-ea"/>
                <a:cs typeface="+mn-cs"/>
              </a:rPr>
              <a:t>B.1 A origem da Besta</a:t>
            </a:r>
          </a:p>
          <a:p>
            <a:r>
              <a:rPr lang="pt-BR" sz="1200" kern="1200" dirty="0">
                <a:solidFill>
                  <a:schemeClr val="tx1"/>
                </a:solidFill>
                <a:effectLst/>
                <a:latin typeface="+mn-lt"/>
                <a:ea typeface="+mn-ea"/>
                <a:cs typeface="+mn-cs"/>
              </a:rPr>
              <a:t>A terra tem duas interpretações possíveis 1. O oposto de mar (lugar povoado) , um lugar desabitado ou com pouca população; 2. No capítulo 12 a Terra abre a boca para socorrer a mulher/igreja (vv. 15, 16), então num lugar de aparente segurança para o povo de Deus surge um inimigo, “parece, portanto, razoável inferir que a “terra” no verso 11 é o complemento de “mar” no verso 1, e ambos significariam a esfera universal das devastações </a:t>
            </a:r>
            <a:r>
              <a:rPr lang="pt-BR" sz="1200" kern="1200" dirty="0" err="1">
                <a:solidFill>
                  <a:schemeClr val="tx1"/>
                </a:solidFill>
                <a:effectLst/>
                <a:latin typeface="+mn-lt"/>
                <a:ea typeface="+mn-ea"/>
                <a:cs typeface="+mn-cs"/>
              </a:rPr>
              <a:t>dracônicas</a:t>
            </a:r>
            <a:r>
              <a:rPr lang="pt-BR" sz="1200" kern="1200" dirty="0">
                <a:solidFill>
                  <a:schemeClr val="tx1"/>
                </a:solidFill>
                <a:effectLst/>
                <a:latin typeface="+mn-lt"/>
                <a:ea typeface="+mn-ea"/>
                <a:cs typeface="+mn-cs"/>
              </a:rPr>
              <a:t>. Tal posição é apoiada por 12:12 – “Ai da terra e do mar, pois o diabo desceu até vós cheio de grande ira!.” “A descrição de suas atividades focaliza justamente sobre um ponto: sua atuação para exaltar a besta do mar. De fato, é o </a:t>
            </a:r>
            <a:r>
              <a:rPr lang="pt-BR" sz="1200" kern="1200" dirty="0" err="1">
                <a:solidFill>
                  <a:schemeClr val="tx1"/>
                </a:solidFill>
                <a:effectLst/>
                <a:latin typeface="+mn-lt"/>
                <a:ea typeface="+mn-ea"/>
                <a:cs typeface="+mn-cs"/>
              </a:rPr>
              <a:t>alter</a:t>
            </a:r>
            <a:r>
              <a:rPr lang="pt-BR" sz="1200" kern="1200" dirty="0">
                <a:solidFill>
                  <a:schemeClr val="tx1"/>
                </a:solidFill>
                <a:effectLst/>
                <a:latin typeface="+mn-lt"/>
                <a:ea typeface="+mn-ea"/>
                <a:cs typeface="+mn-cs"/>
              </a:rPr>
              <a:t> ego da primeira besta. Ao perseguir este objetivo sua marca é o engano. É chamada o “falso profeta” em Apocalipse 16:13, e o falso profeta que realiza milagres em Apocalipse 19:20.”</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16</a:t>
            </a:fld>
            <a:endParaRPr lang="pt-BR"/>
          </a:p>
        </p:txBody>
      </p:sp>
    </p:spTree>
    <p:extLst>
      <p:ext uri="{BB962C8B-B14F-4D97-AF65-F5344CB8AC3E}">
        <p14:creationId xmlns:p14="http://schemas.microsoft.com/office/powerpoint/2010/main" val="1051632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B.2 As Características da Besta</a:t>
            </a:r>
          </a:p>
          <a:p>
            <a:r>
              <a:rPr lang="pt-BR" sz="1200" kern="1200" dirty="0">
                <a:solidFill>
                  <a:schemeClr val="tx1"/>
                </a:solidFill>
                <a:effectLst/>
                <a:latin typeface="+mn-lt"/>
                <a:ea typeface="+mn-ea"/>
                <a:cs typeface="+mn-cs"/>
              </a:rPr>
              <a:t>Ela tem: dois chifres como de cordeiro, mas fala como dragão – aqui é focado seu papel enganador; os Estados Unidos surgiram numa área despovoada, tendo muitos dos pioneiros vindo da Europa fugindo da perseguição religiosa (região pouco habitada e de segurança para os fiéis perseguidos), sua constituição foi escrita para manter dois pontos bem claros – liberdade civil e religiosa (chifres de cordeiro), mas vez ou outra atuou perseguindo minorias sejam étnicas ou religiosas (fala como dragão) e esse padrão de comportamento vai aparecer num âmbito mundial.</a:t>
            </a:r>
          </a:p>
          <a:p>
            <a:r>
              <a:rPr lang="pt-BR" sz="1200" kern="1200" dirty="0">
                <a:solidFill>
                  <a:schemeClr val="tx1"/>
                </a:solidFill>
                <a:effectLst/>
                <a:latin typeface="+mn-lt"/>
                <a:ea typeface="+mn-ea"/>
                <a:cs typeface="+mn-cs"/>
              </a:rPr>
              <a:t> Tem esfera de ação mundial – os EUA hoje (especialmente depois de 11 de setembro de 2001) são a nação mais proeminente econômica e militarmente falando, porém sua esfera de ação ainda se intensificará no futuro; Faz as pessoas adorarem a primeira besta – apoio ao papado em suas ações (esse papel ainda está se desenrolando hoje e terá mais força num futuro próximo); Faz uma imagem a besta – o papado uniu os poderes religiosos com os civis e perseguiu os servos de Deus, assim a Besta da terra terá uma organização que unirá estes dois poderes e perseguirá quem não se identificar com o papado; (uma interpretação possível) Faz um decreto de morte – quem não se unir na adoração à imagem da besta será réu de pena de morte, é um decreto universal (lembrem da esfera de ação ampliada dos EUA); Faz milagres para enganar as pessoas, até faz cair fogo do céu – nos tempos de Elias houve um embate para saber qual o verdadeiro Deus, e o que respondesse com fogo do céu seria o vencedor, lá Jeová venceu, aqui a besta usa o engano para parecer verdadeira, ou seja, a besta usará todo poder religioso e o que mais precisar para mostrar que está certa e que quem não seguir suas ordens estará errado e deverá ser destruído; Faz um embargo econômico – quem seguir a besta terá livre acesso ao comércio mundial, a compra de alimentos, roupas, etc., a venda destes produtos; já quem não segui-la...</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17</a:t>
            </a:fld>
            <a:endParaRPr lang="pt-BR"/>
          </a:p>
        </p:txBody>
      </p:sp>
    </p:spTree>
    <p:extLst>
      <p:ext uri="{BB962C8B-B14F-4D97-AF65-F5344CB8AC3E}">
        <p14:creationId xmlns:p14="http://schemas.microsoft.com/office/powerpoint/2010/main" val="2590395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C.</a:t>
            </a:r>
            <a:r>
              <a:rPr lang="pt-BR" sz="1200" b="1" kern="1200" baseline="0" dirty="0">
                <a:solidFill>
                  <a:schemeClr val="tx1"/>
                </a:solidFill>
                <a:effectLst/>
                <a:latin typeface="+mn-lt"/>
                <a:ea typeface="+mn-ea"/>
                <a:cs typeface="+mn-cs"/>
              </a:rPr>
              <a:t> </a:t>
            </a:r>
            <a:r>
              <a:rPr lang="pt-BR" sz="1200" b="1" kern="1200" dirty="0">
                <a:solidFill>
                  <a:schemeClr val="tx1"/>
                </a:solidFill>
                <a:effectLst/>
                <a:latin typeface="+mn-lt"/>
                <a:ea typeface="+mn-ea"/>
                <a:cs typeface="+mn-cs"/>
              </a:rPr>
              <a:t>Estratégia do Dragão</a:t>
            </a:r>
          </a:p>
          <a:p>
            <a:r>
              <a:rPr lang="pt-BR" sz="1200" kern="1200" dirty="0">
                <a:solidFill>
                  <a:schemeClr val="tx1"/>
                </a:solidFill>
                <a:effectLst/>
                <a:latin typeface="+mn-lt"/>
                <a:ea typeface="+mn-ea"/>
                <a:cs typeface="+mn-cs"/>
              </a:rPr>
              <a:t>Como foi demonstrado o dragão tem dois poderes aliados e juntos eles fazem com que toda a Terra (menos os servos do cordeiro) ADOREM outro deus que não o verdadeiro; para isso eles utilizam – o engano (religioso, civil), sinais, milagres, decretos de morte, embargo econômico, isto tudo e muito mais com um poderoso sistema de marketing global.  Se terminasse o livro do apocalipse desta maneira pareceria que a vitória seria do dragão e seus aliados, mas graças a Deus não é assim.</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18</a:t>
            </a:fld>
            <a:endParaRPr lang="pt-BR"/>
          </a:p>
        </p:txBody>
      </p:sp>
    </p:spTree>
    <p:extLst>
      <p:ext uri="{BB962C8B-B14F-4D97-AF65-F5344CB8AC3E}">
        <p14:creationId xmlns:p14="http://schemas.microsoft.com/office/powerpoint/2010/main" val="992062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III. O CORDEIRO, SEU POVO E SUAS AÇÕES – APOC 14</a:t>
            </a:r>
          </a:p>
          <a:p>
            <a:r>
              <a:rPr lang="pt-BR" sz="1200" kern="1200" dirty="0">
                <a:solidFill>
                  <a:schemeClr val="tx1"/>
                </a:solidFill>
                <a:effectLst/>
                <a:latin typeface="+mn-lt"/>
                <a:ea typeface="+mn-ea"/>
                <a:cs typeface="+mn-cs"/>
              </a:rPr>
              <a:t>Aqui nós temos o cordeiro e seu povo; no fim do capítulo 13 a impressão que se tem é que o Dragão e sua trupe serão os vencedores finais, mas não é assim; logo no início do cap. 14 (1-5) tem-se um vislumbre dos vencedores ( o número 144.000 como símbolo de todos os salvos) em pé no monte Sião incólumes, passaram por todo sofrimento e graças ao sangue do Cordeiro saíram vencedores (logo no cap. 12 a mulher/igreja é apresentada usando uma coroa [</a:t>
            </a:r>
            <a:r>
              <a:rPr lang="pt-BR" sz="1200" i="1" kern="1200" dirty="0" err="1">
                <a:solidFill>
                  <a:schemeClr val="tx1"/>
                </a:solidFill>
                <a:effectLst/>
                <a:latin typeface="+mn-lt"/>
                <a:ea typeface="+mn-ea"/>
                <a:cs typeface="+mn-cs"/>
              </a:rPr>
              <a:t>stephanos</a:t>
            </a:r>
            <a:r>
              <a:rPr lang="pt-BR" sz="1200" i="1" kern="1200" dirty="0">
                <a:solidFill>
                  <a:schemeClr val="tx1"/>
                </a:solidFill>
                <a:effectLst/>
                <a:latin typeface="+mn-lt"/>
                <a:ea typeface="+mn-ea"/>
                <a:cs typeface="+mn-cs"/>
              </a:rPr>
              <a:t>] – </a:t>
            </a:r>
            <a:r>
              <a:rPr lang="pt-BR" sz="1200" kern="1200" dirty="0">
                <a:solidFill>
                  <a:schemeClr val="tx1"/>
                </a:solidFill>
                <a:effectLst/>
                <a:latin typeface="+mn-lt"/>
                <a:ea typeface="+mn-ea"/>
                <a:cs typeface="+mn-cs"/>
              </a:rPr>
              <a:t>é a coroa de louro de vitória nas antigas olimpíadas, Deus mostra que apesar do dragão ter atrapalhado Seu ideal de felicidade, ainda assim Ele e Seu povo serão os vencedores).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 </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19</a:t>
            </a:fld>
            <a:endParaRPr lang="pt-BR"/>
          </a:p>
        </p:txBody>
      </p:sp>
    </p:spTree>
    <p:extLst>
      <p:ext uri="{BB962C8B-B14F-4D97-AF65-F5344CB8AC3E}">
        <p14:creationId xmlns:p14="http://schemas.microsoft.com/office/powerpoint/2010/main" val="2413983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a:t>
            </a:fld>
            <a:endParaRPr lang="pt-BR"/>
          </a:p>
        </p:txBody>
      </p:sp>
    </p:spTree>
    <p:extLst>
      <p:ext uri="{BB962C8B-B14F-4D97-AF65-F5344CB8AC3E}">
        <p14:creationId xmlns:p14="http://schemas.microsoft.com/office/powerpoint/2010/main" val="1711958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r>
              <a:rPr lang="pt-BR" sz="1200" b="1" kern="1200" dirty="0">
                <a:solidFill>
                  <a:schemeClr val="tx1"/>
                </a:solidFill>
                <a:effectLst/>
                <a:latin typeface="+mn-lt"/>
                <a:ea typeface="+mn-ea"/>
                <a:cs typeface="+mn-cs"/>
              </a:rPr>
              <a:t>A Última Batalha</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20</a:t>
            </a:fld>
            <a:endParaRPr lang="pt-BR"/>
          </a:p>
        </p:txBody>
      </p:sp>
    </p:spTree>
    <p:extLst>
      <p:ext uri="{BB962C8B-B14F-4D97-AF65-F5344CB8AC3E}">
        <p14:creationId xmlns:p14="http://schemas.microsoft.com/office/powerpoint/2010/main" val="2493572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r>
              <a:rPr lang="pt-BR" sz="1200" b="1" kern="1200" dirty="0">
                <a:solidFill>
                  <a:schemeClr val="tx1"/>
                </a:solidFill>
                <a:effectLst/>
                <a:latin typeface="+mn-lt"/>
                <a:ea typeface="+mn-ea"/>
                <a:cs typeface="+mn-cs"/>
              </a:rPr>
              <a:t> Os Seguidores do Cordeiro</a:t>
            </a:r>
          </a:p>
          <a:p>
            <a:r>
              <a:rPr lang="pt-BR" sz="1200" kern="1200" dirty="0">
                <a:solidFill>
                  <a:schemeClr val="tx1"/>
                </a:solidFill>
                <a:effectLst/>
                <a:latin typeface="+mn-lt"/>
                <a:ea typeface="+mn-ea"/>
                <a:cs typeface="+mn-cs"/>
              </a:rPr>
              <a:t>O capítulo 12 Deus mostra quem são os Seus servos e como identificá-los, eis algumas características delineadas aqui: 1. Guardam os mandamentos de Deus (12:17; 14:12); 2. Têm e anunciam o Evangelho eterno (14:6); 3. Possuem uma mensagem que alcança o mundo todo (14:6); 4. Adoram a Deus como o Criador (14:7); 5. Anunciam o tempo do Juízo de Deus (14:7); 6. São pacientes esperando o Retorno do Cordeiro, mesmo passando por agressões por parte do dragão e sua equipe (14:12); 7.  São Justificados pela fé em Jesus(14:12); 8. Apareceram depois da época do deserto (12:6,14; 538 – 1798d. C.).  Esses são os seguidores do cordeiro – em primeiro lugar eles colocaram o cordeiro como o ser mais importante de suas vidas e depois eles fazem parte do povo de Deus e mantém as características acima. Você gostaria de ser um destes?</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21</a:t>
            </a:fld>
            <a:endParaRPr lang="pt-BR"/>
          </a:p>
        </p:txBody>
      </p:sp>
    </p:spTree>
    <p:extLst>
      <p:ext uri="{BB962C8B-B14F-4D97-AF65-F5344CB8AC3E}">
        <p14:creationId xmlns:p14="http://schemas.microsoft.com/office/powerpoint/2010/main" val="1683976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r>
              <a:rPr lang="pt-BR" sz="1200" b="1" kern="1200" dirty="0">
                <a:solidFill>
                  <a:schemeClr val="tx1"/>
                </a:solidFill>
                <a:effectLst/>
                <a:latin typeface="+mn-lt"/>
                <a:ea typeface="+mn-ea"/>
                <a:cs typeface="+mn-cs"/>
              </a:rPr>
              <a:t> Os Seguidores do Cordeiro</a:t>
            </a:r>
          </a:p>
          <a:p>
            <a:r>
              <a:rPr lang="pt-BR" sz="1200" kern="1200" dirty="0">
                <a:solidFill>
                  <a:schemeClr val="tx1"/>
                </a:solidFill>
                <a:effectLst/>
                <a:latin typeface="+mn-lt"/>
                <a:ea typeface="+mn-ea"/>
                <a:cs typeface="+mn-cs"/>
              </a:rPr>
              <a:t>O capítulo 12 Deus mostra quem são os Seus servos e como identificá-los, eis algumas características delineadas aqui: 1. Guardam os mandamentos de Deus (12:17; 14:12); 2. Têm e anunciam o Evangelho eterno (14:6); 3. Possuem uma mensagem que alcança o mundo todo (14:6); 4. Adoram a Deus como o Criador (14:7); 5. Anunciam o tempo do Juízo de Deus (14:7); 6. São pacientes esperando o Retorno do Cordeiro, mesmo passando por agressões por parte do dragão e sua equipe (14:12); 7.  São Justificados pela fé em Jesus(14:12); 8. Apareceram depois da época do deserto (12:6,14; 538 – 1798d. C.).  Esses são os seguidores do cordeiro – em primeiro lugar eles colocaram o cordeiro como o ser mais importante de suas vidas e depois eles fazem parte do povo de Deus e mantém as características acima. Você gostaria de ser um destes?</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22</a:t>
            </a:fld>
            <a:endParaRPr lang="pt-BR"/>
          </a:p>
        </p:txBody>
      </p:sp>
    </p:spTree>
    <p:extLst>
      <p:ext uri="{BB962C8B-B14F-4D97-AF65-F5344CB8AC3E}">
        <p14:creationId xmlns:p14="http://schemas.microsoft.com/office/powerpoint/2010/main" val="3946962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r>
              <a:rPr lang="pt-BR" sz="1200" b="1" kern="1200" dirty="0">
                <a:solidFill>
                  <a:schemeClr val="tx1"/>
                </a:solidFill>
                <a:effectLst/>
                <a:latin typeface="+mn-lt"/>
                <a:ea typeface="+mn-ea"/>
                <a:cs typeface="+mn-cs"/>
              </a:rPr>
              <a:t>Ação do Cordeiro:  Propaganda Global</a:t>
            </a:r>
          </a:p>
          <a:p>
            <a:r>
              <a:rPr lang="pt-BR" sz="1200" kern="1200" dirty="0">
                <a:solidFill>
                  <a:schemeClr val="tx1"/>
                </a:solidFill>
                <a:effectLst/>
                <a:latin typeface="+mn-lt"/>
                <a:ea typeface="+mn-ea"/>
                <a:cs typeface="+mn-cs"/>
              </a:rPr>
              <a:t>O Cordeiro também tem ações globais que divulgam seus feitos, promulgam esperança aos seus discípulos e mostram um fim triste para os inimigos, essa propaganda dá duas coisas aos seus servos:</a:t>
            </a:r>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23</a:t>
            </a:fld>
            <a:endParaRPr lang="pt-BR"/>
          </a:p>
        </p:txBody>
      </p:sp>
    </p:spTree>
    <p:extLst>
      <p:ext uri="{BB962C8B-B14F-4D97-AF65-F5344CB8AC3E}">
        <p14:creationId xmlns:p14="http://schemas.microsoft.com/office/powerpoint/2010/main" val="3516046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B. 1.  </a:t>
            </a:r>
            <a:r>
              <a:rPr lang="pt-BR" sz="1200" b="1" kern="1200" dirty="0">
                <a:solidFill>
                  <a:schemeClr val="tx1"/>
                </a:solidFill>
                <a:effectLst/>
                <a:latin typeface="+mn-lt"/>
                <a:ea typeface="+mn-ea"/>
                <a:cs typeface="+mn-cs"/>
              </a:rPr>
              <a:t>A certeza da vitória</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B.1a. Pelo Juízo Anunciado - Nos versos 6 e 7 de </a:t>
            </a:r>
            <a:r>
              <a:rPr lang="pt-BR" sz="1200" kern="1200" dirty="0" err="1">
                <a:solidFill>
                  <a:schemeClr val="tx1"/>
                </a:solidFill>
                <a:effectLst/>
                <a:latin typeface="+mn-lt"/>
                <a:ea typeface="+mn-ea"/>
                <a:cs typeface="+mn-cs"/>
              </a:rPr>
              <a:t>Apoc</a:t>
            </a:r>
            <a:r>
              <a:rPr lang="pt-BR" sz="1200" kern="1200" dirty="0">
                <a:solidFill>
                  <a:schemeClr val="tx1"/>
                </a:solidFill>
                <a:effectLst/>
                <a:latin typeface="+mn-lt"/>
                <a:ea typeface="+mn-ea"/>
                <a:cs typeface="+mn-cs"/>
              </a:rPr>
              <a:t>. 14 há um convite mundial para que as pessoas Aceitem a Jesus como Salvador. Temam a Deus, já que é chegado o Juízo (nele o povo de Deus será declarado vencedor, pelo sangue do cordeiro; o dragão imponente, e as bestas poderosas serão declarados culpados e condenados, junto com seus seguidores); e adorem o Criador de tudo que existe.</a:t>
            </a:r>
          </a:p>
          <a:p>
            <a:r>
              <a:rPr lang="pt-BR" sz="1200" kern="1200" dirty="0">
                <a:solidFill>
                  <a:schemeClr val="tx1"/>
                </a:solidFill>
                <a:effectLst/>
                <a:latin typeface="+mn-lt"/>
                <a:ea typeface="+mn-ea"/>
                <a:cs typeface="+mn-cs"/>
              </a:rPr>
              <a:t>            B. 1b. Pelo Juízo Delineado (</a:t>
            </a:r>
            <a:r>
              <a:rPr lang="pt-BR" sz="1200" kern="1200" dirty="0" err="1">
                <a:solidFill>
                  <a:schemeClr val="tx1"/>
                </a:solidFill>
                <a:effectLst/>
                <a:latin typeface="+mn-lt"/>
                <a:ea typeface="+mn-ea"/>
                <a:cs typeface="+mn-cs"/>
              </a:rPr>
              <a:t>apoc</a:t>
            </a:r>
            <a:r>
              <a:rPr lang="pt-BR" sz="1200" kern="1200" dirty="0">
                <a:solidFill>
                  <a:schemeClr val="tx1"/>
                </a:solidFill>
                <a:effectLst/>
                <a:latin typeface="+mn-lt"/>
                <a:ea typeface="+mn-ea"/>
                <a:cs typeface="+mn-cs"/>
              </a:rPr>
              <a:t>. 14:8) – A queda de Babilônia é uma certeza da vitória - as partes estão dispostas – Babilônia cai e logo o povo de Deus vence. “Babilônia representa todas as tentativas humanas para prover o caminho da salvação, todos aqueles planos e programas que construídos somente sobre a razão e engenho humanos, tentam frustrar o plano divino para o mundo.”</a:t>
            </a:r>
          </a:p>
          <a:p>
            <a:r>
              <a:rPr lang="pt-BR" sz="1200" kern="1200" dirty="0">
                <a:solidFill>
                  <a:schemeClr val="tx1"/>
                </a:solidFill>
                <a:effectLst/>
                <a:latin typeface="+mn-lt"/>
                <a:ea typeface="+mn-ea"/>
                <a:cs typeface="+mn-cs"/>
              </a:rPr>
              <a:t>            B.1c. Pelo Juízo Descrito (</a:t>
            </a:r>
            <a:r>
              <a:rPr lang="pt-BR" sz="1200" kern="1200" dirty="0" err="1">
                <a:solidFill>
                  <a:schemeClr val="tx1"/>
                </a:solidFill>
                <a:effectLst/>
                <a:latin typeface="+mn-lt"/>
                <a:ea typeface="+mn-ea"/>
                <a:cs typeface="+mn-cs"/>
              </a:rPr>
              <a:t>Apoc</a:t>
            </a:r>
            <a:r>
              <a:rPr lang="pt-BR" sz="1200" kern="1200" dirty="0">
                <a:solidFill>
                  <a:schemeClr val="tx1"/>
                </a:solidFill>
                <a:effectLst/>
                <a:latin typeface="+mn-lt"/>
                <a:ea typeface="+mn-ea"/>
                <a:cs typeface="+mn-cs"/>
              </a:rPr>
              <a:t>. 14:9-12) – Depois de anunciado e delineado, agora temos a descrição do que vai ocorrer – a destruição dos adoradores da besta, sua imagem e dos que receberam a marca com o nome da besta (uma identificação simbólica de lealdade); por outro lado tem-se o Cordeiro, e seus seguidores vencedores, apenas observando o desfecho do conflito.</a:t>
            </a:r>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24</a:t>
            </a:fld>
            <a:endParaRPr lang="pt-BR"/>
          </a:p>
        </p:txBody>
      </p:sp>
    </p:spTree>
    <p:extLst>
      <p:ext uri="{BB962C8B-B14F-4D97-AF65-F5344CB8AC3E}">
        <p14:creationId xmlns:p14="http://schemas.microsoft.com/office/powerpoint/2010/main" val="3814136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B. 2.  </a:t>
            </a:r>
            <a:r>
              <a:rPr lang="pt-BR" sz="1200" b="1" kern="1200" dirty="0">
                <a:solidFill>
                  <a:schemeClr val="tx1"/>
                </a:solidFill>
                <a:effectLst/>
                <a:latin typeface="+mn-lt"/>
                <a:ea typeface="+mn-ea"/>
                <a:cs typeface="+mn-cs"/>
              </a:rPr>
              <a:t>Um Final Glorioso</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As três mensagens angélicas são a última advertência de Deus a este mundo caído, enquanto o trio do mal está a ameaçar e fazer sinais, os seguidores do Cordeiro anunciam a mensagem de misericórdia e juízo, logo após este período de anúncio vem  a execução ( que neste capítulo termina com a volta de Jesus tendo feito o recolhimento dos justos e junção dos ímpios para destruição).</a:t>
            </a:r>
          </a:p>
          <a:p>
            <a:r>
              <a:rPr lang="pt-BR" sz="1200" kern="1200" dirty="0">
                <a:solidFill>
                  <a:schemeClr val="tx1"/>
                </a:solidFill>
                <a:effectLst/>
                <a:latin typeface="+mn-lt"/>
                <a:ea typeface="+mn-ea"/>
                <a:cs typeface="+mn-cs"/>
              </a:rPr>
              <a:t>     B. 2a. Colheita dos justos (14-16)</a:t>
            </a:r>
          </a:p>
          <a:p>
            <a:r>
              <a:rPr lang="pt-BR" sz="1200" kern="1200" dirty="0">
                <a:solidFill>
                  <a:schemeClr val="tx1"/>
                </a:solidFill>
                <a:effectLst/>
                <a:latin typeface="+mn-lt"/>
                <a:ea typeface="+mn-ea"/>
                <a:cs typeface="+mn-cs"/>
              </a:rPr>
              <a:t>Depois das advertências e do juízo, Jesus (o Cordeiro) voltará e resgatará Seu povo sofrido, perseguido e o levará para um lugar de descanso.</a:t>
            </a:r>
          </a:p>
          <a:p>
            <a:r>
              <a:rPr lang="pt-BR" sz="1200" kern="1200" dirty="0">
                <a:solidFill>
                  <a:schemeClr val="tx1"/>
                </a:solidFill>
                <a:effectLst/>
                <a:latin typeface="+mn-lt"/>
                <a:ea typeface="+mn-ea"/>
                <a:cs typeface="+mn-cs"/>
              </a:rPr>
              <a:t>     B. 2b. Colheita dos ímpios (17-20)</a:t>
            </a:r>
          </a:p>
          <a:p>
            <a:r>
              <a:rPr lang="pt-BR" sz="1200" kern="1200" dirty="0">
                <a:solidFill>
                  <a:schemeClr val="tx1"/>
                </a:solidFill>
                <a:effectLst/>
                <a:latin typeface="+mn-lt"/>
                <a:ea typeface="+mn-ea"/>
                <a:cs typeface="+mn-cs"/>
              </a:rPr>
              <a:t>Enquanto os salvos são levados para um bom local, os perdidos são deixados a sofrerem o mal que planejavam infligir aos filhos de Deus – morte. Mostra o que acontece com quem escolhe o lado errado neste conflito. E você de que lado quer ficar?</a:t>
            </a:r>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25</a:t>
            </a:fld>
            <a:endParaRPr lang="pt-BR"/>
          </a:p>
        </p:txBody>
      </p:sp>
    </p:spTree>
    <p:extLst>
      <p:ext uri="{BB962C8B-B14F-4D97-AF65-F5344CB8AC3E}">
        <p14:creationId xmlns:p14="http://schemas.microsoft.com/office/powerpoint/2010/main" val="567957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CONCLUSÃO</a:t>
            </a:r>
          </a:p>
          <a:p>
            <a:r>
              <a:rPr lang="pt-BR" sz="1200" kern="1200" dirty="0">
                <a:solidFill>
                  <a:schemeClr val="tx1"/>
                </a:solidFill>
                <a:effectLst/>
                <a:latin typeface="+mn-lt"/>
                <a:ea typeface="+mn-ea"/>
                <a:cs typeface="+mn-cs"/>
              </a:rPr>
              <a:t>Alguns pontos são ressaltados: 1. Há uma guerra cósmica acontecendo entre Deus e Satanás, Jesus o cordeiro luta abertamente contra o Dragão; 2. Esse confronto começou a muito tempo atrás e teve 3 grandes batalhas, todas com a vitória do Cordeiro, apesar das aparentes perdas; 3. Há uma última batalha e o foco dela é adoração, quem você vai adorar? ; 4. Neste último embate, o Dragão, a Besta do mar, e a Besta da Terra vão gerar um tempo de terror global, engano, e sedução religiosa e todos [menos os servos de Jesus] os seguirão; 5. Apesar de aparente derrota, o povo de Deus é apresentado como vencedor, Jesus, como das outras vezes, ganhará e os inimigos serão derrotados – há um final feliz para quem adora ao Cordeiro.</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26</a:t>
            </a:fld>
            <a:endParaRPr lang="pt-BR"/>
          </a:p>
        </p:txBody>
      </p:sp>
    </p:spTree>
    <p:extLst>
      <p:ext uri="{BB962C8B-B14F-4D97-AF65-F5344CB8AC3E}">
        <p14:creationId xmlns:p14="http://schemas.microsoft.com/office/powerpoint/2010/main" val="20327993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E agora o que fará você? Terá medo e se unirá ao trio do mal? Ou seguirá o cordeiro, sendo identificado com seu povo – os que guardam os mandamentos de Deus e a fé em Jesus? A decisão é sua, porém saiba que o futuro já está escrito, só falta você decidir de que lado estará nestes eventos finais.</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27</a:t>
            </a:fld>
            <a:endParaRPr lang="pt-BR"/>
          </a:p>
        </p:txBody>
      </p:sp>
    </p:spTree>
    <p:extLst>
      <p:ext uri="{BB962C8B-B14F-4D97-AF65-F5344CB8AC3E}">
        <p14:creationId xmlns:p14="http://schemas.microsoft.com/office/powerpoint/2010/main" val="4135339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INTRODUÇÃO</a:t>
            </a:r>
          </a:p>
          <a:p>
            <a:r>
              <a:rPr lang="pt-BR" sz="1200" kern="1200" dirty="0">
                <a:solidFill>
                  <a:schemeClr val="tx1"/>
                </a:solidFill>
                <a:effectLst/>
                <a:latin typeface="+mn-lt"/>
                <a:ea typeface="+mn-ea"/>
                <a:cs typeface="+mn-cs"/>
              </a:rPr>
              <a:t>Você já teve medo do assim chamado “fim do mundo”? Já temeu ao ouvir falar das pragas e terrores do tempo do fim? Se suas respostas a estas perguntas forem afirmativas, gostaria de lhe informar que o livro de apocalipse mostra um clímax glorioso para os filhos de Deus! Mas antes desse dia chegar existe um tempo de prova provocado por Satanás, que será seguido pela derrota dele e de seus seguidores; isto se ajusta a uma das características de Apocalipse que são os contrastes notáveis – a literatura apocalíptica traça uma linha entre o bem e o mal, entre as forcas de Deus e as forças de Satanás, entre os justos e os ímpios, entre os elementos </a:t>
            </a:r>
            <a:r>
              <a:rPr lang="pt-BR" sz="1200" kern="1200" dirty="0" err="1">
                <a:solidFill>
                  <a:schemeClr val="tx1"/>
                </a:solidFill>
                <a:effectLst/>
                <a:latin typeface="+mn-lt"/>
                <a:ea typeface="+mn-ea"/>
                <a:cs typeface="+mn-cs"/>
              </a:rPr>
              <a:t>salvíficos</a:t>
            </a:r>
            <a:r>
              <a:rPr lang="pt-BR" sz="1200" kern="1200" dirty="0">
                <a:solidFill>
                  <a:schemeClr val="tx1"/>
                </a:solidFill>
                <a:effectLst/>
                <a:latin typeface="+mn-lt"/>
                <a:ea typeface="+mn-ea"/>
                <a:cs typeface="+mn-cs"/>
              </a:rPr>
              <a:t> para os filhos de Deus e os elementos de derrota e juízo para seus inimigos. </a:t>
            </a:r>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3</a:t>
            </a:fld>
            <a:endParaRPr lang="pt-BR"/>
          </a:p>
        </p:txBody>
      </p:sp>
    </p:spTree>
    <p:extLst>
      <p:ext uri="{BB962C8B-B14F-4D97-AF65-F5344CB8AC3E}">
        <p14:creationId xmlns:p14="http://schemas.microsoft.com/office/powerpoint/2010/main" val="984449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Vamos analisar dois personagens de destaque no livro de apocalipse – o Cordeiro (Cristo) e o Dragão (Satanás); numa seção do livro que trata da origem desta batalha e de seu desfecho favorável para os seguidores de Jesus (</a:t>
            </a:r>
            <a:r>
              <a:rPr lang="pt-BR" sz="1200" kern="1200" dirty="0" err="1">
                <a:solidFill>
                  <a:schemeClr val="tx1"/>
                </a:solidFill>
                <a:effectLst/>
                <a:latin typeface="+mn-lt"/>
                <a:ea typeface="+mn-ea"/>
                <a:cs typeface="+mn-cs"/>
              </a:rPr>
              <a:t>Apoc</a:t>
            </a:r>
            <a:r>
              <a:rPr lang="pt-BR" sz="1200" kern="1200" dirty="0">
                <a:solidFill>
                  <a:schemeClr val="tx1"/>
                </a:solidFill>
                <a:effectLst/>
                <a:latin typeface="+mn-lt"/>
                <a:ea typeface="+mn-ea"/>
                <a:cs typeface="+mn-cs"/>
              </a:rPr>
              <a:t>. 12-14).</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4</a:t>
            </a:fld>
            <a:endParaRPr lang="pt-BR"/>
          </a:p>
        </p:txBody>
      </p:sp>
    </p:spTree>
    <p:extLst>
      <p:ext uri="{BB962C8B-B14F-4D97-AF65-F5344CB8AC3E}">
        <p14:creationId xmlns:p14="http://schemas.microsoft.com/office/powerpoint/2010/main" val="2844467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r>
              <a:rPr lang="pt-BR" sz="1200" b="1" kern="1200" dirty="0">
                <a:solidFill>
                  <a:schemeClr val="tx1"/>
                </a:solidFill>
                <a:effectLst/>
                <a:latin typeface="+mn-lt"/>
                <a:ea typeface="+mn-ea"/>
                <a:cs typeface="+mn-cs"/>
              </a:rPr>
              <a:t> A. Origem da Batalha</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5</a:t>
            </a:fld>
            <a:endParaRPr lang="pt-BR"/>
          </a:p>
        </p:txBody>
      </p:sp>
    </p:spTree>
    <p:extLst>
      <p:ext uri="{BB962C8B-B14F-4D97-AF65-F5344CB8AC3E}">
        <p14:creationId xmlns:p14="http://schemas.microsoft.com/office/powerpoint/2010/main" val="975632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A batalha entre o Cordeiro e o Dragão teve origem no céu (</a:t>
            </a:r>
            <a:r>
              <a:rPr lang="pt-BR" sz="1200" kern="1200" dirty="0" err="1">
                <a:solidFill>
                  <a:schemeClr val="tx1"/>
                </a:solidFill>
                <a:effectLst/>
                <a:latin typeface="+mn-lt"/>
                <a:ea typeface="+mn-ea"/>
                <a:cs typeface="+mn-cs"/>
              </a:rPr>
              <a:t>apoc</a:t>
            </a:r>
            <a:r>
              <a:rPr lang="pt-BR" sz="1200" kern="1200" dirty="0">
                <a:solidFill>
                  <a:schemeClr val="tx1"/>
                </a:solidFill>
                <a:effectLst/>
                <a:latin typeface="+mn-lt"/>
                <a:ea typeface="+mn-ea"/>
                <a:cs typeface="+mn-cs"/>
              </a:rPr>
              <a:t>. 12:7-9) e lá o dragão foi derrotado. O pecado se originou num local perfeito, e num ser perfeito – Lúcifer; ele começou a semear desconfiança em Deus e discórdia entre os anjos, até que o Cordeiro e os anjos que ficaram do Seu lado expulsaram os inimigos e o dragão veio para a terra.</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6</a:t>
            </a:fld>
            <a:endParaRPr lang="pt-BR"/>
          </a:p>
        </p:txBody>
      </p:sp>
    </p:spTree>
    <p:extLst>
      <p:ext uri="{BB962C8B-B14F-4D97-AF65-F5344CB8AC3E}">
        <p14:creationId xmlns:p14="http://schemas.microsoft.com/office/powerpoint/2010/main" val="738725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B.</a:t>
            </a:r>
            <a:r>
              <a:rPr lang="pt-BR" sz="1200" b="1" kern="1200" baseline="0" dirty="0">
                <a:solidFill>
                  <a:schemeClr val="tx1"/>
                </a:solidFill>
                <a:effectLst/>
                <a:latin typeface="+mn-lt"/>
                <a:ea typeface="+mn-ea"/>
                <a:cs typeface="+mn-cs"/>
              </a:rPr>
              <a:t> </a:t>
            </a:r>
            <a:r>
              <a:rPr lang="pt-BR" sz="1200" b="1" kern="1200" dirty="0">
                <a:solidFill>
                  <a:schemeClr val="tx1"/>
                </a:solidFill>
                <a:effectLst/>
                <a:latin typeface="+mn-lt"/>
                <a:ea typeface="+mn-ea"/>
                <a:cs typeface="+mn-cs"/>
              </a:rPr>
              <a:t>A Batalha na Terra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7</a:t>
            </a:fld>
            <a:endParaRPr lang="pt-BR"/>
          </a:p>
        </p:txBody>
      </p:sp>
    </p:spTree>
    <p:extLst>
      <p:ext uri="{BB962C8B-B14F-4D97-AF65-F5344CB8AC3E}">
        <p14:creationId xmlns:p14="http://schemas.microsoft.com/office/powerpoint/2010/main" val="1150623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 </a:t>
            </a:r>
            <a:r>
              <a:rPr lang="pt-BR" sz="1200" b="0" kern="1200" dirty="0">
                <a:solidFill>
                  <a:schemeClr val="tx1"/>
                </a:solidFill>
                <a:effectLst/>
                <a:latin typeface="+mn-lt"/>
                <a:ea typeface="+mn-ea"/>
                <a:cs typeface="+mn-cs"/>
              </a:rPr>
              <a:t>A batalha se estendeu à Terra e no calvário O cordeiro venceu mais uma vez o dragão (</a:t>
            </a:r>
            <a:r>
              <a:rPr lang="pt-BR" sz="1200" b="0" kern="1200" dirty="0" err="1">
                <a:solidFill>
                  <a:schemeClr val="tx1"/>
                </a:solidFill>
                <a:effectLst/>
                <a:latin typeface="+mn-lt"/>
                <a:ea typeface="+mn-ea"/>
                <a:cs typeface="+mn-cs"/>
              </a:rPr>
              <a:t>apoc</a:t>
            </a:r>
            <a:r>
              <a:rPr lang="pt-BR" sz="1200" b="0" kern="1200" dirty="0">
                <a:solidFill>
                  <a:schemeClr val="tx1"/>
                </a:solidFill>
                <a:effectLst/>
                <a:latin typeface="+mn-lt"/>
                <a:ea typeface="+mn-ea"/>
                <a:cs typeface="+mn-cs"/>
              </a:rPr>
              <a:t>. 12:6). O Diabo tentou vencer a Cristo desde o Seu nascimento, e continuou durante o ministério do Senhor através de tentações e perseguições, mas Jesus não desistiu de Sua missão e na Cruz foi vencedor, mas o Adversário não desistiu.</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8</a:t>
            </a:fld>
            <a:endParaRPr lang="pt-BR"/>
          </a:p>
        </p:txBody>
      </p:sp>
    </p:spTree>
    <p:extLst>
      <p:ext uri="{BB962C8B-B14F-4D97-AF65-F5344CB8AC3E}">
        <p14:creationId xmlns:p14="http://schemas.microsoft.com/office/powerpoint/2010/main" val="2612612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r>
              <a:rPr lang="pt-BR" sz="1200" b="1" kern="1200" dirty="0">
                <a:solidFill>
                  <a:schemeClr val="tx1"/>
                </a:solidFill>
                <a:effectLst/>
                <a:latin typeface="+mn-lt"/>
                <a:ea typeface="+mn-ea"/>
                <a:cs typeface="+mn-cs"/>
              </a:rPr>
              <a:t>A Batalha Contra a Igreja</a:t>
            </a:r>
          </a:p>
          <a:p>
            <a:r>
              <a:rPr lang="pt-BR" sz="1200" kern="1200" dirty="0">
                <a:solidFill>
                  <a:schemeClr val="tx1"/>
                </a:solidFill>
                <a:effectLst/>
                <a:latin typeface="+mn-lt"/>
                <a:ea typeface="+mn-ea"/>
                <a:cs typeface="+mn-cs"/>
              </a:rPr>
              <a:t>Vendo que não poderia vencer a Jesus, Satanás aponta suas armas para Seus seguidores – A Igreja - e a persegue por 1260 dias proféticos (</a:t>
            </a:r>
            <a:r>
              <a:rPr lang="pt-BR" sz="1200" kern="1200" dirty="0" err="1">
                <a:solidFill>
                  <a:schemeClr val="tx1"/>
                </a:solidFill>
                <a:effectLst/>
                <a:latin typeface="+mn-lt"/>
                <a:ea typeface="+mn-ea"/>
                <a:cs typeface="+mn-cs"/>
              </a:rPr>
              <a:t>apoc</a:t>
            </a:r>
            <a:r>
              <a:rPr lang="pt-BR" sz="1200" kern="1200" dirty="0">
                <a:solidFill>
                  <a:schemeClr val="tx1"/>
                </a:solidFill>
                <a:effectLst/>
                <a:latin typeface="+mn-lt"/>
                <a:ea typeface="+mn-ea"/>
                <a:cs typeface="+mn-cs"/>
              </a:rPr>
              <a:t>. 12:6) que também podem ser descritos como  um tempo, dois tempos e metade de um tempo (</a:t>
            </a:r>
            <a:r>
              <a:rPr lang="pt-BR" sz="1200" kern="1200" dirty="0" err="1">
                <a:solidFill>
                  <a:schemeClr val="tx1"/>
                </a:solidFill>
                <a:effectLst/>
                <a:latin typeface="+mn-lt"/>
                <a:ea typeface="+mn-ea"/>
                <a:cs typeface="+mn-cs"/>
              </a:rPr>
              <a:t>apoc</a:t>
            </a:r>
            <a:r>
              <a:rPr lang="pt-BR" sz="1200" kern="1200" dirty="0">
                <a:solidFill>
                  <a:schemeClr val="tx1"/>
                </a:solidFill>
                <a:effectLst/>
                <a:latin typeface="+mn-lt"/>
                <a:ea typeface="+mn-ea"/>
                <a:cs typeface="+mn-cs"/>
              </a:rPr>
              <a:t>. 12:14. Esse período é igual porque o termo “ tempo”  é  usado para designar ano em profecia [ver Dan.11:13], e este ano bíblico tinha 360 dias, então temos 3 anos e meio que são 360x3 + 180 dias = 1260 dias); período este que começou em 538 d. C. e terminou em 1798 </a:t>
            </a:r>
            <a:r>
              <a:rPr lang="pt-BR" sz="1200" kern="1200" dirty="0" err="1">
                <a:solidFill>
                  <a:schemeClr val="tx1"/>
                </a:solidFill>
                <a:effectLst/>
                <a:latin typeface="+mn-lt"/>
                <a:ea typeface="+mn-ea"/>
                <a:cs typeface="+mn-cs"/>
              </a:rPr>
              <a:t>d.C</a:t>
            </a:r>
            <a:r>
              <a:rPr lang="pt-BR" sz="1200" kern="1200" dirty="0">
                <a:solidFill>
                  <a:schemeClr val="tx1"/>
                </a:solidFill>
                <a:effectLst/>
                <a:latin typeface="+mn-lt"/>
                <a:ea typeface="+mn-ea"/>
                <a:cs typeface="+mn-cs"/>
              </a:rPr>
              <a:t> (era de perseguição aos cristãos que quiseram ser leais a Deus e a Bíblia, o triste é que ela foi promovida por pessoas que se diziam cristãs), mas mesmo sob ataque a Igreja não é destruída, sofre, mas suporta as dores deste período.</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9</a:t>
            </a:fld>
            <a:endParaRPr lang="pt-BR"/>
          </a:p>
        </p:txBody>
      </p:sp>
    </p:spTree>
    <p:extLst>
      <p:ext uri="{BB962C8B-B14F-4D97-AF65-F5344CB8AC3E}">
        <p14:creationId xmlns:p14="http://schemas.microsoft.com/office/powerpoint/2010/main" val="504381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8EE3B217-F470-45FB-8EC3-FCFC60CC47D2}" type="datetimeFigureOut">
              <a:rPr lang="pt-BR" smtClean="0"/>
              <a:t>26/03/2019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2264028041"/>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EE3B217-F470-45FB-8EC3-FCFC60CC47D2}" type="datetimeFigureOut">
              <a:rPr lang="pt-BR" smtClean="0"/>
              <a:t>26/03/2019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2710867009"/>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EE3B217-F470-45FB-8EC3-FCFC60CC47D2}" type="datetimeFigureOut">
              <a:rPr lang="pt-BR" smtClean="0"/>
              <a:t>26/03/2019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4006991181"/>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EE3B217-F470-45FB-8EC3-FCFC60CC47D2}" type="datetimeFigureOut">
              <a:rPr lang="pt-BR" smtClean="0"/>
              <a:t>26/03/2019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2022452115"/>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8EE3B217-F470-45FB-8EC3-FCFC60CC47D2}" type="datetimeFigureOut">
              <a:rPr lang="pt-BR" smtClean="0"/>
              <a:t>26/03/2019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620209475"/>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8EE3B217-F470-45FB-8EC3-FCFC60CC47D2}" type="datetimeFigureOut">
              <a:rPr lang="pt-BR" smtClean="0"/>
              <a:t>26/03/2019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3828053040"/>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8EE3B217-F470-45FB-8EC3-FCFC60CC47D2}" type="datetimeFigureOut">
              <a:rPr lang="pt-BR" smtClean="0"/>
              <a:t>26/03/2019</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3628840720"/>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8EE3B217-F470-45FB-8EC3-FCFC60CC47D2}" type="datetimeFigureOut">
              <a:rPr lang="pt-BR" smtClean="0"/>
              <a:t>26/03/2019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2972098140"/>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EE3B217-F470-45FB-8EC3-FCFC60CC47D2}" type="datetimeFigureOut">
              <a:rPr lang="pt-BR" smtClean="0"/>
              <a:t>26/03/2019</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4060638726"/>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8EE3B217-F470-45FB-8EC3-FCFC60CC47D2}" type="datetimeFigureOut">
              <a:rPr lang="pt-BR" smtClean="0"/>
              <a:t>26/03/2019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2192275836"/>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8EE3B217-F470-45FB-8EC3-FCFC60CC47D2}" type="datetimeFigureOut">
              <a:rPr lang="pt-BR" smtClean="0"/>
              <a:t>26/03/2019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2419690807"/>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E3B217-F470-45FB-8EC3-FCFC60CC47D2}" type="datetimeFigureOut">
              <a:rPr lang="pt-BR" smtClean="0"/>
              <a:t>26/03/2019</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CA6B44-BA3D-43CB-BC9D-8A2C013FC67C}" type="slidenum">
              <a:rPr lang="pt-BR" smtClean="0"/>
              <a:t>‹nº›</a:t>
            </a:fld>
            <a:endParaRPr lang="pt-BR"/>
          </a:p>
        </p:txBody>
      </p:sp>
    </p:spTree>
    <p:extLst>
      <p:ext uri="{BB962C8B-B14F-4D97-AF65-F5344CB8AC3E}">
        <p14:creationId xmlns:p14="http://schemas.microsoft.com/office/powerpoint/2010/main" val="1097344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20.jp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624879"/>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433645" y="1201087"/>
            <a:ext cx="11617784" cy="3416320"/>
          </a:xfrm>
          <a:prstGeom prst="rect">
            <a:avLst/>
          </a:prstGeom>
        </p:spPr>
        <p:txBody>
          <a:bodyPr wrap="square">
            <a:spAutoFit/>
          </a:bodyPr>
          <a:lstStyle/>
          <a:p>
            <a:pPr algn="ctr"/>
            <a:r>
              <a:rPr lang="pt-BR" altLang="pt-BR" sz="5400" dirty="0">
                <a:solidFill>
                  <a:schemeClr val="bg1"/>
                </a:solidFill>
                <a:effectLst>
                  <a:outerShdw blurRad="38100" dist="38100" dir="2700000" algn="tl">
                    <a:srgbClr val="000000">
                      <a:alpha val="43137"/>
                    </a:srgbClr>
                  </a:outerShdw>
                </a:effectLst>
                <a:latin typeface="Agency FB" panose="020B0503020202020204" pitchFamily="34" charset="0"/>
              </a:rPr>
              <a:t> Irou-se o dragão contra a mulher e </a:t>
            </a:r>
            <a:r>
              <a:rPr lang="pt-BR" altLang="pt-BR" sz="5400" u="sng" dirty="0">
                <a:solidFill>
                  <a:srgbClr val="FFFF00"/>
                </a:solidFill>
                <a:effectLst>
                  <a:outerShdw blurRad="38100" dist="38100" dir="2700000" algn="tl">
                    <a:srgbClr val="000000">
                      <a:alpha val="43137"/>
                    </a:srgbClr>
                  </a:outerShdw>
                </a:effectLst>
                <a:latin typeface="Agency FB" panose="020B0503020202020204" pitchFamily="34" charset="0"/>
              </a:rPr>
              <a:t>foi pelejar com os restantes da sua descendência,</a:t>
            </a:r>
            <a:r>
              <a:rPr lang="pt-BR" altLang="pt-BR" sz="5400" dirty="0">
                <a:solidFill>
                  <a:schemeClr val="bg1"/>
                </a:solidFill>
                <a:effectLst>
                  <a:outerShdw blurRad="38100" dist="38100" dir="2700000" algn="tl">
                    <a:srgbClr val="000000">
                      <a:alpha val="43137"/>
                    </a:srgbClr>
                  </a:outerShdw>
                </a:effectLst>
                <a:latin typeface="Agency FB" panose="020B0503020202020204" pitchFamily="34" charset="0"/>
              </a:rPr>
              <a:t> os que guardam os mandamentos de Deus e têm o testemunho de Jesus; e se pôs em pé sobre a areia do mar. </a:t>
            </a:r>
            <a:endParaRPr lang="pt-BR" altLang="pt-BR" sz="5400" u="sng" dirty="0">
              <a:solidFill>
                <a:srgbClr val="FFFF00"/>
              </a:solidFill>
              <a:effectLst>
                <a:outerShdw blurRad="38100" dist="38100" dir="2700000" algn="tl">
                  <a:srgbClr val="000000">
                    <a:alpha val="43137"/>
                  </a:srgbClr>
                </a:outerShdw>
              </a:effectLst>
              <a:latin typeface="Agency FB" panose="020B0503020202020204" pitchFamily="34" charset="0"/>
            </a:endParaRPr>
          </a:p>
        </p:txBody>
      </p:sp>
      <p:sp>
        <p:nvSpPr>
          <p:cNvPr id="7" name="Retângulo 6"/>
          <p:cNvSpPr/>
          <p:nvPr/>
        </p:nvSpPr>
        <p:spPr>
          <a:xfrm>
            <a:off x="735996" y="66618"/>
            <a:ext cx="5506541" cy="830997"/>
          </a:xfrm>
          <a:prstGeom prst="rect">
            <a:avLst/>
          </a:prstGeom>
        </p:spPr>
        <p:txBody>
          <a:bodyPr wrap="square">
            <a:spAutoFit/>
          </a:bodyPr>
          <a:lstStyle/>
          <a:p>
            <a:r>
              <a:rPr lang="pt-BR" altLang="pt-BR" sz="4800" b="1" dirty="0">
                <a:solidFill>
                  <a:srgbClr val="FFFF00"/>
                </a:solidFill>
                <a:latin typeface="Digital" pitchFamily="2" charset="0"/>
              </a:rPr>
              <a:t>Apocalipse 12:17</a:t>
            </a: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4139606995"/>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498762" y="1858972"/>
            <a:ext cx="7342910" cy="2800767"/>
          </a:xfrm>
          <a:prstGeom prst="rect">
            <a:avLst/>
          </a:prstGeom>
        </p:spPr>
        <p:txBody>
          <a:bodyPr wrap="square">
            <a:spAutoFit/>
          </a:bodyPr>
          <a:lstStyle/>
          <a:p>
            <a:pPr marL="571500" indent="-571500">
              <a:buFont typeface="Wingdings" panose="05000000000000000000" pitchFamily="2" charset="2"/>
              <a:buChar char="ü"/>
            </a:pPr>
            <a:r>
              <a:rPr lang="pt-BR" sz="4400" dirty="0">
                <a:solidFill>
                  <a:schemeClr val="bg1"/>
                </a:solidFill>
                <a:latin typeface="Agency FB" panose="020B0503020202020204" pitchFamily="34" charset="0"/>
              </a:rPr>
              <a:t>A guerra contra o remanescente.</a:t>
            </a:r>
          </a:p>
          <a:p>
            <a:pPr marL="571500" indent="-571500">
              <a:buFont typeface="Wingdings" panose="05000000000000000000" pitchFamily="2" charset="2"/>
              <a:buChar char="ü"/>
            </a:pPr>
            <a:r>
              <a:rPr lang="pt-BR" sz="4400" dirty="0">
                <a:solidFill>
                  <a:schemeClr val="bg1"/>
                </a:solidFill>
                <a:latin typeface="Agency FB" panose="020B0503020202020204" pitchFamily="34" charset="0"/>
              </a:rPr>
              <a:t>A semente fiel da mulher/igreja. </a:t>
            </a:r>
          </a:p>
          <a:p>
            <a:pPr marL="571500" indent="-571500">
              <a:buFont typeface="Wingdings" panose="05000000000000000000" pitchFamily="2" charset="2"/>
              <a:buChar char="ü"/>
            </a:pPr>
            <a:r>
              <a:rPr lang="pt-BR" sz="4400" dirty="0">
                <a:solidFill>
                  <a:schemeClr val="bg1"/>
                </a:solidFill>
                <a:latin typeface="Agency FB" panose="020B0503020202020204" pitchFamily="34" charset="0"/>
              </a:rPr>
              <a:t>Os que guardam os mandamentos de Deus  e têm o testemunho de Jesus. </a:t>
            </a:r>
          </a:p>
        </p:txBody>
      </p:sp>
    </p:spTree>
    <p:extLst>
      <p:ext uri="{BB962C8B-B14F-4D97-AF65-F5344CB8AC3E}">
        <p14:creationId xmlns:p14="http://schemas.microsoft.com/office/powerpoint/2010/main" val="2327674235"/>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4"/>
          <a:stretch>
            <a:fillRect/>
          </a:stretch>
        </p:blipFill>
        <p:spPr>
          <a:xfrm>
            <a:off x="334736" y="6025638"/>
            <a:ext cx="1094477" cy="526588"/>
          </a:xfrm>
          <a:prstGeom prst="rect">
            <a:avLst/>
          </a:prstGeom>
        </p:spPr>
      </p:pic>
      <p:sp>
        <p:nvSpPr>
          <p:cNvPr id="4" name="Retângulo 3"/>
          <p:cNvSpPr/>
          <p:nvPr/>
        </p:nvSpPr>
        <p:spPr>
          <a:xfrm>
            <a:off x="334736" y="1265963"/>
            <a:ext cx="6739580" cy="4062651"/>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A última batalha tem um alvo de ambos os lados:  </a:t>
            </a:r>
            <a:r>
              <a:rPr lang="pt-BR" altLang="pt-BR" sz="6600" u="sng" dirty="0">
                <a:solidFill>
                  <a:srgbClr val="FFFF00"/>
                </a:solidFill>
                <a:effectLst>
                  <a:outerShdw blurRad="38100" dist="38100" dir="2700000" algn="tl">
                    <a:srgbClr val="000000">
                      <a:alpha val="43137"/>
                    </a:srgbClr>
                  </a:outerShdw>
                </a:effectLst>
                <a:latin typeface="Agency FB" panose="020B0503020202020204" pitchFamily="34" charset="0"/>
              </a:rPr>
              <a:t>ADORAÇÃO</a:t>
            </a: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 </a:t>
            </a:r>
          </a:p>
          <a:p>
            <a:pPr algn="ctr"/>
            <a:r>
              <a:rPr lang="pt-BR" altLang="pt-BR" sz="5400" dirty="0">
                <a:solidFill>
                  <a:srgbClr val="FFFF00"/>
                </a:solidFill>
                <a:effectLst>
                  <a:outerShdw blurRad="38100" dist="38100" dir="2700000" algn="tl">
                    <a:srgbClr val="000000">
                      <a:alpha val="43137"/>
                    </a:srgbClr>
                  </a:outerShdw>
                </a:effectLst>
                <a:latin typeface="Agency FB" panose="020B0503020202020204" pitchFamily="34" charset="0"/>
              </a:rPr>
              <a:t>(8 vezes nos Cap. 13 e 14)</a:t>
            </a:r>
          </a:p>
        </p:txBody>
      </p:sp>
    </p:spTree>
    <p:extLst>
      <p:ext uri="{BB962C8B-B14F-4D97-AF65-F5344CB8AC3E}">
        <p14:creationId xmlns:p14="http://schemas.microsoft.com/office/powerpoint/2010/main" val="726588868"/>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6083953" y="1637205"/>
            <a:ext cx="5548314" cy="2123658"/>
          </a:xfrm>
          <a:prstGeom prst="rect">
            <a:avLst/>
          </a:prstGeom>
        </p:spPr>
        <p:txBody>
          <a:bodyPr wrap="none">
            <a:spAutoFit/>
          </a:bodyPr>
          <a:lstStyle/>
          <a:p>
            <a:pPr lvl="0" algn="ctr">
              <a:defRPr/>
            </a:pPr>
            <a:r>
              <a:rPr lang="pt-BR" sz="6600" dirty="0">
                <a:solidFill>
                  <a:schemeClr val="bg1"/>
                </a:solidFill>
                <a:effectLst>
                  <a:outerShdw blurRad="38100" dist="38100" dir="2700000" algn="tl">
                    <a:srgbClr val="000000">
                      <a:alpha val="43137"/>
                    </a:srgbClr>
                  </a:outerShdw>
                </a:effectLst>
                <a:latin typeface="Agency FB" panose="020B0503020202020204" pitchFamily="34" charset="0"/>
              </a:rPr>
              <a:t>Dragão e Besta que </a:t>
            </a:r>
          </a:p>
          <a:p>
            <a:pPr lvl="0" algn="ctr">
              <a:defRPr/>
            </a:pPr>
            <a:r>
              <a:rPr lang="pt-BR" sz="6600" dirty="0">
                <a:solidFill>
                  <a:schemeClr val="bg1"/>
                </a:solidFill>
                <a:effectLst>
                  <a:outerShdw blurRad="38100" dist="38100" dir="2700000" algn="tl">
                    <a:srgbClr val="000000">
                      <a:alpha val="43137"/>
                    </a:srgbClr>
                  </a:outerShdw>
                </a:effectLst>
                <a:latin typeface="Agency FB" panose="020B0503020202020204" pitchFamily="34" charset="0"/>
              </a:rPr>
              <a:t>Emerge do Mar</a:t>
            </a:r>
          </a:p>
        </p:txBody>
      </p:sp>
    </p:spTree>
    <p:extLst>
      <p:ext uri="{BB962C8B-B14F-4D97-AF65-F5344CB8AC3E}">
        <p14:creationId xmlns:p14="http://schemas.microsoft.com/office/powerpoint/2010/main" val="987986387"/>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36" y="811735"/>
            <a:ext cx="11616594" cy="4286738"/>
          </a:xfrm>
          <a:prstGeom prst="rect">
            <a:avLst/>
          </a:prstGeom>
        </p:spPr>
      </p:pic>
      <p:pic>
        <p:nvPicPr>
          <p:cNvPr id="3" name="Imagem 2"/>
          <p:cNvPicPr>
            <a:picLocks noChangeAspect="1"/>
          </p:cNvPicPr>
          <p:nvPr/>
        </p:nvPicPr>
        <p:blipFill>
          <a:blip r:embed="rId5"/>
          <a:stretch>
            <a:fillRect/>
          </a:stretch>
        </p:blipFill>
        <p:spPr>
          <a:xfrm>
            <a:off x="334736" y="6025638"/>
            <a:ext cx="1094477" cy="526588"/>
          </a:xfrm>
          <a:prstGeom prst="rect">
            <a:avLst/>
          </a:prstGeom>
        </p:spPr>
      </p:pic>
      <p:sp>
        <p:nvSpPr>
          <p:cNvPr id="4" name="Retângulo 3"/>
          <p:cNvSpPr/>
          <p:nvPr/>
        </p:nvSpPr>
        <p:spPr>
          <a:xfrm>
            <a:off x="334736" y="1117752"/>
            <a:ext cx="12636985" cy="3477875"/>
          </a:xfrm>
          <a:prstGeom prst="rect">
            <a:avLst/>
          </a:prstGeom>
        </p:spPr>
        <p:txBody>
          <a:bodyPr wrap="square">
            <a:spAutoFit/>
          </a:bodyPr>
          <a:lstStyle/>
          <a:p>
            <a:r>
              <a:rPr lang="pt-BR" altLang="pt-BR" sz="4400" dirty="0">
                <a:solidFill>
                  <a:schemeClr val="bg1"/>
                </a:solidFill>
                <a:effectLst>
                  <a:outerShdw blurRad="38100" dist="38100" dir="2700000" algn="tl">
                    <a:srgbClr val="000000">
                      <a:alpha val="43137"/>
                    </a:srgbClr>
                  </a:outerShdw>
                </a:effectLst>
                <a:latin typeface="Agency FB" panose="020B0503020202020204" pitchFamily="34" charset="0"/>
              </a:rPr>
              <a:t>1. Perseguição ao povo de Deus por  42 meses.</a:t>
            </a:r>
          </a:p>
          <a:p>
            <a:r>
              <a:rPr lang="pt-BR" altLang="pt-BR" sz="4400" dirty="0">
                <a:solidFill>
                  <a:schemeClr val="bg1"/>
                </a:solidFill>
                <a:effectLst>
                  <a:outerShdw blurRad="38100" dist="38100" dir="2700000" algn="tl">
                    <a:srgbClr val="000000">
                      <a:alpha val="43137"/>
                    </a:srgbClr>
                  </a:outerShdw>
                </a:effectLst>
                <a:latin typeface="Agency FB" panose="020B0503020202020204" pitchFamily="34" charset="0"/>
              </a:rPr>
              <a:t>2. Uma das cabeças foi ferida de morte, mas se recuperou e a</a:t>
            </a:r>
          </a:p>
          <a:p>
            <a:r>
              <a:rPr lang="pt-BR" altLang="pt-BR" sz="4400" dirty="0">
                <a:solidFill>
                  <a:schemeClr val="bg1"/>
                </a:solidFill>
                <a:effectLst>
                  <a:outerShdw blurRad="38100" dist="38100" dir="2700000" algn="tl">
                    <a:srgbClr val="000000">
                      <a:alpha val="43137"/>
                    </a:srgbClr>
                  </a:outerShdw>
                </a:effectLst>
                <a:latin typeface="Agency FB" panose="020B0503020202020204" pitchFamily="34" charset="0"/>
              </a:rPr>
              <a:t> terra adorou a besta e o dragão. </a:t>
            </a:r>
          </a:p>
          <a:p>
            <a:r>
              <a:rPr lang="pt-BR" altLang="pt-BR" sz="4400" dirty="0">
                <a:solidFill>
                  <a:schemeClr val="bg1"/>
                </a:solidFill>
                <a:effectLst>
                  <a:outerShdw blurRad="38100" dist="38100" dir="2700000" algn="tl">
                    <a:srgbClr val="000000">
                      <a:alpha val="43137"/>
                    </a:srgbClr>
                  </a:outerShdw>
                </a:effectLst>
                <a:latin typeface="Agency FB" panose="020B0503020202020204" pitchFamily="34" charset="0"/>
              </a:rPr>
              <a:t>3. Fala palavras arrogantes e blasfemas a Deus e seu santuário.</a:t>
            </a:r>
          </a:p>
          <a:p>
            <a:r>
              <a:rPr lang="pt-BR" altLang="pt-BR" sz="4400" dirty="0">
                <a:solidFill>
                  <a:schemeClr val="bg1"/>
                </a:solidFill>
                <a:effectLst>
                  <a:outerShdw blurRad="38100" dist="38100" dir="2700000" algn="tl">
                    <a:srgbClr val="000000">
                      <a:alpha val="43137"/>
                    </a:srgbClr>
                  </a:outerShdw>
                </a:effectLst>
                <a:latin typeface="Agency FB" panose="020B0503020202020204" pitchFamily="34" charset="0"/>
              </a:rPr>
              <a:t>4. Tem alcance Mundial.</a:t>
            </a:r>
          </a:p>
        </p:txBody>
      </p:sp>
    </p:spTree>
    <p:extLst>
      <p:ext uri="{BB962C8B-B14F-4D97-AF65-F5344CB8AC3E}">
        <p14:creationId xmlns:p14="http://schemas.microsoft.com/office/powerpoint/2010/main" val="2587443542"/>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barn(inVertical)">
                                      <p:cBhvr>
                                        <p:cTn id="18" dur="500"/>
                                        <p:tgtEl>
                                          <p:spTgt spid="4">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barn(inVertical)">
                                      <p:cBhvr>
                                        <p:cTn id="21" dur="500"/>
                                        <p:tgtEl>
                                          <p:spTgt spid="4">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barn(inVertical)">
                                      <p:cBhvr>
                                        <p:cTn id="24" dur="500"/>
                                        <p:tgtEl>
                                          <p:spTgt spid="4">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4"/>
          <a:stretch>
            <a:fillRect/>
          </a:stretch>
        </p:blipFill>
        <p:spPr>
          <a:xfrm>
            <a:off x="334736" y="6025638"/>
            <a:ext cx="1094477" cy="526588"/>
          </a:xfrm>
          <a:prstGeom prst="rect">
            <a:avLst/>
          </a:prstGeom>
        </p:spPr>
      </p:pic>
      <p:sp>
        <p:nvSpPr>
          <p:cNvPr id="4" name="Retângulo 3"/>
          <p:cNvSpPr/>
          <p:nvPr/>
        </p:nvSpPr>
        <p:spPr>
          <a:xfrm>
            <a:off x="5460918" y="729824"/>
            <a:ext cx="6010645" cy="3416320"/>
          </a:xfrm>
          <a:prstGeom prst="rect">
            <a:avLst/>
          </a:prstGeom>
        </p:spPr>
        <p:txBody>
          <a:bodyPr wrap="square">
            <a:spAutoFit/>
          </a:bodyPr>
          <a:lstStyle/>
          <a:p>
            <a:pPr algn="ctr"/>
            <a:r>
              <a:rPr lang="pt-BR" altLang="pt-BR" sz="7200" dirty="0">
                <a:solidFill>
                  <a:schemeClr val="bg1"/>
                </a:solidFill>
                <a:effectLst>
                  <a:outerShdw blurRad="38100" dist="38100" dir="2700000" algn="tl">
                    <a:srgbClr val="000000">
                      <a:alpha val="43137"/>
                    </a:srgbClr>
                  </a:outerShdw>
                </a:effectLst>
                <a:latin typeface="Agency FB" panose="020B0503020202020204" pitchFamily="34" charset="0"/>
              </a:rPr>
              <a:t>Besta que Emerge </a:t>
            </a:r>
          </a:p>
          <a:p>
            <a:pPr algn="ctr"/>
            <a:r>
              <a:rPr lang="pt-BR" altLang="pt-BR" sz="7200" dirty="0">
                <a:solidFill>
                  <a:schemeClr val="bg1"/>
                </a:solidFill>
                <a:effectLst>
                  <a:outerShdw blurRad="38100" dist="38100" dir="2700000" algn="tl">
                    <a:srgbClr val="000000">
                      <a:alpha val="43137"/>
                    </a:srgbClr>
                  </a:outerShdw>
                </a:effectLst>
                <a:latin typeface="Agency FB" panose="020B0503020202020204" pitchFamily="34" charset="0"/>
              </a:rPr>
              <a:t>da Terra e Imagem</a:t>
            </a:r>
          </a:p>
          <a:p>
            <a:pPr algn="ctr"/>
            <a:r>
              <a:rPr lang="pt-BR" altLang="pt-BR" sz="7200" dirty="0">
                <a:solidFill>
                  <a:schemeClr val="bg1"/>
                </a:solidFill>
                <a:effectLst>
                  <a:outerShdw blurRad="38100" dist="38100" dir="2700000" algn="tl">
                    <a:srgbClr val="000000">
                      <a:alpha val="43137"/>
                    </a:srgbClr>
                  </a:outerShdw>
                </a:effectLst>
                <a:latin typeface="Agency FB" panose="020B0503020202020204" pitchFamily="34" charset="0"/>
              </a:rPr>
              <a:t> da Besta</a:t>
            </a:r>
          </a:p>
        </p:txBody>
      </p:sp>
    </p:spTree>
    <p:extLst>
      <p:ext uri="{BB962C8B-B14F-4D97-AF65-F5344CB8AC3E}">
        <p14:creationId xmlns:p14="http://schemas.microsoft.com/office/powerpoint/2010/main" val="344141186"/>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4"/>
          <a:stretch>
            <a:fillRect/>
          </a:stretch>
        </p:blipFill>
        <p:spPr>
          <a:xfrm>
            <a:off x="334736" y="6025638"/>
            <a:ext cx="1094477" cy="526588"/>
          </a:xfrm>
          <a:prstGeom prst="rect">
            <a:avLst/>
          </a:prstGeom>
        </p:spPr>
      </p:pic>
      <p:sp>
        <p:nvSpPr>
          <p:cNvPr id="4" name="Retângulo 3"/>
          <p:cNvSpPr/>
          <p:nvPr/>
        </p:nvSpPr>
        <p:spPr>
          <a:xfrm>
            <a:off x="639537" y="480442"/>
            <a:ext cx="10942864" cy="3354765"/>
          </a:xfrm>
          <a:prstGeom prst="rect">
            <a:avLst/>
          </a:prstGeom>
          <a:effectLst>
            <a:outerShdw blurRad="50800" dist="38100" dir="5400000" algn="t" rotWithShape="0">
              <a:prstClr val="black">
                <a:alpha val="40000"/>
              </a:prstClr>
            </a:outerShdw>
          </a:effectLst>
        </p:spPr>
        <p:txBody>
          <a:bodyPr wrap="square">
            <a:spAutoFit/>
          </a:bodyPr>
          <a:lstStyle/>
          <a:p>
            <a:pPr algn="r"/>
            <a:r>
              <a:rPr lang="pt-BR" altLang="pt-BR" sz="8000" dirty="0">
                <a:solidFill>
                  <a:schemeClr val="bg1"/>
                </a:solidFill>
                <a:effectLst>
                  <a:outerShdw blurRad="38100" dist="38100" dir="2700000" algn="tl">
                    <a:srgbClr val="000000">
                      <a:alpha val="43137"/>
                    </a:srgbClr>
                  </a:outerShdw>
                </a:effectLst>
                <a:latin typeface="Agency FB" panose="020B0503020202020204" pitchFamily="34" charset="0"/>
              </a:rPr>
              <a:t>A origem da Besta</a:t>
            </a:r>
          </a:p>
          <a:p>
            <a:pPr algn="r"/>
            <a:r>
              <a:rPr lang="pt-PT" altLang="pt-BR" sz="6600" dirty="0">
                <a:solidFill>
                  <a:schemeClr val="bg1"/>
                </a:solidFill>
                <a:effectLst>
                  <a:outerShdw blurRad="38100" dist="38100" dir="2700000" algn="tl">
                    <a:srgbClr val="000000">
                      <a:alpha val="43137"/>
                    </a:srgbClr>
                  </a:outerShdw>
                </a:effectLst>
                <a:latin typeface="Agency FB" panose="020B0503020202020204" pitchFamily="34" charset="0"/>
              </a:rPr>
              <a:t>ÁGUA </a:t>
            </a: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 POVOS</a:t>
            </a:r>
          </a:p>
          <a:p>
            <a:pPr algn="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TERRA = NÃO HABITADOS</a:t>
            </a:r>
          </a:p>
        </p:txBody>
      </p:sp>
    </p:spTree>
    <p:extLst>
      <p:ext uri="{BB962C8B-B14F-4D97-AF65-F5344CB8AC3E}">
        <p14:creationId xmlns:p14="http://schemas.microsoft.com/office/powerpoint/2010/main" val="670748295"/>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4"/>
          <a:stretch>
            <a:fillRect/>
          </a:stretch>
        </p:blipFill>
        <p:spPr>
          <a:xfrm>
            <a:off x="334736" y="6025638"/>
            <a:ext cx="1094477" cy="526588"/>
          </a:xfrm>
          <a:prstGeom prst="rect">
            <a:avLst/>
          </a:prstGeom>
        </p:spPr>
      </p:pic>
      <p:sp>
        <p:nvSpPr>
          <p:cNvPr id="4" name="Retângulo 3"/>
          <p:cNvSpPr/>
          <p:nvPr/>
        </p:nvSpPr>
        <p:spPr>
          <a:xfrm>
            <a:off x="334736" y="1006915"/>
            <a:ext cx="6869628" cy="3416320"/>
          </a:xfrm>
          <a:prstGeom prst="rect">
            <a:avLst/>
          </a:prstGeom>
        </p:spPr>
        <p:txBody>
          <a:bodyPr wrap="square">
            <a:spAutoFit/>
          </a:bodyPr>
          <a:lstStyle/>
          <a:p>
            <a:r>
              <a:rPr lang="pt-BR" altLang="pt-BR" sz="7200" dirty="0">
                <a:solidFill>
                  <a:schemeClr val="bg1"/>
                </a:solidFill>
                <a:effectLst>
                  <a:outerShdw blurRad="38100" dist="38100" dir="2700000" algn="tl">
                    <a:srgbClr val="000000">
                      <a:alpha val="43137"/>
                    </a:srgbClr>
                  </a:outerShdw>
                </a:effectLst>
                <a:latin typeface="Agency FB" panose="020B0503020202020204" pitchFamily="34" charset="0"/>
              </a:rPr>
              <a:t>Ela tem: dois chifres </a:t>
            </a:r>
          </a:p>
          <a:p>
            <a:r>
              <a:rPr lang="pt-BR" altLang="pt-BR" sz="7200" dirty="0">
                <a:solidFill>
                  <a:schemeClr val="bg1"/>
                </a:solidFill>
                <a:effectLst>
                  <a:outerShdw blurRad="38100" dist="38100" dir="2700000" algn="tl">
                    <a:srgbClr val="000000">
                      <a:alpha val="43137"/>
                    </a:srgbClr>
                  </a:outerShdw>
                </a:effectLst>
                <a:latin typeface="Agency FB" panose="020B0503020202020204" pitchFamily="34" charset="0"/>
              </a:rPr>
              <a:t>como de cordeiro, mas </a:t>
            </a:r>
          </a:p>
          <a:p>
            <a:r>
              <a:rPr lang="pt-BR" altLang="pt-BR" sz="7200" dirty="0">
                <a:solidFill>
                  <a:schemeClr val="bg1"/>
                </a:solidFill>
                <a:effectLst>
                  <a:outerShdw blurRad="38100" dist="38100" dir="2700000" algn="tl">
                    <a:srgbClr val="000000">
                      <a:alpha val="43137"/>
                    </a:srgbClr>
                  </a:outerShdw>
                </a:effectLst>
                <a:latin typeface="Agency FB" panose="020B0503020202020204" pitchFamily="34" charset="0"/>
              </a:rPr>
              <a:t>fala como dragão.</a:t>
            </a:r>
          </a:p>
        </p:txBody>
      </p:sp>
    </p:spTree>
    <p:extLst>
      <p:ext uri="{BB962C8B-B14F-4D97-AF65-F5344CB8AC3E}">
        <p14:creationId xmlns:p14="http://schemas.microsoft.com/office/powerpoint/2010/main" val="1688351401"/>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4"/>
          <a:stretch>
            <a:fillRect/>
          </a:stretch>
        </p:blipFill>
        <p:spPr>
          <a:xfrm>
            <a:off x="334736" y="6025638"/>
            <a:ext cx="1094477" cy="526588"/>
          </a:xfrm>
          <a:prstGeom prst="rect">
            <a:avLst/>
          </a:prstGeom>
        </p:spPr>
      </p:pic>
      <p:sp>
        <p:nvSpPr>
          <p:cNvPr id="4" name="Retângulo 3"/>
          <p:cNvSpPr/>
          <p:nvPr/>
        </p:nvSpPr>
        <p:spPr>
          <a:xfrm>
            <a:off x="5869610" y="563569"/>
            <a:ext cx="6100717" cy="4154984"/>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O dragão tem dois poderes aliados e juntos eles fazem com que toda a Terra. </a:t>
            </a:r>
          </a:p>
        </p:txBody>
      </p:sp>
    </p:spTree>
    <p:extLst>
      <p:ext uri="{BB962C8B-B14F-4D97-AF65-F5344CB8AC3E}">
        <p14:creationId xmlns:p14="http://schemas.microsoft.com/office/powerpoint/2010/main" val="2042567469"/>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334736" y="639138"/>
            <a:ext cx="5039184" cy="2862322"/>
          </a:xfrm>
          <a:prstGeom prst="rect">
            <a:avLst/>
          </a:prstGeom>
        </p:spPr>
        <p:txBody>
          <a:bodyPr wrap="square">
            <a:spAutoFit/>
          </a:bodyPr>
          <a:lstStyle/>
          <a:p>
            <a:pPr algn="ctr"/>
            <a:r>
              <a:rPr lang="pt-BR" sz="6000" dirty="0"/>
              <a:t>a guerra contra o remanescente </a:t>
            </a:r>
            <a:endParaRPr lang="pt-BR" altLang="pt-BR" sz="6000"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pic>
        <p:nvPicPr>
          <p:cNvPr id="3" name="Imagem 2"/>
          <p:cNvPicPr>
            <a:picLocks noChangeAspect="1"/>
          </p:cNvPicPr>
          <p:nvPr/>
        </p:nvPicPr>
        <p:blipFill>
          <a:blip r:embed="rId4"/>
          <a:stretch>
            <a:fillRect/>
          </a:stretch>
        </p:blipFill>
        <p:spPr>
          <a:xfrm>
            <a:off x="334736" y="6025638"/>
            <a:ext cx="1094477" cy="526588"/>
          </a:xfrm>
          <a:prstGeom prst="rect">
            <a:avLst/>
          </a:prstGeom>
        </p:spPr>
      </p:pic>
      <p:sp>
        <p:nvSpPr>
          <p:cNvPr id="5" name="Retângulo 4"/>
          <p:cNvSpPr/>
          <p:nvPr/>
        </p:nvSpPr>
        <p:spPr>
          <a:xfrm>
            <a:off x="604881" y="943938"/>
            <a:ext cx="7707845" cy="4154984"/>
          </a:xfrm>
          <a:prstGeom prst="rect">
            <a:avLst/>
          </a:prstGeom>
        </p:spPr>
        <p:txBody>
          <a:bodyPr wrap="square">
            <a:spAutoFit/>
          </a:bodyPr>
          <a:lstStyle/>
          <a:p>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No fim do capítulo 13 a impressão que se tem é que o Dragão e sua trupe serão os vencedores finais.</a:t>
            </a:r>
          </a:p>
        </p:txBody>
      </p:sp>
    </p:spTree>
    <p:extLst>
      <p:ext uri="{BB962C8B-B14F-4D97-AF65-F5344CB8AC3E}">
        <p14:creationId xmlns:p14="http://schemas.microsoft.com/office/powerpoint/2010/main" val="839854925"/>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286015"/>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433645" y="1464849"/>
            <a:ext cx="11536682" cy="2585323"/>
          </a:xfrm>
          <a:prstGeom prst="rect">
            <a:avLst/>
          </a:prstGeom>
        </p:spPr>
        <p:txBody>
          <a:bodyPr wrap="square">
            <a:spAutoFit/>
          </a:bodyPr>
          <a:lstStyle/>
          <a:p>
            <a:pPr algn="ctr"/>
            <a:r>
              <a:rPr lang="pt-BR" altLang="pt-BR" sz="5400" dirty="0">
                <a:solidFill>
                  <a:schemeClr val="bg1"/>
                </a:solidFill>
                <a:effectLst>
                  <a:outerShdw blurRad="38100" dist="38100" dir="2700000" algn="tl">
                    <a:srgbClr val="000000">
                      <a:alpha val="43137"/>
                    </a:srgbClr>
                  </a:outerShdw>
                </a:effectLst>
                <a:latin typeface="Agency FB" panose="020B0503020202020204" pitchFamily="34" charset="0"/>
              </a:rPr>
              <a:t> Olhei, e eis o Cordeiro em pé sobre o monte Sião, e </a:t>
            </a:r>
            <a:r>
              <a:rPr lang="pt-BR" altLang="pt-BR" sz="5400" u="sng" dirty="0">
                <a:solidFill>
                  <a:srgbClr val="FFFF00"/>
                </a:solidFill>
                <a:effectLst>
                  <a:outerShdw blurRad="38100" dist="38100" dir="2700000" algn="tl">
                    <a:srgbClr val="000000">
                      <a:alpha val="43137"/>
                    </a:srgbClr>
                  </a:outerShdw>
                </a:effectLst>
                <a:latin typeface="Agency FB" panose="020B0503020202020204" pitchFamily="34" charset="0"/>
              </a:rPr>
              <a:t>com ele cento e quarenta e quatro mil, </a:t>
            </a:r>
            <a:r>
              <a:rPr lang="pt-BR" altLang="pt-BR" sz="5400" dirty="0">
                <a:solidFill>
                  <a:schemeClr val="bg1"/>
                </a:solidFill>
                <a:effectLst>
                  <a:outerShdw blurRad="38100" dist="38100" dir="2700000" algn="tl">
                    <a:srgbClr val="000000">
                      <a:alpha val="43137"/>
                    </a:srgbClr>
                  </a:outerShdw>
                </a:effectLst>
                <a:latin typeface="Agency FB" panose="020B0503020202020204" pitchFamily="34" charset="0"/>
              </a:rPr>
              <a:t>tendo na fronte escrito o seu nome e o nome de seu Pai. </a:t>
            </a:r>
            <a:endParaRPr lang="pt-BR" altLang="pt-BR" sz="5400" u="sng" dirty="0">
              <a:solidFill>
                <a:srgbClr val="FFFF00"/>
              </a:solidFill>
              <a:effectLst>
                <a:outerShdw blurRad="38100" dist="38100" dir="2700000" algn="tl">
                  <a:srgbClr val="000000">
                    <a:alpha val="43137"/>
                  </a:srgbClr>
                </a:outerShdw>
              </a:effectLst>
              <a:latin typeface="Agency FB" panose="020B0503020202020204" pitchFamily="34" charset="0"/>
            </a:endParaRPr>
          </a:p>
        </p:txBody>
      </p:sp>
      <p:sp>
        <p:nvSpPr>
          <p:cNvPr id="7" name="Retângulo 6"/>
          <p:cNvSpPr/>
          <p:nvPr/>
        </p:nvSpPr>
        <p:spPr>
          <a:xfrm>
            <a:off x="735996" y="66618"/>
            <a:ext cx="5506541" cy="830997"/>
          </a:xfrm>
          <a:prstGeom prst="rect">
            <a:avLst/>
          </a:prstGeom>
        </p:spPr>
        <p:txBody>
          <a:bodyPr wrap="square">
            <a:spAutoFit/>
          </a:bodyPr>
          <a:lstStyle/>
          <a:p>
            <a:r>
              <a:rPr lang="pt-BR" altLang="pt-BR" sz="4800" b="1" dirty="0">
                <a:solidFill>
                  <a:srgbClr val="FFFF00"/>
                </a:solidFill>
                <a:latin typeface="Digital" pitchFamily="2" charset="0"/>
              </a:rPr>
              <a:t>Apocalipse 12:1</a:t>
            </a: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3954038327"/>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4"/>
          <a:stretch>
            <a:fillRect/>
          </a:stretch>
        </p:blipFill>
        <p:spPr>
          <a:xfrm>
            <a:off x="334736" y="6025638"/>
            <a:ext cx="1094477" cy="526588"/>
          </a:xfrm>
          <a:prstGeom prst="rect">
            <a:avLst/>
          </a:prstGeom>
        </p:spPr>
      </p:pic>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36" y="607024"/>
            <a:ext cx="11552464" cy="5073122"/>
          </a:xfrm>
          <a:prstGeom prst="rect">
            <a:avLst/>
          </a:prstGeom>
        </p:spPr>
      </p:pic>
      <p:sp>
        <p:nvSpPr>
          <p:cNvPr id="6" name="Retângulo 5"/>
          <p:cNvSpPr/>
          <p:nvPr/>
        </p:nvSpPr>
        <p:spPr>
          <a:xfrm>
            <a:off x="3190451" y="789094"/>
            <a:ext cx="6050054" cy="923330"/>
          </a:xfrm>
          <a:prstGeom prst="rect">
            <a:avLst/>
          </a:prstGeom>
        </p:spPr>
        <p:txBody>
          <a:bodyPr wrap="none">
            <a:spAutoFit/>
          </a:bodyPr>
          <a:lstStyle/>
          <a:p>
            <a:pPr lvl="0"/>
            <a:r>
              <a:rPr lang="pt-BR" sz="5400" dirty="0">
                <a:solidFill>
                  <a:srgbClr val="FFFF00"/>
                </a:solidFill>
                <a:latin typeface="Agency FB" panose="020B0503020202020204" pitchFamily="34" charset="0"/>
              </a:rPr>
              <a:t>Os Seguidores do Cordeiro</a:t>
            </a:r>
          </a:p>
        </p:txBody>
      </p:sp>
      <p:sp>
        <p:nvSpPr>
          <p:cNvPr id="7" name="Retângulo 6"/>
          <p:cNvSpPr/>
          <p:nvPr/>
        </p:nvSpPr>
        <p:spPr>
          <a:xfrm>
            <a:off x="334736" y="1894494"/>
            <a:ext cx="12879324" cy="3785652"/>
          </a:xfrm>
          <a:prstGeom prst="rect">
            <a:avLst/>
          </a:prstGeom>
        </p:spPr>
        <p:txBody>
          <a:bodyPr wrap="square">
            <a:spAutoFit/>
          </a:bodyPr>
          <a:lstStyle/>
          <a:p>
            <a:pPr marL="914400" indent="-914400">
              <a:buAutoNum type="arabicPeriod"/>
            </a:pPr>
            <a:r>
              <a:rPr lang="pt-BR" sz="4800" dirty="0">
                <a:solidFill>
                  <a:schemeClr val="bg1"/>
                </a:solidFill>
                <a:latin typeface="Agency FB" panose="020B0503020202020204" pitchFamily="34" charset="0"/>
              </a:rPr>
              <a:t>Guardam os mandamentos de Deus (12:17; 14:12); </a:t>
            </a:r>
          </a:p>
          <a:p>
            <a:pPr marL="914400" indent="-914400">
              <a:buAutoNum type="arabicPeriod"/>
            </a:pPr>
            <a:r>
              <a:rPr lang="pt-BR" sz="4800" dirty="0">
                <a:solidFill>
                  <a:schemeClr val="bg1"/>
                </a:solidFill>
                <a:latin typeface="Agency FB" panose="020B0503020202020204" pitchFamily="34" charset="0"/>
              </a:rPr>
              <a:t>Têm e anunciam o Evangelho eterno; (14:6);</a:t>
            </a:r>
          </a:p>
          <a:p>
            <a:pPr marL="914400" indent="-914400">
              <a:buAutoNum type="arabicPeriod"/>
            </a:pPr>
            <a:r>
              <a:rPr lang="pt-BR" sz="4800" dirty="0">
                <a:solidFill>
                  <a:schemeClr val="bg1"/>
                </a:solidFill>
                <a:latin typeface="Agency FB" panose="020B0503020202020204" pitchFamily="34" charset="0"/>
              </a:rPr>
              <a:t>Tem uma mensagem que alcança o mundo todo (14:6); </a:t>
            </a:r>
          </a:p>
          <a:p>
            <a:pPr marL="914400" indent="-914400">
              <a:buAutoNum type="arabicPeriod" startAt="4"/>
            </a:pPr>
            <a:r>
              <a:rPr lang="pt-BR" sz="4800" dirty="0">
                <a:solidFill>
                  <a:schemeClr val="bg1"/>
                </a:solidFill>
                <a:latin typeface="Agency FB" panose="020B0503020202020204" pitchFamily="34" charset="0"/>
              </a:rPr>
              <a:t>Adoram a Deus como o Criador (14:7); </a:t>
            </a:r>
          </a:p>
          <a:p>
            <a:r>
              <a:rPr lang="pt-BR" sz="4800" dirty="0">
                <a:solidFill>
                  <a:schemeClr val="bg1"/>
                </a:solidFill>
                <a:latin typeface="Agency FB" panose="020B0503020202020204" pitchFamily="34" charset="0"/>
              </a:rPr>
              <a:t>5.     Anunciam o tempo do Juízo de Deus (14:7); </a:t>
            </a:r>
          </a:p>
        </p:txBody>
      </p:sp>
    </p:spTree>
    <p:extLst>
      <p:ext uri="{BB962C8B-B14F-4D97-AF65-F5344CB8AC3E}">
        <p14:creationId xmlns:p14="http://schemas.microsoft.com/office/powerpoint/2010/main" val="216760787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barn(inVertical)">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barn(inVertical)">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barn(inVertical)">
                                      <p:cBhvr>
                                        <p:cTn id="26" dur="5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barn(inVertical)">
                                      <p:cBhvr>
                                        <p:cTn id="31" dur="500"/>
                                        <p:tgtEl>
                                          <p:spTgt spid="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barn(inVertical)">
                                      <p:cBhvr>
                                        <p:cTn id="36"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4"/>
          <a:stretch>
            <a:fillRect/>
          </a:stretch>
        </p:blipFill>
        <p:spPr>
          <a:xfrm>
            <a:off x="334736" y="6025638"/>
            <a:ext cx="1094477" cy="526588"/>
          </a:xfrm>
          <a:prstGeom prst="rect">
            <a:avLst/>
          </a:prstGeom>
        </p:spPr>
      </p:pic>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214" y="339183"/>
            <a:ext cx="11003021" cy="5369550"/>
          </a:xfrm>
          <a:prstGeom prst="rect">
            <a:avLst/>
          </a:prstGeom>
        </p:spPr>
      </p:pic>
      <p:sp>
        <p:nvSpPr>
          <p:cNvPr id="6" name="Retângulo 5"/>
          <p:cNvSpPr/>
          <p:nvPr/>
        </p:nvSpPr>
        <p:spPr>
          <a:xfrm>
            <a:off x="3328995" y="450019"/>
            <a:ext cx="6050054" cy="923330"/>
          </a:xfrm>
          <a:prstGeom prst="rect">
            <a:avLst/>
          </a:prstGeom>
        </p:spPr>
        <p:txBody>
          <a:bodyPr wrap="none">
            <a:spAutoFit/>
          </a:bodyPr>
          <a:lstStyle/>
          <a:p>
            <a:pPr lvl="0"/>
            <a:r>
              <a:rPr lang="pt-BR" sz="5400" dirty="0">
                <a:solidFill>
                  <a:srgbClr val="FFFF00"/>
                </a:solidFill>
                <a:latin typeface="Agency FB" panose="020B0503020202020204" pitchFamily="34" charset="0"/>
              </a:rPr>
              <a:t>Os Seguidores do Cordeiro</a:t>
            </a:r>
          </a:p>
        </p:txBody>
      </p:sp>
      <p:sp>
        <p:nvSpPr>
          <p:cNvPr id="7" name="Retângulo 6"/>
          <p:cNvSpPr/>
          <p:nvPr/>
        </p:nvSpPr>
        <p:spPr>
          <a:xfrm>
            <a:off x="690214" y="1212127"/>
            <a:ext cx="11327615" cy="4524315"/>
          </a:xfrm>
          <a:prstGeom prst="rect">
            <a:avLst/>
          </a:prstGeom>
        </p:spPr>
        <p:txBody>
          <a:bodyPr wrap="square">
            <a:spAutoFit/>
          </a:bodyPr>
          <a:lstStyle/>
          <a:p>
            <a:r>
              <a:rPr lang="pt-BR" sz="4800" dirty="0">
                <a:solidFill>
                  <a:schemeClr val="bg1"/>
                </a:solidFill>
                <a:latin typeface="Agency FB" panose="020B0503020202020204" pitchFamily="34" charset="0"/>
              </a:rPr>
              <a:t>6.    São pacientes esperando o Retorno do Cordeiro, mesmo passando por agressões por parte do dragão e sua equipe (14:12);</a:t>
            </a:r>
          </a:p>
          <a:p>
            <a:pPr marL="914400" indent="-914400">
              <a:buAutoNum type="arabicPeriod" startAt="7"/>
            </a:pPr>
            <a:r>
              <a:rPr lang="pt-BR" sz="4800" dirty="0">
                <a:solidFill>
                  <a:schemeClr val="bg1"/>
                </a:solidFill>
                <a:latin typeface="Agency FB" panose="020B0503020202020204" pitchFamily="34" charset="0"/>
              </a:rPr>
              <a:t>São Justificados pela fé em Jesus(14:12);  </a:t>
            </a:r>
          </a:p>
          <a:p>
            <a:pPr marL="914400" indent="-914400">
              <a:buAutoNum type="arabicPeriod" startAt="8"/>
            </a:pPr>
            <a:r>
              <a:rPr lang="pt-BR" sz="4800" dirty="0">
                <a:solidFill>
                  <a:schemeClr val="bg1"/>
                </a:solidFill>
                <a:latin typeface="Agency FB" panose="020B0503020202020204" pitchFamily="34" charset="0"/>
              </a:rPr>
              <a:t>Apareceram depois da época do deserto</a:t>
            </a:r>
          </a:p>
          <a:p>
            <a:r>
              <a:rPr lang="pt-BR" sz="4800" dirty="0">
                <a:solidFill>
                  <a:schemeClr val="bg1"/>
                </a:solidFill>
                <a:latin typeface="Agency FB" panose="020B0503020202020204" pitchFamily="34" charset="0"/>
              </a:rPr>
              <a:t>(12:6,14; 538 – 1798d. C.). </a:t>
            </a:r>
          </a:p>
        </p:txBody>
      </p:sp>
    </p:spTree>
    <p:extLst>
      <p:ext uri="{BB962C8B-B14F-4D97-AF65-F5344CB8AC3E}">
        <p14:creationId xmlns:p14="http://schemas.microsoft.com/office/powerpoint/2010/main" val="1639160044"/>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barn(inVertical)">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barn(inVertical)">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barn(inVertical)">
                                      <p:cBhvr>
                                        <p:cTn id="26" dur="500"/>
                                        <p:tgtEl>
                                          <p:spTgt spid="7">
                                            <p:txEl>
                                              <p:pRg st="2" end="2"/>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barn(inVertical)">
                                      <p:cBhvr>
                                        <p:cTn id="2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6125936" y="1890944"/>
            <a:ext cx="5624334" cy="1938992"/>
          </a:xfrm>
          <a:prstGeom prst="rect">
            <a:avLst/>
          </a:prstGeom>
        </p:spPr>
        <p:txBody>
          <a:bodyPr wrap="square">
            <a:spAutoFit/>
          </a:bodyPr>
          <a:lstStyle/>
          <a:p>
            <a:pPr algn="ctr"/>
            <a:r>
              <a:rPr lang="pt-BR" altLang="pt-BR" sz="6000" dirty="0">
                <a:solidFill>
                  <a:schemeClr val="bg1"/>
                </a:solidFill>
                <a:effectLst>
                  <a:outerShdw blurRad="38100" dist="38100" dir="2700000" algn="tl">
                    <a:srgbClr val="000000">
                      <a:alpha val="43137"/>
                    </a:srgbClr>
                  </a:outerShdw>
                </a:effectLst>
                <a:latin typeface="Agency FB" panose="020B0503020202020204" pitchFamily="34" charset="0"/>
              </a:rPr>
              <a:t>O Cordeiro também tem ações globais. </a:t>
            </a:r>
          </a:p>
        </p:txBody>
      </p:sp>
      <p:pic>
        <p:nvPicPr>
          <p:cNvPr id="6" name="Imagem 5"/>
          <p:cNvPicPr>
            <a:picLocks noChangeAspect="1"/>
          </p:cNvPicPr>
          <p:nvPr/>
        </p:nvPicPr>
        <p:blipFill>
          <a:blip r:embed="rId4"/>
          <a:stretch>
            <a:fillRect/>
          </a:stretch>
        </p:blipFill>
        <p:spPr>
          <a:xfrm>
            <a:off x="334736" y="6025638"/>
            <a:ext cx="1094477" cy="526588"/>
          </a:xfrm>
          <a:prstGeom prst="rect">
            <a:avLst/>
          </a:prstGeom>
        </p:spPr>
      </p:pic>
    </p:spTree>
    <p:extLst>
      <p:ext uri="{BB962C8B-B14F-4D97-AF65-F5344CB8AC3E}">
        <p14:creationId xmlns:p14="http://schemas.microsoft.com/office/powerpoint/2010/main" val="2876318452"/>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4"/>
          <a:stretch>
            <a:fillRect/>
          </a:stretch>
        </p:blipFill>
        <p:spPr>
          <a:xfrm>
            <a:off x="334736" y="6025638"/>
            <a:ext cx="1094477" cy="526588"/>
          </a:xfrm>
          <a:prstGeom prst="rect">
            <a:avLst/>
          </a:prstGeom>
        </p:spPr>
      </p:pic>
      <p:pic>
        <p:nvPicPr>
          <p:cNvPr id="4" name="Imagem 3"/>
          <p:cNvPicPr>
            <a:picLocks noChangeAspect="1"/>
          </p:cNvPicPr>
          <p:nvPr/>
        </p:nvPicPr>
        <p:blipFill>
          <a:blip r:embed="rId4"/>
          <a:stretch>
            <a:fillRect/>
          </a:stretch>
        </p:blipFill>
        <p:spPr>
          <a:xfrm>
            <a:off x="334736" y="6025638"/>
            <a:ext cx="1094477" cy="526588"/>
          </a:xfrm>
          <a:prstGeom prst="rect">
            <a:avLst/>
          </a:prstGeom>
        </p:spPr>
      </p:pic>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36" y="1204731"/>
            <a:ext cx="11552464" cy="3838324"/>
          </a:xfrm>
          <a:prstGeom prst="rect">
            <a:avLst/>
          </a:prstGeom>
        </p:spPr>
      </p:pic>
      <p:sp>
        <p:nvSpPr>
          <p:cNvPr id="7" name="Retângulo 6"/>
          <p:cNvSpPr/>
          <p:nvPr/>
        </p:nvSpPr>
        <p:spPr>
          <a:xfrm>
            <a:off x="3407572" y="1161889"/>
            <a:ext cx="5889754" cy="1200329"/>
          </a:xfrm>
          <a:prstGeom prst="rect">
            <a:avLst/>
          </a:prstGeom>
        </p:spPr>
        <p:txBody>
          <a:bodyPr wrap="none">
            <a:spAutoFit/>
          </a:bodyPr>
          <a:lstStyle/>
          <a:p>
            <a:pPr lvl="0"/>
            <a:r>
              <a:rPr lang="pt-BR" sz="7200" dirty="0">
                <a:solidFill>
                  <a:srgbClr val="FFFF00"/>
                </a:solidFill>
                <a:latin typeface="Agency FB" panose="020B0503020202020204" pitchFamily="34" charset="0"/>
              </a:rPr>
              <a:t>A certeza da vitória</a:t>
            </a:r>
          </a:p>
        </p:txBody>
      </p:sp>
      <p:sp>
        <p:nvSpPr>
          <p:cNvPr id="8" name="Retângulo 7"/>
          <p:cNvSpPr/>
          <p:nvPr/>
        </p:nvSpPr>
        <p:spPr>
          <a:xfrm>
            <a:off x="334736" y="2292896"/>
            <a:ext cx="12879324" cy="2585323"/>
          </a:xfrm>
          <a:prstGeom prst="rect">
            <a:avLst/>
          </a:prstGeom>
        </p:spPr>
        <p:txBody>
          <a:bodyPr wrap="square">
            <a:spAutoFit/>
          </a:bodyPr>
          <a:lstStyle/>
          <a:p>
            <a:pPr marL="914400" indent="-914400">
              <a:buAutoNum type="arabicPeriod"/>
            </a:pPr>
            <a:r>
              <a:rPr lang="pt-BR" sz="5400" dirty="0">
                <a:solidFill>
                  <a:schemeClr val="bg1"/>
                </a:solidFill>
                <a:latin typeface="Agency FB" panose="020B0503020202020204" pitchFamily="34" charset="0"/>
              </a:rPr>
              <a:t>Pelo Juízo Anunciado; (</a:t>
            </a:r>
            <a:r>
              <a:rPr lang="pt-BR" sz="5400" dirty="0" err="1">
                <a:solidFill>
                  <a:schemeClr val="bg1"/>
                </a:solidFill>
                <a:latin typeface="Agency FB" panose="020B0503020202020204" pitchFamily="34" charset="0"/>
              </a:rPr>
              <a:t>Apoc</a:t>
            </a:r>
            <a:r>
              <a:rPr lang="pt-BR" sz="5400" dirty="0">
                <a:solidFill>
                  <a:schemeClr val="bg1"/>
                </a:solidFill>
                <a:latin typeface="Agency FB" panose="020B0503020202020204" pitchFamily="34" charset="0"/>
              </a:rPr>
              <a:t>. 14:6 e 7);</a:t>
            </a:r>
          </a:p>
          <a:p>
            <a:pPr marL="914400" indent="-914400">
              <a:buAutoNum type="arabicPeriod"/>
            </a:pPr>
            <a:r>
              <a:rPr lang="pt-BR" sz="5400" dirty="0">
                <a:solidFill>
                  <a:schemeClr val="bg1"/>
                </a:solidFill>
                <a:latin typeface="Agency FB" panose="020B0503020202020204" pitchFamily="34" charset="0"/>
              </a:rPr>
              <a:t>Pelo Juízo Delineado (</a:t>
            </a:r>
            <a:r>
              <a:rPr lang="pt-BR" sz="5400" dirty="0" err="1">
                <a:solidFill>
                  <a:schemeClr val="bg1"/>
                </a:solidFill>
                <a:latin typeface="Agency FB" panose="020B0503020202020204" pitchFamily="34" charset="0"/>
              </a:rPr>
              <a:t>Apoc</a:t>
            </a:r>
            <a:r>
              <a:rPr lang="pt-BR" sz="5400" dirty="0">
                <a:solidFill>
                  <a:schemeClr val="bg1"/>
                </a:solidFill>
                <a:latin typeface="Agency FB" panose="020B0503020202020204" pitchFamily="34" charset="0"/>
              </a:rPr>
              <a:t>. 14:8);</a:t>
            </a:r>
          </a:p>
          <a:p>
            <a:pPr marL="914400" indent="-914400">
              <a:buAutoNum type="arabicPeriod"/>
            </a:pPr>
            <a:r>
              <a:rPr lang="pt-BR" sz="5400" dirty="0">
                <a:solidFill>
                  <a:schemeClr val="bg1"/>
                </a:solidFill>
                <a:latin typeface="Agency FB" panose="020B0503020202020204" pitchFamily="34" charset="0"/>
              </a:rPr>
              <a:t>Pelo Juízo Descrito (</a:t>
            </a:r>
            <a:r>
              <a:rPr lang="pt-BR" sz="5400" dirty="0" err="1">
                <a:solidFill>
                  <a:schemeClr val="bg1"/>
                </a:solidFill>
                <a:latin typeface="Agency FB" panose="020B0503020202020204" pitchFamily="34" charset="0"/>
              </a:rPr>
              <a:t>Apoc</a:t>
            </a:r>
            <a:r>
              <a:rPr lang="pt-BR" sz="5400" dirty="0">
                <a:solidFill>
                  <a:schemeClr val="bg1"/>
                </a:solidFill>
                <a:latin typeface="Agency FB" panose="020B0503020202020204" pitchFamily="34" charset="0"/>
              </a:rPr>
              <a:t>. 14:9-12) </a:t>
            </a:r>
          </a:p>
        </p:txBody>
      </p:sp>
    </p:spTree>
    <p:extLst>
      <p:ext uri="{BB962C8B-B14F-4D97-AF65-F5344CB8AC3E}">
        <p14:creationId xmlns:p14="http://schemas.microsoft.com/office/powerpoint/2010/main" val="1276411642"/>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arn(inVertic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barn(inVertical)">
                                      <p:cBhvr>
                                        <p:cTn id="2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4"/>
          <a:stretch>
            <a:fillRect/>
          </a:stretch>
        </p:blipFill>
        <p:spPr>
          <a:xfrm>
            <a:off x="334736" y="6025638"/>
            <a:ext cx="1094477" cy="526588"/>
          </a:xfrm>
          <a:prstGeom prst="rect">
            <a:avLst/>
          </a:prstGeom>
        </p:spPr>
      </p:pic>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36" y="1204731"/>
            <a:ext cx="11552464" cy="3588942"/>
          </a:xfrm>
          <a:prstGeom prst="rect">
            <a:avLst/>
          </a:prstGeom>
        </p:spPr>
      </p:pic>
      <p:sp>
        <p:nvSpPr>
          <p:cNvPr id="5" name="Retângulo 4"/>
          <p:cNvSpPr/>
          <p:nvPr/>
        </p:nvSpPr>
        <p:spPr>
          <a:xfrm>
            <a:off x="3488294" y="1133516"/>
            <a:ext cx="5245347" cy="1200329"/>
          </a:xfrm>
          <a:prstGeom prst="rect">
            <a:avLst/>
          </a:prstGeom>
        </p:spPr>
        <p:txBody>
          <a:bodyPr wrap="none">
            <a:spAutoFit/>
          </a:bodyPr>
          <a:lstStyle/>
          <a:p>
            <a:pPr lvl="0"/>
            <a:r>
              <a:rPr lang="pt-BR" sz="7200" dirty="0">
                <a:solidFill>
                  <a:srgbClr val="FFFF00"/>
                </a:solidFill>
                <a:latin typeface="Agency FB" panose="020B0503020202020204" pitchFamily="34" charset="0"/>
              </a:rPr>
              <a:t>Um Final Glorioso</a:t>
            </a:r>
          </a:p>
        </p:txBody>
      </p:sp>
      <p:sp>
        <p:nvSpPr>
          <p:cNvPr id="7" name="Retângulo 6"/>
          <p:cNvSpPr/>
          <p:nvPr/>
        </p:nvSpPr>
        <p:spPr>
          <a:xfrm>
            <a:off x="334736" y="2528947"/>
            <a:ext cx="12879324" cy="2585323"/>
          </a:xfrm>
          <a:prstGeom prst="rect">
            <a:avLst/>
          </a:prstGeom>
        </p:spPr>
        <p:txBody>
          <a:bodyPr wrap="square">
            <a:spAutoFit/>
          </a:bodyPr>
          <a:lstStyle/>
          <a:p>
            <a:pPr marL="914400" indent="-914400">
              <a:buAutoNum type="arabicPeriod"/>
            </a:pPr>
            <a:r>
              <a:rPr lang="pt-BR" sz="5400" dirty="0">
                <a:solidFill>
                  <a:schemeClr val="bg1"/>
                </a:solidFill>
                <a:latin typeface="Agency FB" panose="020B0503020202020204" pitchFamily="34" charset="0"/>
              </a:rPr>
              <a:t>Colheita dos justos (</a:t>
            </a:r>
            <a:r>
              <a:rPr lang="pt-BR" sz="5400" dirty="0" err="1">
                <a:solidFill>
                  <a:schemeClr val="bg1"/>
                </a:solidFill>
                <a:latin typeface="Agency FB" panose="020B0503020202020204" pitchFamily="34" charset="0"/>
              </a:rPr>
              <a:t>Apoc</a:t>
            </a:r>
            <a:r>
              <a:rPr lang="pt-BR" sz="5400" dirty="0">
                <a:solidFill>
                  <a:schemeClr val="bg1"/>
                </a:solidFill>
                <a:latin typeface="Agency FB" panose="020B0503020202020204" pitchFamily="34" charset="0"/>
              </a:rPr>
              <a:t>. 14-16)</a:t>
            </a:r>
          </a:p>
          <a:p>
            <a:pPr marL="914400" indent="-914400">
              <a:buAutoNum type="arabicPeriod"/>
            </a:pPr>
            <a:r>
              <a:rPr lang="pt-BR" sz="5400" dirty="0">
                <a:solidFill>
                  <a:schemeClr val="bg1"/>
                </a:solidFill>
                <a:latin typeface="Agency FB" panose="020B0503020202020204" pitchFamily="34" charset="0"/>
              </a:rPr>
              <a:t>Colheita dos ímpios (</a:t>
            </a:r>
            <a:r>
              <a:rPr lang="pt-BR" sz="5400" dirty="0" err="1">
                <a:solidFill>
                  <a:schemeClr val="bg1"/>
                </a:solidFill>
                <a:latin typeface="Agency FB" panose="020B0503020202020204" pitchFamily="34" charset="0"/>
              </a:rPr>
              <a:t>Apoc</a:t>
            </a:r>
            <a:r>
              <a:rPr lang="pt-BR" sz="5400" dirty="0">
                <a:solidFill>
                  <a:schemeClr val="bg1"/>
                </a:solidFill>
                <a:latin typeface="Agency FB" panose="020B0503020202020204" pitchFamily="34" charset="0"/>
              </a:rPr>
              <a:t>. 17-20)</a:t>
            </a:r>
          </a:p>
          <a:p>
            <a:endParaRPr lang="pt-BR" sz="5400"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1709450738"/>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881974" y="1603851"/>
            <a:ext cx="5317919" cy="2308324"/>
          </a:xfrm>
          <a:prstGeom prst="rect">
            <a:avLst/>
          </a:prstGeom>
        </p:spPr>
        <p:txBody>
          <a:bodyPr wrap="square">
            <a:spAutoFit/>
          </a:bodyPr>
          <a:lstStyle/>
          <a:p>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Há uma última batalha e o foco dela é adoração, quem você vai adorar? </a:t>
            </a:r>
          </a:p>
        </p:txBody>
      </p:sp>
      <p:pic>
        <p:nvPicPr>
          <p:cNvPr id="3" name="Imagem 2"/>
          <p:cNvPicPr>
            <a:picLocks noChangeAspect="1"/>
          </p:cNvPicPr>
          <p:nvPr/>
        </p:nvPicPr>
        <p:blipFill>
          <a:blip r:embed="rId4"/>
          <a:stretch>
            <a:fillRect/>
          </a:stretch>
        </p:blipFill>
        <p:spPr>
          <a:xfrm>
            <a:off x="334736" y="6025638"/>
            <a:ext cx="1094477" cy="526588"/>
          </a:xfrm>
          <a:prstGeom prst="rect">
            <a:avLst/>
          </a:prstGeom>
        </p:spPr>
      </p:pic>
    </p:spTree>
    <p:extLst>
      <p:ext uri="{BB962C8B-B14F-4D97-AF65-F5344CB8AC3E}">
        <p14:creationId xmlns:p14="http://schemas.microsoft.com/office/powerpoint/2010/main" val="3810489373"/>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6"/>
          <a:stretch>
            <a:fillRect/>
          </a:stretch>
        </p:blipFill>
        <p:spPr>
          <a:xfrm>
            <a:off x="251609" y="5997927"/>
            <a:ext cx="1094477" cy="526588"/>
          </a:xfrm>
          <a:prstGeom prst="rect">
            <a:avLst/>
          </a:prstGeom>
        </p:spPr>
      </p:pic>
      <p:pic>
        <p:nvPicPr>
          <p:cNvPr id="2" name="Imagem 1"/>
          <p:cNvPicPr>
            <a:picLocks noChangeAspect="1"/>
          </p:cNvPicPr>
          <p:nvPr/>
        </p:nvPicPr>
        <p:blipFill>
          <a:blip r:embed="rId7"/>
          <a:stretch>
            <a:fillRect/>
          </a:stretch>
        </p:blipFill>
        <p:spPr>
          <a:xfrm>
            <a:off x="334737" y="969817"/>
            <a:ext cx="11537724" cy="4610227"/>
          </a:xfrm>
          <a:prstGeom prst="rect">
            <a:avLst/>
          </a:prstGeom>
        </p:spPr>
      </p:pic>
      <p:sp>
        <p:nvSpPr>
          <p:cNvPr id="4" name="Retângulo 3"/>
          <p:cNvSpPr/>
          <p:nvPr/>
        </p:nvSpPr>
        <p:spPr>
          <a:xfrm>
            <a:off x="526474" y="1055729"/>
            <a:ext cx="11318278" cy="4524315"/>
          </a:xfrm>
          <a:prstGeom prst="rect">
            <a:avLst/>
          </a:prstGeom>
        </p:spPr>
        <p:txBody>
          <a:bodyPr wrap="square">
            <a:spAutoFit/>
          </a:bodyPr>
          <a:lstStyle/>
          <a:p>
            <a:pPr algn="ctr"/>
            <a:r>
              <a:rPr lang="pt-BR" altLang="pt-BR" sz="7200" dirty="0">
                <a:solidFill>
                  <a:schemeClr val="bg1"/>
                </a:solidFill>
                <a:effectLst>
                  <a:outerShdw blurRad="38100" dist="38100" dir="2700000" algn="tl">
                    <a:srgbClr val="000000">
                      <a:alpha val="43137"/>
                    </a:srgbClr>
                  </a:outerShdw>
                </a:effectLst>
                <a:latin typeface="Agency FB" panose="020B0503020202020204" pitchFamily="34" charset="0"/>
              </a:rPr>
              <a:t>E agora o que fará você? </a:t>
            </a:r>
          </a:p>
          <a:p>
            <a:pPr algn="ctr"/>
            <a:r>
              <a:rPr lang="pt-BR" altLang="pt-BR" sz="7200" dirty="0">
                <a:solidFill>
                  <a:schemeClr val="bg1"/>
                </a:solidFill>
                <a:effectLst>
                  <a:outerShdw blurRad="38100" dist="38100" dir="2700000" algn="tl">
                    <a:srgbClr val="000000">
                      <a:alpha val="43137"/>
                    </a:srgbClr>
                  </a:outerShdw>
                </a:effectLst>
                <a:latin typeface="Agency FB" panose="020B0503020202020204" pitchFamily="34" charset="0"/>
              </a:rPr>
              <a:t>Terá medo e se unirá ao trio do mal? Ou seguirá o cordeiro, sendo identificado com seu povo?  </a:t>
            </a:r>
          </a:p>
        </p:txBody>
      </p:sp>
      <p:pic>
        <p:nvPicPr>
          <p:cNvPr id="6" name="FUNDO ( Contagem Regressiv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63359151"/>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3897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repeatCount="indefinite" fill="remove"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6130199" y="1791981"/>
            <a:ext cx="4981147" cy="2585323"/>
          </a:xfrm>
          <a:prstGeom prst="rect">
            <a:avLst/>
          </a:prstGeom>
        </p:spPr>
        <p:txBody>
          <a:bodyPr wrap="square">
            <a:spAutoFit/>
          </a:bodyPr>
          <a:lstStyle/>
          <a:p>
            <a:pPr algn="ctr"/>
            <a:r>
              <a:rPr lang="pt-BR" altLang="pt-BR" sz="5400" dirty="0">
                <a:solidFill>
                  <a:schemeClr val="bg1"/>
                </a:solidFill>
                <a:effectLst>
                  <a:outerShdw blurRad="38100" dist="38100" dir="2700000" algn="tl">
                    <a:srgbClr val="000000">
                      <a:alpha val="43137"/>
                    </a:srgbClr>
                  </a:outerShdw>
                </a:effectLst>
                <a:latin typeface="Agency FB" panose="020B0503020202020204" pitchFamily="34" charset="0"/>
              </a:rPr>
              <a:t>Você já teve medo do assim chamado “fim do mundo”? </a:t>
            </a:r>
          </a:p>
        </p:txBody>
      </p:sp>
      <p:pic>
        <p:nvPicPr>
          <p:cNvPr id="3" name="Imagem 2"/>
          <p:cNvPicPr>
            <a:picLocks noChangeAspect="1"/>
          </p:cNvPicPr>
          <p:nvPr/>
        </p:nvPicPr>
        <p:blipFill>
          <a:blip r:embed="rId4"/>
          <a:stretch>
            <a:fillRect/>
          </a:stretch>
        </p:blipFill>
        <p:spPr>
          <a:xfrm>
            <a:off x="334736" y="6025638"/>
            <a:ext cx="1094477" cy="526588"/>
          </a:xfrm>
          <a:prstGeom prst="rect">
            <a:avLst/>
          </a:prstGeom>
        </p:spPr>
      </p:pic>
    </p:spTree>
    <p:extLst>
      <p:ext uri="{BB962C8B-B14F-4D97-AF65-F5344CB8AC3E}">
        <p14:creationId xmlns:p14="http://schemas.microsoft.com/office/powerpoint/2010/main" val="3802983560"/>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4322619" y="1662539"/>
            <a:ext cx="7259782" cy="2123658"/>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O Cordeiro (Cristo) e o Dragão (Satanás)</a:t>
            </a:r>
          </a:p>
        </p:txBody>
      </p:sp>
      <p:pic>
        <p:nvPicPr>
          <p:cNvPr id="5" name="Imagem 4"/>
          <p:cNvPicPr>
            <a:picLocks noChangeAspect="1"/>
          </p:cNvPicPr>
          <p:nvPr/>
        </p:nvPicPr>
        <p:blipFill>
          <a:blip r:embed="rId4"/>
          <a:stretch>
            <a:fillRect/>
          </a:stretch>
        </p:blipFill>
        <p:spPr>
          <a:xfrm>
            <a:off x="334736" y="6025638"/>
            <a:ext cx="1094477" cy="526588"/>
          </a:xfrm>
          <a:prstGeom prst="rect">
            <a:avLst/>
          </a:prstGeom>
        </p:spPr>
      </p:pic>
    </p:spTree>
    <p:extLst>
      <p:ext uri="{BB962C8B-B14F-4D97-AF65-F5344CB8AC3E}">
        <p14:creationId xmlns:p14="http://schemas.microsoft.com/office/powerpoint/2010/main" val="3349390868"/>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642699" y="1601036"/>
            <a:ext cx="11199675" cy="2585323"/>
          </a:xfrm>
          <a:prstGeom prst="rect">
            <a:avLst/>
          </a:prstGeom>
        </p:spPr>
        <p:txBody>
          <a:bodyPr wrap="square">
            <a:spAutoFit/>
          </a:bodyPr>
          <a:lstStyle/>
          <a:p>
            <a:pPr algn="ctr"/>
            <a:r>
              <a:rPr lang="pt-BR" altLang="pt-BR" sz="5400" u="sng" dirty="0">
                <a:solidFill>
                  <a:srgbClr val="FFFF00"/>
                </a:solidFill>
                <a:effectLst>
                  <a:outerShdw blurRad="38100" dist="38100" dir="2700000" algn="tl">
                    <a:srgbClr val="000000">
                      <a:alpha val="43137"/>
                    </a:srgbClr>
                  </a:outerShdw>
                </a:effectLst>
                <a:latin typeface="Agency FB" panose="020B0503020202020204" pitchFamily="34" charset="0"/>
              </a:rPr>
              <a:t>Houve peleja no céu</a:t>
            </a:r>
            <a:r>
              <a:rPr lang="pt-BR" altLang="pt-BR" sz="5400" dirty="0">
                <a:solidFill>
                  <a:schemeClr val="bg1"/>
                </a:solidFill>
                <a:effectLst>
                  <a:outerShdw blurRad="38100" dist="38100" dir="2700000" algn="tl">
                    <a:srgbClr val="000000">
                      <a:alpha val="43137"/>
                    </a:srgbClr>
                  </a:outerShdw>
                </a:effectLst>
                <a:latin typeface="Agency FB" panose="020B0503020202020204" pitchFamily="34" charset="0"/>
              </a:rPr>
              <a:t>. Miguel e os seus anjos pelejaram contra o dragão. Também pelejaram o dragão e seus anjos; </a:t>
            </a:r>
          </a:p>
        </p:txBody>
      </p:sp>
      <p:sp>
        <p:nvSpPr>
          <p:cNvPr id="7" name="Retângulo 6"/>
          <p:cNvSpPr/>
          <p:nvPr/>
        </p:nvSpPr>
        <p:spPr>
          <a:xfrm>
            <a:off x="735996" y="66618"/>
            <a:ext cx="5506541" cy="830997"/>
          </a:xfrm>
          <a:prstGeom prst="rect">
            <a:avLst/>
          </a:prstGeom>
        </p:spPr>
        <p:txBody>
          <a:bodyPr wrap="square">
            <a:spAutoFit/>
          </a:bodyPr>
          <a:lstStyle/>
          <a:p>
            <a:r>
              <a:rPr lang="pt-BR" altLang="pt-BR" sz="4800" b="1" dirty="0">
                <a:solidFill>
                  <a:srgbClr val="FFFF00"/>
                </a:solidFill>
                <a:latin typeface="Digital" pitchFamily="2" charset="0"/>
              </a:rPr>
              <a:t>Apocalipse 12:7</a:t>
            </a: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4129601491"/>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415637" y="1443290"/>
            <a:ext cx="5514109" cy="3416320"/>
          </a:xfrm>
          <a:prstGeom prst="rect">
            <a:avLst/>
          </a:prstGeom>
        </p:spPr>
        <p:txBody>
          <a:bodyPr wrap="square">
            <a:spAutoFit/>
          </a:bodyPr>
          <a:lstStyle/>
          <a:p>
            <a:pPr algn="ctr"/>
            <a:r>
              <a:rPr lang="pt-BR" sz="5400" dirty="0">
                <a:solidFill>
                  <a:schemeClr val="bg1"/>
                </a:solidFill>
                <a:latin typeface="Agency FB" panose="020B0503020202020204" pitchFamily="34" charset="0"/>
              </a:rPr>
              <a:t>A batalha entre o Cordeiro e o Dragão teve origem no céu (</a:t>
            </a:r>
            <a:r>
              <a:rPr lang="pt-BR" sz="5400" dirty="0" err="1">
                <a:solidFill>
                  <a:schemeClr val="bg1"/>
                </a:solidFill>
                <a:latin typeface="Agency FB" panose="020B0503020202020204" pitchFamily="34" charset="0"/>
              </a:rPr>
              <a:t>Apoc</a:t>
            </a:r>
            <a:r>
              <a:rPr lang="pt-BR" sz="5400" dirty="0">
                <a:solidFill>
                  <a:schemeClr val="bg1"/>
                </a:solidFill>
                <a:latin typeface="Agency FB" panose="020B0503020202020204" pitchFamily="34" charset="0"/>
              </a:rPr>
              <a:t>. 12:7-9) </a:t>
            </a:r>
          </a:p>
        </p:txBody>
      </p:sp>
    </p:spTree>
    <p:extLst>
      <p:ext uri="{BB962C8B-B14F-4D97-AF65-F5344CB8AC3E}">
        <p14:creationId xmlns:p14="http://schemas.microsoft.com/office/powerpoint/2010/main" val="3941337529"/>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642699" y="1601036"/>
            <a:ext cx="11199675" cy="2585323"/>
          </a:xfrm>
          <a:prstGeom prst="rect">
            <a:avLst/>
          </a:prstGeom>
        </p:spPr>
        <p:txBody>
          <a:bodyPr wrap="square">
            <a:spAutoFit/>
          </a:bodyPr>
          <a:lstStyle/>
          <a:p>
            <a:pPr algn="ctr"/>
            <a:r>
              <a:rPr lang="pt-BR" altLang="pt-BR" sz="5400" dirty="0">
                <a:solidFill>
                  <a:schemeClr val="bg1"/>
                </a:solidFill>
                <a:effectLst>
                  <a:outerShdw blurRad="38100" dist="38100" dir="2700000" algn="tl">
                    <a:srgbClr val="000000">
                      <a:alpha val="43137"/>
                    </a:srgbClr>
                  </a:outerShdw>
                </a:effectLst>
                <a:latin typeface="Agency FB" panose="020B0503020202020204" pitchFamily="34" charset="0"/>
              </a:rPr>
              <a:t>A mulher, porém, fugiu para o deserto, onde lhe havia Deus preparado lugar para que nele a sustentem durante </a:t>
            </a:r>
            <a:r>
              <a:rPr lang="pt-BR" altLang="pt-BR" sz="5400" u="sng" dirty="0">
                <a:solidFill>
                  <a:srgbClr val="FFFF00"/>
                </a:solidFill>
                <a:effectLst>
                  <a:outerShdw blurRad="38100" dist="38100" dir="2700000" algn="tl">
                    <a:srgbClr val="000000">
                      <a:alpha val="43137"/>
                    </a:srgbClr>
                  </a:outerShdw>
                </a:effectLst>
                <a:latin typeface="Agency FB" panose="020B0503020202020204" pitchFamily="34" charset="0"/>
              </a:rPr>
              <a:t>mil duzentos e sessenta dias. </a:t>
            </a:r>
          </a:p>
        </p:txBody>
      </p:sp>
      <p:sp>
        <p:nvSpPr>
          <p:cNvPr id="7" name="Retângulo 6"/>
          <p:cNvSpPr/>
          <p:nvPr/>
        </p:nvSpPr>
        <p:spPr>
          <a:xfrm>
            <a:off x="735996" y="66618"/>
            <a:ext cx="5506541" cy="830997"/>
          </a:xfrm>
          <a:prstGeom prst="rect">
            <a:avLst/>
          </a:prstGeom>
        </p:spPr>
        <p:txBody>
          <a:bodyPr wrap="square">
            <a:spAutoFit/>
          </a:bodyPr>
          <a:lstStyle/>
          <a:p>
            <a:r>
              <a:rPr lang="pt-BR" altLang="pt-BR" sz="4800" b="1" dirty="0">
                <a:solidFill>
                  <a:srgbClr val="FFFF00"/>
                </a:solidFill>
                <a:latin typeface="Digital" pitchFamily="2" charset="0"/>
              </a:rPr>
              <a:t>Apocalipse 12:6</a:t>
            </a: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2636253840"/>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7204364" y="944526"/>
            <a:ext cx="4239492" cy="3477875"/>
          </a:xfrm>
          <a:prstGeom prst="rect">
            <a:avLst/>
          </a:prstGeom>
        </p:spPr>
        <p:txBody>
          <a:bodyPr wrap="square">
            <a:spAutoFit/>
          </a:bodyPr>
          <a:lstStyle/>
          <a:p>
            <a:pPr algn="ctr"/>
            <a:r>
              <a:rPr lang="pt-BR" sz="4400" dirty="0">
                <a:solidFill>
                  <a:schemeClr val="bg1"/>
                </a:solidFill>
                <a:latin typeface="Agency FB" panose="020B0503020202020204" pitchFamily="34" charset="0"/>
              </a:rPr>
              <a:t>A batalha se estendeu à Terra e no calvário O cordeiro venceu mais uma vez o dragão (</a:t>
            </a:r>
            <a:r>
              <a:rPr lang="pt-BR" sz="4400" dirty="0" err="1">
                <a:solidFill>
                  <a:schemeClr val="bg1"/>
                </a:solidFill>
                <a:latin typeface="Agency FB" panose="020B0503020202020204" pitchFamily="34" charset="0"/>
              </a:rPr>
              <a:t>Apoc</a:t>
            </a:r>
            <a:r>
              <a:rPr lang="pt-BR" sz="4400" dirty="0">
                <a:solidFill>
                  <a:schemeClr val="bg1"/>
                </a:solidFill>
                <a:latin typeface="Agency FB" panose="020B0503020202020204" pitchFamily="34" charset="0"/>
              </a:rPr>
              <a:t>. 12:6). </a:t>
            </a:r>
          </a:p>
        </p:txBody>
      </p:sp>
    </p:spTree>
    <p:extLst>
      <p:ext uri="{BB962C8B-B14F-4D97-AF65-F5344CB8AC3E}">
        <p14:creationId xmlns:p14="http://schemas.microsoft.com/office/powerpoint/2010/main" val="4232374400"/>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4"/>
          <a:stretch>
            <a:fillRect/>
          </a:stretch>
        </p:blipFill>
        <p:spPr>
          <a:xfrm>
            <a:off x="334736" y="6025638"/>
            <a:ext cx="1094477" cy="526588"/>
          </a:xfrm>
          <a:prstGeom prst="rect">
            <a:avLst/>
          </a:prstGeom>
        </p:spPr>
      </p:pic>
      <p:sp>
        <p:nvSpPr>
          <p:cNvPr id="7" name="Retângulo 6"/>
          <p:cNvSpPr/>
          <p:nvPr/>
        </p:nvSpPr>
        <p:spPr>
          <a:xfrm>
            <a:off x="334736" y="1117108"/>
            <a:ext cx="6739580" cy="4154984"/>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Mesmo sob ataque a Igreja não é destruída, sofre, mas suporta as dores deste período.</a:t>
            </a:r>
          </a:p>
        </p:txBody>
      </p:sp>
    </p:spTree>
    <p:extLst>
      <p:ext uri="{BB962C8B-B14F-4D97-AF65-F5344CB8AC3E}">
        <p14:creationId xmlns:p14="http://schemas.microsoft.com/office/powerpoint/2010/main" val="4017155429"/>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1970</TotalTime>
  <Words>3663</Words>
  <Application>Microsoft Office PowerPoint</Application>
  <PresentationFormat>Widescreen</PresentationFormat>
  <Paragraphs>135</Paragraphs>
  <Slides>27</Slides>
  <Notes>27</Notes>
  <HiddenSlides>0</HiddenSlides>
  <MMClips>1</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27</vt:i4>
      </vt:variant>
    </vt:vector>
  </HeadingPairs>
  <TitlesOfParts>
    <vt:vector size="34" baseType="lpstr">
      <vt:lpstr>Agency FB</vt:lpstr>
      <vt:lpstr>Arial</vt:lpstr>
      <vt:lpstr>Calibri</vt:lpstr>
      <vt:lpstr>Calibri Light</vt:lpstr>
      <vt:lpstr>Digital</vt:lpstr>
      <vt:lpstr>Wingdings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Oliveira</dc:creator>
  <cp:lastModifiedBy>João Batista</cp:lastModifiedBy>
  <cp:revision>117</cp:revision>
  <dcterms:created xsi:type="dcterms:W3CDTF">2016-11-17T17:12:19Z</dcterms:created>
  <dcterms:modified xsi:type="dcterms:W3CDTF">2019-03-27T02:45:18Z</dcterms:modified>
</cp:coreProperties>
</file>