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8" r:id="rId2"/>
    <p:sldId id="436" r:id="rId3"/>
    <p:sldId id="291" r:id="rId4"/>
    <p:sldId id="330" r:id="rId5"/>
    <p:sldId id="373" r:id="rId6"/>
    <p:sldId id="374" r:id="rId7"/>
    <p:sldId id="356" r:id="rId8"/>
    <p:sldId id="420" r:id="rId9"/>
    <p:sldId id="415" r:id="rId10"/>
    <p:sldId id="421" r:id="rId11"/>
    <p:sldId id="376" r:id="rId12"/>
    <p:sldId id="422" r:id="rId13"/>
    <p:sldId id="419" r:id="rId14"/>
    <p:sldId id="423" r:id="rId15"/>
    <p:sldId id="375" r:id="rId16"/>
    <p:sldId id="424" r:id="rId17"/>
    <p:sldId id="377" r:id="rId18"/>
    <p:sldId id="425" r:id="rId19"/>
    <p:sldId id="416" r:id="rId20"/>
    <p:sldId id="400" r:id="rId21"/>
    <p:sldId id="417" r:id="rId22"/>
    <p:sldId id="426" r:id="rId23"/>
    <p:sldId id="427" r:id="rId24"/>
    <p:sldId id="428" r:id="rId25"/>
    <p:sldId id="418" r:id="rId26"/>
    <p:sldId id="429" r:id="rId27"/>
    <p:sldId id="430" r:id="rId28"/>
    <p:sldId id="431" r:id="rId29"/>
    <p:sldId id="432" r:id="rId30"/>
    <p:sldId id="433" r:id="rId31"/>
    <p:sldId id="434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5" autoAdjust="0"/>
    <p:restoredTop sz="80627" autoAdjust="0"/>
  </p:normalViewPr>
  <p:slideViewPr>
    <p:cSldViewPr snapToGrid="0">
      <p:cViewPr varScale="1">
        <p:scale>
          <a:sx n="46" d="100"/>
          <a:sy n="46" d="100"/>
        </p:scale>
        <p:origin x="9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7741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O homicídio é apresentado na descrição em apoc.11:7 da seguinte forma: “E quando acabarem o seu testemunho a besta que sobe do abismo lhes fará guerra e as vencerá e matará”.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1771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Sentada em uma besta que tem sete cabeças – Sete cabeças são chamadas de montes (v. 9). Muitos comentaristas interpretam esta expressão como sendo Roma que está em sete morros ou colinas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MACARTHUR, J. J.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MacArthur Study Bible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(electronic ed.) Nashville: Word Pub. 1997,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17:1).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6046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228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Domina sobre os reis da terra – Qual a cidade que dominava sobre os reis da terra na época que o Apocalipse foi escrito e mesmo depois no período da idade média? Roma.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47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6525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Estaria embriagada com o sangue dos santos – Que cidade matou cristãos em toda sua história, tanto política como religiosa? Roma, na sua fase pagã e religiosa.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39834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7567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e)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Nomes de blasfêmia – Que poder religioso tentou trazer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prá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 prerrogativas pertencentes somente a Deus, tais como: perdoar pecados, adoração, etc.? – Roma em todas as suas fases.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4136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cidade descrita por João é Roma, "a grande cidade que tem domínio acima dos reis da terra" (17:18). Ele usa uma linguagem simbólica para descrever a cidade e sua história de luta contra Deus e Seu povo. Este poder que tem uma profunda e degenerada corrupção interna, buscará as maiores exibições e se vestirá com todos os elaborados e sinistros sinais de poder. A Bíblia declara de forma convincente que isto é uma forma de encobrir uma corrupta, enganosa e maléfica impiedade, pois busca separar o ser humano da Palavra de Deus.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BORING, M. E. ().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Revelation. Interpretation, a Bible Commentary for Teaching and Preaching.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Louisville: John Knox Press. 1989,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pág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179.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7838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mulher, ou Igreja caída, tem como objetivo ensinar doutrinas que são contrárias aos ensinos claros e bíblicos, já que consegue dominar sobre todos e influenciar a todos com seus ensinos. E quais são estes ensinos?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795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2556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vinho de Babilônia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existe uma clara alusão aos ensinos e práticas seguidos pela Igreja caída. Ao negar as verdades e doutrinas Bíblicas, também há uma rejeição do próprio Deus, pois “... não se pode imaginar um conhecimento de Deus e uma teologia, tanto fora quanto dentro da Igreja cristã, também no chamado conhecimento natural de Deus, que não partisse do próprio Deus e que não se devesse à ação do Seu Espírito.” Algumas dessas doutrinas: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PANNENBERG,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Wolfhart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Teologia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Sistemática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vol. 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Santo André: Academia Cristã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Paulus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2009, pág. 27.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799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18913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5603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8744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5342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verso 5 é dito que ela é a mãe, ou seja, qualquer denominação religiosa que defende os mesmo princípios relacionados como sendo parte integrante do vinho que embebeda os seres humanos contra Deus, são suas filhas e também deturpam a Palavra de Deus.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4592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 – Conclusão: Nossa atitude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devemos esquecer que somente em Cristo e sua palavra encontra-se a verdade (João 14:6; 17:17). Menosprezar as verdades e ensinos da palavra é ir por caminhos tortuosos e lamacentos que leva o ser humano a perdição.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64812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 vez viajavam em seus respectivos automóveis dois homens pela mesma estrada. O primeiro ao chegar a um determinado lugar, notou que estava em consertos. Havia uma placa com a inscrição: "Trânsito Impedido", indicando uma estrada de rodagem, à direita. O viajante, sem qualquer demonstração de contrariedade naturalmente, virou à direita e continuou sua viagem, voltando em seguida para a estrada boa.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2297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Pouco tempo depois o outro viajante chegou – leu os sinais, fechou a cara, zangou-se, pronunciou impropérios contra a estrada, e resolveu passar adiante e sofrer 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conseqüências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Parou então o seu automóvel, tirou do caminho o anúncio de "Trânsito Impedido" – e tocou o carro para frente. Encontrou-se com os trabalhadores, que gritaram, insistindo para que voltasse. Mas este intruso abanando a mão disse: "Passo, de um jeito ou de outro". Prosseguindo um pouco mais encontrou lama, e uma roda atolou-se num buraco fundo; penetrando mais para dentro deparou-se com um lamaçal e um barranco caído, onde viu afinal que era impossível passar.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0644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muita dificuldade virou seu carro, porém, na volta quebrou uma peça, de maneira que o carro veio a parar exatamente na divisão das duas estradas. De lá foi preciso que o cabeçudo voltasse a pé até o caminho, e por telefone chamou um mecânico para consertar o carro.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003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56325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é a chance que temos de seguir a sinalização clara da Palavra de Deus e voltarmos ao encontro do Senhor. Não sermos enganados por pessoas que tentam ludibriar a fé que uma vez foi entregue aos santos (Judas 3). Nunca se deve dar ouvidos a ensinos que não partam da Palavra de Deus. Tem que haver uma rejeição total de Babilônia e seus ensinos (Apocalipse 18:4).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2668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 – Apelo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Gostaria você nesta noite de se comprometer com Deus a seguir os claros ensinos de Sua palavra? Hoje é o momento certo de estarmos envolvidos com a Palavra de Deus e suas instruções. Existe a necessidade de sermos comprometidos com as verdades bíblicas. Hoje é o dia de você orar: Senhor, não quero mais seguir Babilônia e seus falsos ensinos, hoje quero ser comprometido com Tua palavra. Amém.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201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Introdução: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O livro do Apocalipse é uma revelação de eventos ocorridos na história que culminam no tempo do fim com o estabelecimento do Reino de Deus. São profecias de coisas que brevemente têm que acontecer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1:2,3) e seu evento central é a segunda vinda de Cristo 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1:7).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LADD, George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Eldon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Teologia do Novo Testamento.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Paulo: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Exodus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1997, pág. 573.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444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Capítulo 17 é um dos mais interessantes do Novo Testamento, e mostra entre outras coisas a grande prostituta, que a Bíblia chama Babilônia (17:1 e 5), grande cidade dominando sobre os reis da terra (17:18). No mesmo bloco de temas do livro do Apocalipse encontramos o anúncio da destruição de Babilônia (18:1-24) e um hino de louvor por ela ser destruída (19:1-5).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Na primeira parte do capítulo (VS. 1 -3) apresenta-se o que João viu, realçando os crimes de Babilônia, sendo os motivos para o julgamento divino que virá sobre ela (v.6). Na segunda parte do capítulo encontra-se a sentença e os meios de aplicação ou execução da mesma (v.7) . Algumas perguntas são importantes para entendermos o significado do texto: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NICHOL.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Francis D. (editor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Seventh-day Adventist Bible Commentary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Vol. 7. Review and Herald Publishing Association, 2002. 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4467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Perguntas: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 é a mulher chamada de Babilônia?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o significado deste vinho que ela dá de beber as nações, no contexto do capítulo 17?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 deve ser nossa atitude em relação à mensagem aqui apresentada?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4381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Desenvolvimento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Babilônia – Mulher de prostituição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Babilônia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tempo do Antigo Testamento era um país entre os rios Tigre e Eufrates, (ao Sul da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Mesopotânia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sendo hoje o Iraque. No tempo de Nabucodonosor II a cidade estava protegida por uma muralha com cerca de 18 km de largura e 26 m de altura, com torres reforçadas a cada 20 m. A muralha tinha oito portas, cada uma delas com o nome de uma divindade: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Istar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Marduque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Ninurta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Urash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Adad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Enlil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Foi construída por Nabucodonosor II em honra ao Deus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Marduc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capítulo, Babilônia é representada por uma mulher, que é uma descrição Bíblica para a Igreja: mulher virtuosa a igreja pura (Efésios 5:25 - 27), e mulher desprezível, a igreja apóstata e infiel (Ezequiel 16:15 – 58; 23:2 – 21; Oséias 2:5,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chama esta mulher de prostituta, termo do grego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pornê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está no caso genitivo da língua grega, que significa uma qualidade ou característica específica, que também designa o nome como a fonte ou possuidor de algo. Ou seja, ela possui o poder da prostituição e leva a cabo os seus desígnios: sedução e prostituição de todos os povos da terra.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LOCKWARD, A.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Nuevo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diccionario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Biblia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Miami: Editorial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Unilit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2003, pág. 136.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HEISER, M. S.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Glosario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 de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datos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terminología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morfológica-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sintáctica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genitive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Logos Bible Software. 2005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que Cristo nasceria. Isaías 9:6. Um ponto importante deve ser notado aqui: Cristo nasceria para sua igreja fiel em todos os tempos não apenas para os fiéis do novo testamento.  Porém, a mulher não tem o filho tranquilamente. A criança nasce através de dores que implica as dificuldades que esta passaria com o surgimento de Cristo na terra.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110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2- O homicídio é apresentado na descrição em apoc.11:7 da seguinte forma: “E quando acabarem o seu testemunho a besta que sobe do abismo lhes fará guerra e as vencerá e matará”.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805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Estaria sobre muitas águas – Símbolo de povos, multidões, nações e línguas (Apocalipse 17:15). - Seria universal, abrangendo várias partes da terra.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397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464849"/>
            <a:ext cx="11199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9 Aqui está o sentido, que tem sabedoria: as sete cabeças são sete montes, nos quais a mulher está sentada. São também sete reis </a:t>
            </a:r>
            <a:endParaRPr lang="pt-BR" altLang="pt-BR" sz="60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17:9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1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6767386" y="1087381"/>
            <a:ext cx="4670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Muitos comentaristas interpretam esta expressão como sendo Roma que está em sete morros ou colinas.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788015"/>
            <a:ext cx="111996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A mulher que viste é a grande cidade que domina sobre os reis da terra. </a:t>
            </a:r>
            <a:endParaRPr lang="pt-BR" altLang="pt-BR" sz="60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17:18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754634" y="216130"/>
            <a:ext cx="551965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Qual a cidade que dominava sobre os reis da terra na época que o Apocalipse foi escrito e mesmo depois no período da idade média?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339128"/>
            <a:ext cx="111996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Então, vi a mulher embriagada com o sangue dos santos e com o sangue das testemunhas de Jesus; e, quando a vi, admirei-me com grande espanto. </a:t>
            </a:r>
            <a:endParaRPr lang="pt-BR" altLang="pt-BR" sz="60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17:6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9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65512" y="847898"/>
            <a:ext cx="558615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 cidade matou cristãos em toda sua história, tanto política como religiosa?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5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201087"/>
            <a:ext cx="111996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Transportou-me o anjo, em espírito, a um deserto e vi uma mulher montada numa besta escarlate, besta </a:t>
            </a:r>
            <a:r>
              <a:rPr lang="pt-BR" altLang="pt-BR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repleta de nomes de blasfêmia, </a:t>
            </a:r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com sete cabeças e dez chifres.</a:t>
            </a:r>
            <a:endParaRPr lang="pt-BR" altLang="pt-BR" sz="5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17:3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4736" y="1197033"/>
            <a:ext cx="58845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 poder religioso tentou trazer pra 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si prerrogativas pertencentes somente 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Deus?</a:t>
            </a:r>
          </a:p>
        </p:txBody>
      </p:sp>
    </p:spTree>
    <p:extLst>
      <p:ext uri="{BB962C8B-B14F-4D97-AF65-F5344CB8AC3E}">
        <p14:creationId xmlns:p14="http://schemas.microsoft.com/office/powerpoint/2010/main" val="127641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2128058"/>
            <a:ext cx="58845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cidade descrita por João é Roma. </a:t>
            </a:r>
          </a:p>
        </p:txBody>
      </p:sp>
    </p:spTree>
    <p:extLst>
      <p:ext uri="{BB962C8B-B14F-4D97-AF65-F5344CB8AC3E}">
        <p14:creationId xmlns:p14="http://schemas.microsoft.com/office/powerpoint/2010/main" val="1971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565265" y="849195"/>
            <a:ext cx="575240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Esta mulher, ou Igreja caída, tem como objetivo ensinar doutrinas que são contrárias aos ensinos claros e bíblicos</a:t>
            </a:r>
          </a:p>
        </p:txBody>
      </p:sp>
    </p:spTree>
    <p:extLst>
      <p:ext uri="{BB962C8B-B14F-4D97-AF65-F5344CB8AC3E}">
        <p14:creationId xmlns:p14="http://schemas.microsoft.com/office/powerpoint/2010/main" val="17094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69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703051" y="462236"/>
            <a:ext cx="597705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</a:t>
            </a:r>
            <a:r>
              <a:rPr lang="pt-BR" altLang="pt-BR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</a:t>
            </a:r>
            <a:r>
              <a:rPr lang="pt-BR" altLang="pt-BR" sz="6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vinho de Babilônia”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Aqui existe uma clara alusão aos ensinos e práticas seguidos pela Igreja caída.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8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359491"/>
              </p:ext>
            </p:extLst>
          </p:nvPr>
        </p:nvGraphicFramePr>
        <p:xfrm>
          <a:off x="334736" y="577259"/>
          <a:ext cx="11569090" cy="504912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82939">
                  <a:extLst>
                    <a:ext uri="{9D8B030D-6E8A-4147-A177-3AD203B41FA5}">
                      <a16:colId xmlns:a16="http://schemas.microsoft.com/office/drawing/2014/main" val="2432998961"/>
                    </a:ext>
                  </a:extLst>
                </a:gridCol>
                <a:gridCol w="5586151">
                  <a:extLst>
                    <a:ext uri="{9D8B030D-6E8A-4147-A177-3AD203B41FA5}">
                      <a16:colId xmlns:a16="http://schemas.microsoft.com/office/drawing/2014/main" val="251942614"/>
                    </a:ext>
                  </a:extLst>
                </a:gridCol>
              </a:tblGrid>
              <a:tr h="1881731">
                <a:tc>
                  <a:txBody>
                    <a:bodyPr/>
                    <a:lstStyle/>
                    <a:p>
                      <a:pPr algn="ctr"/>
                      <a:r>
                        <a:rPr lang="pt-BR" sz="4800" b="0" kern="1200" dirty="0">
                          <a:solidFill>
                            <a:schemeClr val="lt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DOUTRINAS PURAS</a:t>
                      </a:r>
                      <a:endParaRPr lang="pt-BR" sz="4800" b="0" dirty="0">
                        <a:latin typeface="Agency FB" panose="020B05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b="0" kern="1200" dirty="0">
                          <a:solidFill>
                            <a:schemeClr val="lt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VINHO DE SUA PROSTITUIÇÃO: FALSAS DOUTRINAS</a:t>
                      </a:r>
                      <a:endParaRPr lang="pt-BR" sz="3600" b="0" dirty="0">
                        <a:latin typeface="Agency FB" panose="020B05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45874"/>
                  </a:ext>
                </a:extLst>
              </a:tr>
              <a:tr h="1612912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latin typeface="Agency FB" panose="020B0503020202020204" pitchFamily="34" charset="0"/>
                        </a:rPr>
                        <a:t>1.</a:t>
                      </a:r>
                      <a:r>
                        <a:rPr lang="pt-BR" sz="3200" b="1" baseline="0" dirty="0">
                          <a:latin typeface="Agency FB" panose="020B0503020202020204" pitchFamily="34" charset="0"/>
                        </a:rPr>
                        <a:t> </a:t>
                      </a:r>
                      <a:r>
                        <a:rPr lang="pt-BR" sz="3200" b="1" dirty="0">
                          <a:latin typeface="Agency FB" panose="020B0503020202020204" pitchFamily="34" charset="0"/>
                        </a:rPr>
                        <a:t>Bíblia, palavra de Deus e regra de fé e doutrina </a:t>
                      </a:r>
                      <a:r>
                        <a:rPr lang="pt-BR" sz="3200" dirty="0">
                          <a:latin typeface="Agency FB" panose="020B0503020202020204" pitchFamily="34" charset="0"/>
                        </a:rPr>
                        <a:t>– I Timóteo 3:15-17; II S. Pedro 1:19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1. Tradição</a:t>
                      </a:r>
                      <a:endParaRPr lang="pt-BR" sz="2800" b="1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01548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pPr algn="l"/>
                      <a:r>
                        <a:rPr lang="pt-BR" sz="3200" b="1" kern="1200" dirty="0">
                          <a:solidFill>
                            <a:schemeClr val="dk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   2. Somos salvos pela graça e justificados gratuitamente pela fé </a:t>
                      </a:r>
                      <a:endParaRPr lang="pt-BR" sz="3200" b="0" kern="1200" dirty="0">
                        <a:solidFill>
                          <a:schemeClr val="dk1"/>
                        </a:solidFill>
                        <a:effectLst/>
                        <a:latin typeface="Agency FB" panose="020B0503020202020204" pitchFamily="34" charset="0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pt-BR" sz="3200" kern="1200" dirty="0">
                          <a:solidFill>
                            <a:schemeClr val="dk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 Efésios 2:8-9 e Romanos 3:24</a:t>
                      </a:r>
                      <a:endParaRPr lang="pt-BR" sz="3200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2. Penitências, obras meritórias.</a:t>
                      </a:r>
                      <a:endParaRPr lang="pt-BR" sz="2800" b="1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356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96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347276"/>
              </p:ext>
            </p:extLst>
          </p:nvPr>
        </p:nvGraphicFramePr>
        <p:xfrm>
          <a:off x="334736" y="361129"/>
          <a:ext cx="11569090" cy="507539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82939">
                  <a:extLst>
                    <a:ext uri="{9D8B030D-6E8A-4147-A177-3AD203B41FA5}">
                      <a16:colId xmlns:a16="http://schemas.microsoft.com/office/drawing/2014/main" val="2432998961"/>
                    </a:ext>
                  </a:extLst>
                </a:gridCol>
                <a:gridCol w="5586151">
                  <a:extLst>
                    <a:ext uri="{9D8B030D-6E8A-4147-A177-3AD203B41FA5}">
                      <a16:colId xmlns:a16="http://schemas.microsoft.com/office/drawing/2014/main" val="251942614"/>
                    </a:ext>
                  </a:extLst>
                </a:gridCol>
              </a:tblGrid>
              <a:tr h="1394244">
                <a:tc>
                  <a:txBody>
                    <a:bodyPr/>
                    <a:lstStyle/>
                    <a:p>
                      <a:pPr algn="ctr"/>
                      <a:r>
                        <a:rPr lang="pt-BR" sz="4800" b="0" kern="1200" dirty="0">
                          <a:solidFill>
                            <a:schemeClr val="lt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DOUTRINAS PURAS</a:t>
                      </a:r>
                      <a:endParaRPr lang="pt-BR" sz="4800" b="0" dirty="0">
                        <a:latin typeface="Agency FB" panose="020B05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b="0" kern="1200" dirty="0">
                          <a:solidFill>
                            <a:schemeClr val="lt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VINHO DE SUA PROSTITUIÇÃO: FALSAS DOUTRINAS</a:t>
                      </a:r>
                      <a:endParaRPr lang="pt-BR" sz="3600" b="0" dirty="0">
                        <a:latin typeface="Agency FB" panose="020B05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45874"/>
                  </a:ext>
                </a:extLst>
              </a:tr>
              <a:tr h="3681152">
                <a:tc>
                  <a:txBody>
                    <a:bodyPr/>
                    <a:lstStyle/>
                    <a:p>
                      <a:pPr algn="l"/>
                      <a:r>
                        <a:rPr lang="pt-BR" sz="3200" b="1" dirty="0">
                          <a:latin typeface="Agency FB" panose="020B0503020202020204" pitchFamily="34" charset="0"/>
                        </a:rPr>
                        <a:t>3.	Lei: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2800" b="1" dirty="0">
                          <a:latin typeface="Agency FB" panose="020B0503020202020204" pitchFamily="34" charset="0"/>
                        </a:rPr>
                        <a:t>Não é anulada pela fé – Romanos 3:31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2800" b="1" dirty="0">
                          <a:latin typeface="Agency FB" panose="020B0503020202020204" pitchFamily="34" charset="0"/>
                        </a:rPr>
                        <a:t>É a conduta ética cristão de quem foi 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2800" b="1" dirty="0">
                          <a:latin typeface="Agency FB" panose="020B0503020202020204" pitchFamily="34" charset="0"/>
                        </a:rPr>
                        <a:t>salvo – I João 2:3-5; 3:4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2800" b="1" dirty="0">
                          <a:latin typeface="Agency FB" panose="020B0503020202020204" pitchFamily="34" charset="0"/>
                        </a:rPr>
                        <a:t>Guarda-se a Lei como fruto da nova vida em Cristo, uma expressão de Amor – João 14:15</a:t>
                      </a:r>
                    </a:p>
                    <a:p>
                      <a:pPr marL="457200" indent="-457200" algn="l">
                        <a:buFont typeface="Wingdings" panose="05000000000000000000" pitchFamily="2" charset="2"/>
                        <a:buChar char="ü"/>
                      </a:pPr>
                      <a:r>
                        <a:rPr lang="pt-BR" sz="2800" b="1" dirty="0">
                          <a:latin typeface="Agency FB" panose="020B0503020202020204" pitchFamily="34" charset="0"/>
                        </a:rPr>
                        <a:t>Deve-se adorar somente a Deus – Êxodo 20:4-6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3.	Ensina que se pode mudar a Lei e adoram-se imagens, pedindo-lhe graças e pagando promessas.</a:t>
                      </a:r>
                      <a:endParaRPr lang="pt-BR" sz="2800" b="1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01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593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415236"/>
              </p:ext>
            </p:extLst>
          </p:nvPr>
        </p:nvGraphicFramePr>
        <p:xfrm>
          <a:off x="334736" y="660388"/>
          <a:ext cx="11569090" cy="47380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82939">
                  <a:extLst>
                    <a:ext uri="{9D8B030D-6E8A-4147-A177-3AD203B41FA5}">
                      <a16:colId xmlns:a16="http://schemas.microsoft.com/office/drawing/2014/main" val="2432998961"/>
                    </a:ext>
                  </a:extLst>
                </a:gridCol>
                <a:gridCol w="5586151">
                  <a:extLst>
                    <a:ext uri="{9D8B030D-6E8A-4147-A177-3AD203B41FA5}">
                      <a16:colId xmlns:a16="http://schemas.microsoft.com/office/drawing/2014/main" val="251942614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pt-BR" sz="4800" b="0" kern="1200" dirty="0">
                          <a:solidFill>
                            <a:schemeClr val="lt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DOUTRINAS PURAS</a:t>
                      </a:r>
                      <a:endParaRPr lang="pt-BR" sz="4800" b="0" dirty="0">
                        <a:latin typeface="Agency FB" panose="020B0503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600" b="0" kern="1200" dirty="0">
                          <a:solidFill>
                            <a:schemeClr val="lt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VINHO DE SUA PROSTITUIÇÃO: FALSAS DOUTRINAS</a:t>
                      </a:r>
                      <a:endParaRPr lang="pt-BR" sz="3600" b="0" dirty="0">
                        <a:latin typeface="Agency FB" panose="020B0503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3945874"/>
                  </a:ext>
                </a:extLst>
              </a:tr>
              <a:tr h="1774687">
                <a:tc>
                  <a:txBody>
                    <a:bodyPr/>
                    <a:lstStyle/>
                    <a:p>
                      <a:pPr algn="l"/>
                      <a:r>
                        <a:rPr lang="pt-BR" sz="3200" b="1" dirty="0">
                          <a:latin typeface="Agency FB" panose="020B0503020202020204" pitchFamily="34" charset="0"/>
                        </a:rPr>
                        <a:t>4.</a:t>
                      </a:r>
                      <a:r>
                        <a:rPr lang="pt-BR" sz="3200" b="1" baseline="0" dirty="0">
                          <a:latin typeface="Agency FB" panose="020B0503020202020204" pitchFamily="34" charset="0"/>
                        </a:rPr>
                        <a:t> </a:t>
                      </a:r>
                      <a:r>
                        <a:rPr lang="pt-BR" sz="3200" b="1" dirty="0">
                          <a:latin typeface="Agency FB" panose="020B0503020202020204" pitchFamily="34" charset="0"/>
                        </a:rPr>
                        <a:t>O quarto mandamento requer a observância do sábado – Êxodo 20:8-11</a:t>
                      </a:r>
                      <a:endParaRPr lang="pt-BR" sz="2800" b="1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kern="1200" dirty="0">
                          <a:solidFill>
                            <a:schemeClr val="dk1"/>
                          </a:solidFill>
                          <a:effectLst/>
                          <a:latin typeface="Agency FB" panose="020B0503020202020204" pitchFamily="34" charset="0"/>
                          <a:ea typeface="+mn-ea"/>
                          <a:cs typeface="+mn-cs"/>
                        </a:rPr>
                        <a:t>4.	Guardar domingos e festas.</a:t>
                      </a:r>
                      <a:endParaRPr lang="pt-BR" sz="2800" b="1" dirty="0">
                        <a:latin typeface="Agency FB" panose="020B05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4701548"/>
                  </a:ext>
                </a:extLst>
              </a:tr>
              <a:tr h="1774687">
                <a:tc>
                  <a:txBody>
                    <a:bodyPr/>
                    <a:lstStyle/>
                    <a:p>
                      <a:pPr algn="l"/>
                      <a:r>
                        <a:rPr lang="pt-BR" sz="2800" b="1" dirty="0">
                          <a:latin typeface="Agency FB" panose="020B0503020202020204" pitchFamily="34" charset="0"/>
                        </a:rPr>
                        <a:t>5.	Os mortos estão dormindo, inconscientes, aguardando a ressurreição – João 11: 1-14; Eclesiastes 9:5-6; João 5:28-29.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2800" b="1" dirty="0">
                          <a:latin typeface="Agency FB" panose="020B0503020202020204" pitchFamily="34" charset="0"/>
                        </a:rPr>
                        <a:t>5.	Purgatório, indulgências, inferno e etc.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983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430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464849"/>
            <a:ext cx="1119967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 Na sua fronte, achava-se escrito um nome, um mistério: </a:t>
            </a:r>
            <a:r>
              <a:rPr lang="pt-BR" altLang="pt-BR" sz="54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BABILÔNIA, A GRANDE, A MÃE DAS MERETRIZES E DAS ABOMINACÕES DA TERRA. </a:t>
            </a:r>
            <a:endParaRPr lang="pt-BR" altLang="pt-BR" sz="54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17:5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7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4954385" y="143945"/>
            <a:ext cx="70985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Ela é a mãe, e ou seja, qualquer denominação religiosa que defende os mesmo princípios relacionados, são suas filhas.</a:t>
            </a:r>
          </a:p>
        </p:txBody>
      </p:sp>
    </p:spTree>
    <p:extLst>
      <p:ext uri="{BB962C8B-B14F-4D97-AF65-F5344CB8AC3E}">
        <p14:creationId xmlns:p14="http://schemas.microsoft.com/office/powerpoint/2010/main" val="90214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776451" y="476455"/>
            <a:ext cx="89112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Somente em Cristo e sua palavra encontra-se a verdade 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(João 14:6; 17:17). </a:t>
            </a:r>
          </a:p>
        </p:txBody>
      </p:sp>
    </p:spTree>
    <p:extLst>
      <p:ext uri="{BB962C8B-B14F-4D97-AF65-F5344CB8AC3E}">
        <p14:creationId xmlns:p14="http://schemas.microsoft.com/office/powerpoint/2010/main" val="398873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34736" y="476454"/>
            <a:ext cx="56360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Certa vez viajavam em seus respectivos automóveis dois homens pela mesma estrada. </a:t>
            </a:r>
          </a:p>
        </p:txBody>
      </p:sp>
    </p:spTree>
    <p:extLst>
      <p:ext uri="{BB962C8B-B14F-4D97-AF65-F5344CB8AC3E}">
        <p14:creationId xmlns:p14="http://schemas.microsoft.com/office/powerpoint/2010/main" val="37437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85106" y="1523857"/>
            <a:ext cx="51849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Resolveu passar adiante e sofrer as consequências. </a:t>
            </a:r>
          </a:p>
        </p:txBody>
      </p:sp>
    </p:spTree>
    <p:extLst>
      <p:ext uri="{BB962C8B-B14F-4D97-AF65-F5344CB8AC3E}">
        <p14:creationId xmlns:p14="http://schemas.microsoft.com/office/powerpoint/2010/main" val="97255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852159" y="1507233"/>
            <a:ext cx="61902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Com muita dificuldade virou seu carro, porém, na volta quebrou uma peça. </a:t>
            </a:r>
          </a:p>
        </p:txBody>
      </p:sp>
    </p:spTree>
    <p:extLst>
      <p:ext uri="{BB962C8B-B14F-4D97-AF65-F5344CB8AC3E}">
        <p14:creationId xmlns:p14="http://schemas.microsoft.com/office/powerpoint/2010/main" val="8529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2390274" y="2391806"/>
            <a:ext cx="66605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b="1" dirty="0">
                <a:solidFill>
                  <a:srgbClr val="FFFF00"/>
                </a:solidFill>
                <a:latin typeface="Digital" pitchFamily="2" charset="0"/>
              </a:rPr>
              <a:t>Apocalipse 17:1-6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5868787" y="443203"/>
            <a:ext cx="5636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 Esta é a chance que temos de seguir a sinalização clara da Palavra de Deus</a:t>
            </a:r>
          </a:p>
        </p:txBody>
      </p:sp>
    </p:spTree>
    <p:extLst>
      <p:ext uri="{BB962C8B-B14F-4D97-AF65-F5344CB8AC3E}">
        <p14:creationId xmlns:p14="http://schemas.microsoft.com/office/powerpoint/2010/main" val="29303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030778" y="1108221"/>
            <a:ext cx="99774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Gostaria você nesta noite de se comprometer com Deus a seguir os claros ensinos de Sua palavra?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Você será muito feliz! </a:t>
            </a:r>
          </a:p>
        </p:txBody>
      </p:sp>
      <p:pic>
        <p:nvPicPr>
          <p:cNvPr id="5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3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7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386402" y="874415"/>
            <a:ext cx="533454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Evento central do Apocalipse é a segunda vinda de Cristo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004016" y="481341"/>
            <a:ext cx="60216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Capítulo 17 é um dos mais interessantes do Novo Testamento, e mostra entre outras coisas a grande prostituta,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6" y="1147157"/>
            <a:ext cx="11447960" cy="4089862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334736" y="1315555"/>
            <a:ext cx="1144796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1.	Quem é a mulher chamada de Babilônia?</a:t>
            </a:r>
          </a:p>
          <a:p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2.	Qual o significado deste vinho que ela dá de beber as nações, no contexto do capítulo 17?</a:t>
            </a:r>
          </a:p>
          <a:p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3.	Qual deve ser nossa atitude em relação à mensagem aqui apresentada?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5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07825" y="975620"/>
            <a:ext cx="472786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A Bíblia chama esta mulher de prostituta.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8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464849"/>
            <a:ext cx="111996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Falou-me ainda: As águas que viste, onde a meretriz está assentada, </a:t>
            </a:r>
            <a:r>
              <a:rPr lang="pt-BR" altLang="pt-BR" sz="6000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são povos, multidões, nações e línguas. </a:t>
            </a:r>
            <a:endParaRPr lang="pt-BR" altLang="pt-BR" sz="6000" b="1" i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17:15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234545" y="875465"/>
            <a:ext cx="60993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Seria universal, abrangendo várias partes da terra.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6" y="6025638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2111</Words>
  <Application>Microsoft Office PowerPoint</Application>
  <PresentationFormat>Widescreen</PresentationFormat>
  <Paragraphs>135</Paragraphs>
  <Slides>31</Slides>
  <Notes>31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Agency FB</vt:lpstr>
      <vt:lpstr>Arial</vt:lpstr>
      <vt:lpstr>Calibri</vt:lpstr>
      <vt:lpstr>Calibri Light</vt:lpstr>
      <vt:lpstr>Digital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115</cp:revision>
  <dcterms:created xsi:type="dcterms:W3CDTF">2016-11-17T17:12:19Z</dcterms:created>
  <dcterms:modified xsi:type="dcterms:W3CDTF">2019-03-27T02:46:06Z</dcterms:modified>
</cp:coreProperties>
</file>