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8" r:id="rId2"/>
    <p:sldId id="450" r:id="rId3"/>
    <p:sldId id="420" r:id="rId4"/>
    <p:sldId id="330" r:id="rId5"/>
    <p:sldId id="373" r:id="rId6"/>
    <p:sldId id="436" r:id="rId7"/>
    <p:sldId id="374" r:id="rId8"/>
    <p:sldId id="437" r:id="rId9"/>
    <p:sldId id="438" r:id="rId10"/>
    <p:sldId id="439" r:id="rId11"/>
    <p:sldId id="435" r:id="rId12"/>
    <p:sldId id="440" r:id="rId13"/>
    <p:sldId id="415" r:id="rId14"/>
    <p:sldId id="442" r:id="rId15"/>
    <p:sldId id="421" r:id="rId16"/>
    <p:sldId id="443" r:id="rId17"/>
    <p:sldId id="376" r:id="rId18"/>
    <p:sldId id="444" r:id="rId19"/>
    <p:sldId id="445" r:id="rId20"/>
    <p:sldId id="419" r:id="rId21"/>
    <p:sldId id="446" r:id="rId22"/>
    <p:sldId id="447" r:id="rId23"/>
    <p:sldId id="448" r:id="rId2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5" autoAdjust="0"/>
    <p:restoredTop sz="72878" autoAdjust="0"/>
  </p:normalViewPr>
  <p:slideViewPr>
    <p:cSldViewPr snapToGrid="0">
      <p:cViewPr varScale="1">
        <p:scale>
          <a:sx n="42" d="100"/>
          <a:sy n="42" d="100"/>
        </p:scale>
        <p:origin x="112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FF3BDA-EA3E-4615-8457-94B3C0754FA5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FEEA69-7444-428E-AABB-C5F5B58F06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8554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77415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Quem aceita estas mercadorias recebe a salvação. Quem deseja pode adquirir de graça estas mercadorias, por isto a ceia se chama, ceia da graça.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10841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II. A segunda ceia</a:t>
            </a:r>
          </a:p>
          <a:p>
            <a:pPr lvl="0"/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ceia das bodas do cordeiro (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19:8 e 9)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37327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ceia das bodas do cordeiro (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19:8 e 9)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 os que abriram a porta da vida, e deixaram Jesus entrar, estão salvos em Jesus. E o Senhor assumiu com eles um compromisso de amor eterno, tal como o fazem os noivos, quando se casam.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igreja de Jesus se tornou a sua noiva. O “casamento” vai acontecer no céu, na casa do Pai. Todos os crentes, aqueles que aceitaram a ceia da graça salvadora, e permitiram que Jesus os salvasse, lá no céu participarão da ceia das bodas do cordeiro.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87174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 estarão todos os salvos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Eles vieram de todos os lugares da Terra. Fizeram parte do povo de Deus em cada geração. Aceitaram abrir a porta para Jesus e foram salvos. Agora, no Reino da glória, banqueteiam-se com Deus Pai, Jesus e com o Espírito Santo. Também ali estarão presentes todos os anjos de Deus, e todos os seres criados por Deus. Vai ser uma festa maravilhosa. Hoje, Jesus ainda convida pecadores para fazer parte do seu reino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39765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tempo de graça vai findar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Logo, logo o tempo de graça vai findar. Em breve Jesus estará voltando, para buscar os Seus filhos, Sua igreja, Sua noiva. Ali nos céus, os salvos, celebrarão a mais deslumbrante e bendita ceia da qual um ser humano já participou. Você pode entrar ali também, sua entrada no céu já foi paga pelo sacrifício de Jesus na cruz. A única coisa que precisa fazer é aceitar a primeira ceia para ter o direito de provar esta segunda.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34810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III. Terceira Ceia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  <a:p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Quantos gostariam de participar da terceira ceia, a ceia do grande Deus?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71771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III. Terceira Ceia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  <a:p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Quantos gostariam de participar da terceira ceia, a ceia do grande Deus?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04007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ceia do Grande Deus ( </a:t>
            </a:r>
            <a:r>
              <a:rPr lang="pt-B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19: 17 e 18)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 não gostaria de participar, pois esse texto anuncia que os que rejeitaram a Graça de Deus irão sofrer muito. Deus dará aos animais de rapina uma grande ceia na terra, no final dos tempos. Nesta ceia, as pessoas não serão os comensais, mas a comida. Os animais de rapina serão chamados dos 4 cantos da terra, para que se banqueteiem com as carnes dos cavalos, e dos cavaleiros, ricos e pobres, líderes e liderados, homens e mulheres, jovens e idosos. Os corpos destas pessoas estarão estendidos, mortos, sobre a face da terra. Será uma tremenda carnificina.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60462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 há mais chance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Essas pessoas cujo corpo morto será devorado pelos animais, serão todos os que rejeitaram a presença de Jesus em sua vida, como Senhor do seu destino. Jesus cansou de bater a porta deles (falando ao coração), querendo entrar para salva-los, mas eles foram grosseiros e indelicados com Jesus. Deixaram-no de fora, sem uma chance para entrar.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10883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Também nessa multidão de cadáveres, que servirão de alimentos para os animais, estarão muitas pessoas que aceitaram deixar Jesus entrar em suas vidas, mas depois O mandaram embora, afastando-se assim, do Reino de Deus. Esses são os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ex-crentes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apóstatas, infiéis, que amaram mais ao mundo e suas vaidades que a Jesus e Seu Reino.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 estarão os corpos de muitos que tinham uma posição elevada, uma boa conta bancária e vida exuberante. Tiveram toda a chance de serem salvos; poderiam agora estar no céu com Jesus e os anjos, participando da Ceia das Bodas do Cordeiro, mas caíram da graça e voltaram para o pecado.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1906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7944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Conclusão: </a:t>
            </a:r>
          </a:p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qual destas ceias você estará?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84749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Alguns ainda insistem em protelar achando que têm todo o tempo do mundo, mas a o convite do Salvador não durará para sempre. É preciso decidir com urgência em que ceia tomaremos parte.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04407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Ilustração: AINDA  NÃO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"Meu filho, dá-Me teu coração", disse o Senhor Jesus a um </a:t>
            </a:r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menino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"Ainda não", disse o pequeno, distraído com o jogo de bola; "quando crescer mais, pensarei nisso." 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"Meu filho, dá-Me teu coração", disse o Senhor Jesus ao </a:t>
            </a:r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jovem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"Ainda não, vou agora aos meus negócios. Quando enriquecer, terei mais tempo para atender ao assunto." Os negócios não podem esperar.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"Meu filho, dá-Me teu coração." "Ainda não", volveu de novo o </a:t>
            </a:r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homem de negócios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"Estou ocupado agora. Quando meus filhos estiverem bem colocados, poderei pensar em religião." 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"Meu filho, dá-Me teu coração." "Ainda não", exclamou o </a:t>
            </a:r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homem idoso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"logo deixarei minhas atividades, e então nada mais terei a fazer senão ler e orar."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assim expirou. Adiou para outra ocasião o que deveria ter feito quando menino. Morreu, portanto, como vivera – sem Deus.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pt-BR" sz="1200" i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Sunday</a:t>
            </a:r>
            <a:r>
              <a:rPr lang="pt-B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i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School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20938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necessário preparar-se espiritualmente, vigiando e orando, cuidando para que seu coração não lhe traia a fé. Devemos perseverar firme na fé em Jesus, obedecendo aos seus mandamentos, para que tenhamos paz interior. Viva para o Senhor e garanta o seu lugar hoje na ceia da graça e amanhã, na ceia das bodas do Cordeiro. “O justo pela fé viverá”. Rom 1:17.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6541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2- O homicídio é apresentado na descrição em apoc.11:7 da seguinte forma: “E quando acabarem o seu testemunho a besta que sobe do abismo lhes fará guerra e as vencerá e matará”.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5805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Introdução</a:t>
            </a:r>
            <a:r>
              <a:rPr lang="pt-B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O livro do Apocalipse está repleto de revelações surpreendentes, dadas por Deus, para o ensino e crescimento espiritual dos membros de sua igreja, através do tempo e da história. O próprio livro afirma que são “bem-aventurados aqueles que </a:t>
            </a:r>
            <a:r>
              <a:rPr lang="pt-B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lêem</a:t>
            </a:r>
            <a:r>
              <a:rPr lang="pt-B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 aqueles que ouvem as palavras da profecia, e guardam as coisas nela escritas, pois o tempo está próximo.” </a:t>
            </a:r>
            <a:r>
              <a:rPr lang="pt-B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</a:t>
            </a:r>
            <a:r>
              <a:rPr lang="pt-B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1:3. LER, OUVIR E GUARDAR, a mensagem profética do Apocalipse é o convite de Deus ao seu povo fiel, nesse tempo final da história deste mundo.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4449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Feliz é a pessoa que entra em sintonia com a mensagem do Apocalipse, e dela extrai todo um manancial de lições preciosas para a vida, “pois o tempo está próximo”.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 mensagem mostrará como Deus ama as pessoas, convidando-as ao arrependimento e a salvação em Jesus Cristo. Deus quer alegrar-se conosco. Deus quer partilhar conosco o banquete sagrado. Conheçamos, portanto, essas três ceias anotadas no livro do Apocalipse.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4467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I. A primeira ceia: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ceia da graça salvadora.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Senhor Deus anuncia: “eu repreendo e disciplino a quantos amo. Sê pois zeloso, e arrepende-te. Eis que estou a porta e bato; se alguém ouvir a minha voz, e abrir a porta, entrarei em sua casa, e cearei com ele e ele comigo.”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3:19 e 20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5146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 fato real, verdadeiro, se destaca desse anúncio divino: Deus nos ama. Podemos ver aí, nesse texto, uma declaração de amor feita por Deus aos pecadores. Quando o Senhor Deus nos disciplina, está revelando que nos ama, pois quem ama se interessa pela pessoa amada. Um pai que ama seu filho não o deixa se machucar impassivelmente. Um pai que ama se preocupa em que seu filho esteja vivendo bem. Deus está dizendo aos crentes em Laodicéia: “Eu amo vocês. E amo tanto, que serei capaz até de disciplinar e corrigir aqueles que se desviam do caminho da Vida.”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Continuando sua declaração de amor a nós pescadores, o Senhor Deus revela toda a sua humildade, pedindo-nos que lhe demos uma chance de Ele provar mais uma vez  que nos ama.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4381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Deus se apresenta a nós como um vendedor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 se apresenta como um vendedor ambulante, que bate de porta em porta, oferecendo suas mercadorias. Suas mercadorias são: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80528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Wingdings" panose="05000000000000000000" pitchFamily="2" charset="2"/>
              <a:buChar char="ü"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Ouro puro, que é o mais precioso de todos os metais. Simboliza o amor que é o mais puro e precioso de todos os sentimentos.</a:t>
            </a:r>
          </a:p>
          <a:p>
            <a:pPr marL="628650" lvl="1" indent="-171450">
              <a:buFont typeface="Wingdings" panose="05000000000000000000" pitchFamily="2" charset="2"/>
              <a:buChar char="ü"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Vestes brancas, que representa a justiça de Cristo a cobrir os nossos pecados</a:t>
            </a:r>
          </a:p>
          <a:p>
            <a:pPr marL="628650" lvl="1" indent="-171450">
              <a:buFont typeface="Wingdings" panose="05000000000000000000" pitchFamily="2" charset="2"/>
              <a:buChar char="ü"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Colírio, que representa o Espírito de Deus, o único que como o colírio nos faz enxergar a o pecado, a justiça e o juízo.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9885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402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086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699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245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020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805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884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209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063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227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969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734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462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7151914" y="1023650"/>
            <a:ext cx="382088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5400" dirty="0">
                <a:solidFill>
                  <a:schemeClr val="bg1"/>
                </a:solidFill>
                <a:latin typeface="Agency FB" panose="020B0503020202020204" pitchFamily="34" charset="0"/>
              </a:rPr>
              <a:t>Quem deseja pode adquirir de graça estas mercadorias</a:t>
            </a:r>
          </a:p>
        </p:txBody>
      </p:sp>
    </p:spTree>
    <p:extLst>
      <p:ext uri="{BB962C8B-B14F-4D97-AF65-F5344CB8AC3E}">
        <p14:creationId xmlns:p14="http://schemas.microsoft.com/office/powerpoint/2010/main" val="277107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90" y="4617407"/>
            <a:ext cx="2165684" cy="1260471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642699" y="1695682"/>
            <a:ext cx="1119967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Então, me falou o anjo: Escreve: Bem-aventurados aqueles que são chamados à ceia das bodas do Cordeiro. E acrescentou: São estas as verdadeiras palavras de Deus. </a:t>
            </a:r>
          </a:p>
        </p:txBody>
      </p:sp>
      <p:sp>
        <p:nvSpPr>
          <p:cNvPr id="10" name="Retângulo 9"/>
          <p:cNvSpPr/>
          <p:nvPr/>
        </p:nvSpPr>
        <p:spPr>
          <a:xfrm>
            <a:off x="735996" y="66618"/>
            <a:ext cx="55065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4800" b="1" dirty="0">
                <a:solidFill>
                  <a:srgbClr val="FFFF00"/>
                </a:solidFill>
                <a:latin typeface="Digital" pitchFamily="2" charset="0"/>
              </a:rPr>
              <a:t>Apocalipse 19:9</a:t>
            </a:r>
          </a:p>
        </p:txBody>
      </p:sp>
    </p:spTree>
    <p:extLst>
      <p:ext uri="{BB962C8B-B14F-4D97-AF65-F5344CB8AC3E}">
        <p14:creationId xmlns:p14="http://schemas.microsoft.com/office/powerpoint/2010/main" val="74414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133857" y="1407698"/>
            <a:ext cx="529045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5400" dirty="0">
                <a:solidFill>
                  <a:schemeClr val="bg1"/>
                </a:solidFill>
                <a:latin typeface="Agency FB" panose="020B0503020202020204" pitchFamily="34" charset="0"/>
              </a:rPr>
              <a:t>Todos os que abriram a porta da vida, e deixaram Jesus entrar, estão salvos em Jesus. </a:t>
            </a:r>
          </a:p>
        </p:txBody>
      </p:sp>
    </p:spTree>
    <p:extLst>
      <p:ext uri="{BB962C8B-B14F-4D97-AF65-F5344CB8AC3E}">
        <p14:creationId xmlns:p14="http://schemas.microsoft.com/office/powerpoint/2010/main" val="9654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908122"/>
            <a:ext cx="609931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Hoje, Jesus ainda convida pecadores para fazer parte do seu reino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60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632704" y="1145866"/>
            <a:ext cx="609931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Logo, logo o tempo de graça vai findar.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56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42699" y="1299525"/>
            <a:ext cx="1119967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Então, vi um anjo posto em pé no sol, e clamou com grande voz, falando a todas as aves que voam pelo meio do céu: Vinde, reuni-vos para a grande ceia de Deus,...</a:t>
            </a:r>
            <a:endParaRPr lang="pt-BR" altLang="pt-BR" sz="5400" b="1" i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35996" y="66618"/>
            <a:ext cx="55065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4800" b="1" dirty="0">
                <a:solidFill>
                  <a:srgbClr val="FFFF00"/>
                </a:solidFill>
                <a:latin typeface="Digital" pitchFamily="2" charset="0"/>
              </a:rPr>
              <a:t>Apocalipse 19:17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90" y="4617407"/>
            <a:ext cx="2165684" cy="126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1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224590" y="1000325"/>
            <a:ext cx="1161778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para que comais carnes de reis, carnes de comandantes, carnes de poderosos, carnes de cavalos e seus cavaleiros, carnes de todos, quer livres, quer escravos, tanto pequenos </a:t>
            </a:r>
          </a:p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como grandes. </a:t>
            </a:r>
            <a:endParaRPr lang="pt-BR" altLang="pt-BR" sz="5400" b="1" i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35996" y="66618"/>
            <a:ext cx="55065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4800" b="1" dirty="0">
                <a:solidFill>
                  <a:srgbClr val="FFFF00"/>
                </a:solidFill>
                <a:latin typeface="Digital" pitchFamily="2" charset="0"/>
              </a:rPr>
              <a:t>Apocalipse 19:18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90" y="4617407"/>
            <a:ext cx="2165684" cy="126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8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6237514" y="1087381"/>
            <a:ext cx="5200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Nesta ceia, as pessoas não serão os comensais, mas a comida.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31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534502" y="1308143"/>
            <a:ext cx="39839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Serão todos os que rejeitaram a presença de Jesus em sua vida.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1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577174" y="1239055"/>
            <a:ext cx="509210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Esses são os </a:t>
            </a:r>
            <a:r>
              <a:rPr lang="pt-BR" altLang="pt-BR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ex-crentes</a:t>
            </a:r>
            <a:r>
              <a:rPr lang="pt-BR" altLang="pt-B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, apóstatas, infiéis, que amaram mais ao mundo e suas vaidades que a Jesus e Seu Reino.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5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897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50254" y="1356517"/>
            <a:ext cx="469957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Em qual destas ceias você estará?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3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121086" y="314101"/>
            <a:ext cx="672039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altLang="pt-BR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  <a:p>
            <a:pPr algn="ctr"/>
            <a:r>
              <a:rPr lang="pt-BR" altLang="pt-BR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É preciso decidir com urgência em que ceia tomaremos parte.</a:t>
            </a:r>
          </a:p>
          <a:p>
            <a:pPr algn="ctr"/>
            <a:r>
              <a:rPr lang="pt-BR" altLang="pt-BR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 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64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309072" y="594953"/>
            <a:ext cx="649060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"Meu filho, dá-Me teu coração", disse o Senhor Jesus a um menino.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3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81041" y="942425"/>
            <a:ext cx="586489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Devemos perseverar firme na fé em Jesus, obedecendo aos seus mandamentos, para que tenhamos paz interior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  <p:pic>
        <p:nvPicPr>
          <p:cNvPr id="5" name="FUNDO ( Contagem Regressiva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8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97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42699" y="1614478"/>
            <a:ext cx="1119967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Bem-aventurados aqueles que </a:t>
            </a:r>
            <a:r>
              <a:rPr lang="pt-BR" altLang="pt-BR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lêem</a:t>
            </a:r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e aqueles que ouvem as palavras da profecia e guardam as coisas nela escritas, pois o tempo está próximo. </a:t>
            </a:r>
            <a:endParaRPr lang="pt-BR" altLang="pt-BR" sz="5400" b="1" i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35996" y="66618"/>
            <a:ext cx="55065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4800" b="1" dirty="0">
                <a:solidFill>
                  <a:srgbClr val="FFFF00"/>
                </a:solidFill>
                <a:latin typeface="Digital" pitchFamily="2" charset="0"/>
              </a:rPr>
              <a:t>Apocalipse 1:3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90" y="4617407"/>
            <a:ext cx="2165684" cy="126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7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502780" y="1705688"/>
            <a:ext cx="53345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0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LER, OUVIR E GUARDAR, </a:t>
            </a:r>
            <a:endParaRPr lang="pt-BR" altLang="pt-BR" sz="6000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8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704731" y="961523"/>
            <a:ext cx="453701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Feliz é a pessoa que entra em sintonia com a mensagem do Apocalipse,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9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42699" y="1614478"/>
            <a:ext cx="1119967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Eu repreendo e disciplino a quantos amo. Sê, pois, zeloso e arrepende-te. Eis que estou à porta e bato; se alguém ouvir a minha voz e abrir a porta, entrarei em sua casa e cearei com ele, e ele, comigo.</a:t>
            </a:r>
          </a:p>
        </p:txBody>
      </p:sp>
      <p:sp>
        <p:nvSpPr>
          <p:cNvPr id="7" name="Retângulo 6"/>
          <p:cNvSpPr/>
          <p:nvPr/>
        </p:nvSpPr>
        <p:spPr>
          <a:xfrm>
            <a:off x="735996" y="66618"/>
            <a:ext cx="55065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4800" b="1" dirty="0">
                <a:solidFill>
                  <a:srgbClr val="FFFF00"/>
                </a:solidFill>
                <a:latin typeface="Digital" pitchFamily="2" charset="0"/>
              </a:rPr>
              <a:t>Apocalipse 3:19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90" y="4617407"/>
            <a:ext cx="2165684" cy="126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0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589058" y="1288661"/>
            <a:ext cx="494851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Quando o Senhor Deus nos disciplina, está revelando que nos ama,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5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078071" y="948726"/>
            <a:ext cx="535004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Deus se apresenta a nós como um vendedor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95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34736" y="1066757"/>
            <a:ext cx="80045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>
              <a:buFont typeface="Wingdings" panose="05000000000000000000" pitchFamily="2" charset="2"/>
              <a:buChar char="ü"/>
            </a:pPr>
            <a:r>
              <a:rPr lang="pt-BR" sz="4800" dirty="0">
                <a:solidFill>
                  <a:schemeClr val="bg1"/>
                </a:solidFill>
                <a:latin typeface="Agency FB" panose="020B0503020202020204" pitchFamily="34" charset="0"/>
              </a:rPr>
              <a:t>Ouro puro, que é o mais precioso de todos os metais.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pt-BR" sz="4800" dirty="0">
                <a:solidFill>
                  <a:schemeClr val="bg1"/>
                </a:solidFill>
                <a:latin typeface="Agency FB" panose="020B0503020202020204" pitchFamily="34" charset="0"/>
              </a:rPr>
              <a:t>Ouro puro, que é o mais precioso de todos os metais.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pt-BR" sz="4800" dirty="0">
                <a:solidFill>
                  <a:schemeClr val="bg1"/>
                </a:solidFill>
                <a:latin typeface="Agency FB" panose="020B0503020202020204" pitchFamily="34" charset="0"/>
              </a:rPr>
              <a:t>Colírio, que representa o Espírito de Deus,  </a:t>
            </a:r>
          </a:p>
        </p:txBody>
      </p:sp>
    </p:spTree>
    <p:extLst>
      <p:ext uri="{BB962C8B-B14F-4D97-AF65-F5344CB8AC3E}">
        <p14:creationId xmlns:p14="http://schemas.microsoft.com/office/powerpoint/2010/main" val="400354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2484</TotalTime>
  <Words>1512</Words>
  <Application>Microsoft Office PowerPoint</Application>
  <PresentationFormat>Widescreen</PresentationFormat>
  <Paragraphs>116</Paragraphs>
  <Slides>23</Slides>
  <Notes>23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30" baseType="lpstr">
      <vt:lpstr>Agency FB</vt:lpstr>
      <vt:lpstr>Arial</vt:lpstr>
      <vt:lpstr>Calibri</vt:lpstr>
      <vt:lpstr>Calibri Light</vt:lpstr>
      <vt:lpstr>Digital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João Oliveira</dc:creator>
  <cp:lastModifiedBy>João Batista</cp:lastModifiedBy>
  <cp:revision>125</cp:revision>
  <dcterms:created xsi:type="dcterms:W3CDTF">2016-11-17T17:12:19Z</dcterms:created>
  <dcterms:modified xsi:type="dcterms:W3CDTF">2019-03-27T02:46:50Z</dcterms:modified>
</cp:coreProperties>
</file>