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3" r:id="rId3"/>
    <p:sldId id="274" r:id="rId4"/>
    <p:sldId id="275" r:id="rId5"/>
    <p:sldId id="270" r:id="rId6"/>
    <p:sldId id="276" r:id="rId7"/>
    <p:sldId id="277" r:id="rId8"/>
    <p:sldId id="271" r:id="rId9"/>
    <p:sldId id="263" r:id="rId10"/>
    <p:sldId id="278" r:id="rId11"/>
    <p:sldId id="265" r:id="rId12"/>
    <p:sldId id="266" r:id="rId13"/>
    <p:sldId id="279" r:id="rId14"/>
    <p:sldId id="268" r:id="rId15"/>
    <p:sldId id="269"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32" autoAdjust="0"/>
  </p:normalViewPr>
  <p:slideViewPr>
    <p:cSldViewPr snapToGrid="0">
      <p:cViewPr varScale="1">
        <p:scale>
          <a:sx n="54" d="100"/>
          <a:sy n="54"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8C4CB-B9C9-4454-9BCF-E59DC334677C}" type="datetimeFigureOut">
              <a:rPr lang="pt-BR" smtClean="0"/>
              <a:t>19/11/2017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C68A0-FB7C-4200-A43D-E66F77C39903}" type="slidenum">
              <a:rPr lang="pt-BR" smtClean="0"/>
              <a:t>‹nº›</a:t>
            </a:fld>
            <a:endParaRPr lang="pt-BR"/>
          </a:p>
        </p:txBody>
      </p:sp>
    </p:spTree>
    <p:extLst>
      <p:ext uri="{BB962C8B-B14F-4D97-AF65-F5344CB8AC3E}">
        <p14:creationId xmlns:p14="http://schemas.microsoft.com/office/powerpoint/2010/main" val="79673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home\gregori\Documents\01_2016_P2\01.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terra se tornou o palco da maior batalha de todos os tempos; o grande conflito, a batalha entre o bem e mal. Estamos no meio dessa grande batalha espiritual. Não podemos ver, porém se forem abertos nossos olhos veríamos essa batalha sendo travada de maneira literal ao nosso redor. “Satanás, vosso adversário, anda em derredor, como leão que ruge procurando alguém para devorar” (1Pedro 5:8) e nos levar para longe de Deus. </a:t>
            </a:r>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689AB8-EE3F-4E0B-99A4-2BB74C7450A0}"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59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As grandes perguntas são: Onde começou esse conflito?  Onde ele está acontecendo nesse momento? Quando terminará?</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4</a:t>
            </a:fld>
            <a:endParaRPr lang="pt-BR"/>
          </a:p>
        </p:txBody>
      </p:sp>
    </p:spTree>
    <p:extLst>
      <p:ext uri="{BB962C8B-B14F-4D97-AF65-F5344CB8AC3E}">
        <p14:creationId xmlns:p14="http://schemas.microsoft.com/office/powerpoint/2010/main" val="163122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batalha começou no céu. “O mal originou-se com aquele que havia sido perfeito em todos os seus caminhos. O profeta disse a seu respeito: "Elevou-se o teu coração por causa da tua formosura, corrompeste a tua sabedoria por causa do teu resplendor." Ezequiel 28:17.</a:t>
            </a:r>
          </a:p>
          <a:p>
            <a:r>
              <a:rPr lang="pt-BR" sz="1200" i="1" kern="1200" dirty="0">
                <a:solidFill>
                  <a:schemeClr val="tx1"/>
                </a:solidFill>
                <a:effectLst/>
                <a:latin typeface="+mn-lt"/>
                <a:ea typeface="+mn-ea"/>
                <a:cs typeface="+mn-cs"/>
              </a:rPr>
              <a:t>Ellen White, Verdade Sobre os Anjos, p. 30.</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7</a:t>
            </a:fld>
            <a:endParaRPr lang="pt-BR"/>
          </a:p>
        </p:txBody>
      </p:sp>
    </p:spTree>
    <p:extLst>
      <p:ext uri="{BB962C8B-B14F-4D97-AF65-F5344CB8AC3E}">
        <p14:creationId xmlns:p14="http://schemas.microsoft.com/office/powerpoint/2010/main" val="317295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“Deus não criou o mal. Ele fez apenas o bem, à Sua própria semelhança. ... O mal, o pecado e a morte... são o resultado da desobediência, originada em Satanás”. </a:t>
            </a:r>
            <a:r>
              <a:rPr lang="pt-BR" sz="1200" kern="1200" dirty="0" err="1">
                <a:solidFill>
                  <a:schemeClr val="tx1"/>
                </a:solidFill>
                <a:effectLst/>
                <a:latin typeface="+mn-lt"/>
                <a:ea typeface="+mn-ea"/>
                <a:cs typeface="+mn-cs"/>
              </a:rPr>
              <a:t>Review</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and</a:t>
            </a:r>
            <a:r>
              <a:rPr lang="pt-BR" sz="1200" kern="1200" dirty="0">
                <a:solidFill>
                  <a:schemeClr val="tx1"/>
                </a:solidFill>
                <a:effectLst/>
                <a:latin typeface="+mn-lt"/>
                <a:ea typeface="+mn-ea"/>
                <a:cs typeface="+mn-cs"/>
              </a:rPr>
              <a:t> Herald, 4 de agosto de 1910.</a:t>
            </a:r>
          </a:p>
          <a:p>
            <a:r>
              <a:rPr lang="pt-BR" sz="1200" kern="1200" dirty="0">
                <a:solidFill>
                  <a:schemeClr val="tx1"/>
                </a:solidFill>
                <a:effectLst/>
                <a:latin typeface="+mn-lt"/>
                <a:ea typeface="+mn-ea"/>
                <a:cs typeface="+mn-cs"/>
              </a:rPr>
              <a:t>O mal foi originado no coração de um anjo criado Perfeito. Apesar dessa leve explicação “A entrada do pecado no Céu não pode ser explicada”. “Embora Deus houvesse criado Lúcifer nobre e belo, e lhe houvesse atribuído grande honra entre os anjos, não o colocara, todavia, fora da possibilidade de fazer o mal”.</a:t>
            </a:r>
          </a:p>
          <a:p>
            <a:r>
              <a:rPr lang="pt-BR" sz="1200" kern="1200" dirty="0">
                <a:solidFill>
                  <a:schemeClr val="tx1"/>
                </a:solidFill>
                <a:effectLst/>
                <a:latin typeface="+mn-lt"/>
                <a:ea typeface="+mn-ea"/>
                <a:cs typeface="+mn-cs"/>
              </a:rPr>
              <a:t>O pecado foi o resultado da escolha de Lúcifer. Deus o criou perfeito e livre. Como ser livre poderia fazer escolhas. Deus não cria robôs programados a obediência. Se o fizesse seria acusado de criar “escravos do bem”. Não importa a quem você pertença, se não puder fazer escolhas, será escravo, e não livre. </a:t>
            </a:r>
          </a:p>
          <a:p>
            <a:r>
              <a:rPr lang="pt-BR" sz="1200" i="1" kern="1200" dirty="0">
                <a:solidFill>
                  <a:schemeClr val="tx1"/>
                </a:solidFill>
                <a:effectLst/>
                <a:latin typeface="+mn-lt"/>
                <a:ea typeface="+mn-ea"/>
                <a:cs typeface="+mn-cs"/>
              </a:rPr>
              <a:t>Ibidem.</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8</a:t>
            </a:fld>
            <a:endParaRPr lang="pt-BR"/>
          </a:p>
        </p:txBody>
      </p:sp>
    </p:spTree>
    <p:extLst>
      <p:ext uri="{BB962C8B-B14F-4D97-AF65-F5344CB8AC3E}">
        <p14:creationId xmlns:p14="http://schemas.microsoft.com/office/powerpoint/2010/main" val="93084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Para nossa tristeza Satanás foi atirada para esta terra. A terra se torna o campo de batalha entre o bem e o mal. Os conflitos e ideologias que foram questionados no céu contra Deus, foram transferidos para aterra. Em sua rebelião Satanás conseguiu enganar a terça parte dos anjos. Tem você ideia do que isso significa? (Apocalipse 12:4).</a:t>
            </a:r>
          </a:p>
          <a:p>
            <a:r>
              <a:rPr lang="pt-BR" sz="1200" kern="1200" dirty="0">
                <a:solidFill>
                  <a:schemeClr val="tx1"/>
                </a:solidFill>
                <a:effectLst/>
                <a:latin typeface="+mn-lt"/>
                <a:ea typeface="+mn-ea"/>
                <a:cs typeface="+mn-cs"/>
              </a:rPr>
              <a:t>Satanás hoje tem essa terra como seu principal alvo de estabelecer seu reinado. Na verdade ele se achava dono desta terra, aparece “passeando e rodeando a terra”. Costumes nos tempos bíblicos como sinal de propriedade. (Jó 1:7) Sua audácia foi tanto que chegou a prometer a Jesus o Filho de Deus, o mundo e sua gloria em troca de sua adoração</a:t>
            </a:r>
            <a:r>
              <a:rPr lang="pt-BR" dirty="0">
                <a:effectLst/>
              </a:rPr>
              <a:t> </a:t>
            </a:r>
            <a:r>
              <a:rPr lang="pt-BR" sz="1200" i="1" kern="1200" dirty="0">
                <a:solidFill>
                  <a:schemeClr val="tx1"/>
                </a:solidFill>
                <a:effectLst/>
                <a:latin typeface="+mn-lt"/>
                <a:ea typeface="+mn-ea"/>
                <a:cs typeface="+mn-cs"/>
              </a:rPr>
              <a:t>As expressões “rodear a Terra” e “passear por ela” não se referem simplesmente à ação de um turista. Na Bíblia isso é um sinal de propriedade. Quando Deus deu a terra a Abraão, disse-lhe que a percorresse no seu comprimento e na sua largura (</a:t>
            </a:r>
            <a:r>
              <a:rPr lang="pt-BR" sz="1200" i="1" u="none" strike="noStrike" kern="1200" dirty="0" err="1">
                <a:solidFill>
                  <a:schemeClr val="tx1"/>
                </a:solidFill>
                <a:effectLst/>
                <a:latin typeface="+mn-lt"/>
                <a:ea typeface="+mn-ea"/>
                <a:cs typeface="+mn-cs"/>
                <a:hlinkClick r:id="rId3"/>
              </a:rPr>
              <a:t>Gn</a:t>
            </a:r>
            <a:r>
              <a:rPr lang="pt-BR" sz="1200" i="1" u="none" strike="noStrike" kern="1200" dirty="0">
                <a:solidFill>
                  <a:schemeClr val="tx1"/>
                </a:solidFill>
                <a:effectLst/>
                <a:latin typeface="+mn-lt"/>
                <a:ea typeface="+mn-ea"/>
                <a:cs typeface="+mn-cs"/>
                <a:hlinkClick r:id="rId3"/>
              </a:rPr>
              <a:t> 13:17</a:t>
            </a:r>
            <a:r>
              <a:rPr lang="pt-BR" sz="1200" i="1" kern="1200" dirty="0">
                <a:solidFill>
                  <a:schemeClr val="tx1"/>
                </a:solidFill>
                <a:effectLst/>
                <a:latin typeface="+mn-lt"/>
                <a:ea typeface="+mn-ea"/>
                <a:cs typeface="+mn-cs"/>
              </a:rPr>
              <a:t>) e disse algo semelhante a Moisés e a Josué (</a:t>
            </a:r>
            <a:r>
              <a:rPr lang="pt-BR" sz="1200" i="1" u="none" strike="noStrike" kern="1200" dirty="0" err="1">
                <a:solidFill>
                  <a:schemeClr val="tx1"/>
                </a:solidFill>
                <a:effectLst/>
                <a:latin typeface="+mn-lt"/>
                <a:ea typeface="+mn-ea"/>
                <a:cs typeface="+mn-cs"/>
                <a:hlinkClick r:id="rId3"/>
              </a:rPr>
              <a:t>Dt</a:t>
            </a:r>
            <a:r>
              <a:rPr lang="pt-BR" sz="1200" i="1" u="none" strike="noStrike" kern="1200" dirty="0">
                <a:solidFill>
                  <a:schemeClr val="tx1"/>
                </a:solidFill>
                <a:effectLst/>
                <a:latin typeface="+mn-lt"/>
                <a:ea typeface="+mn-ea"/>
                <a:cs typeface="+mn-cs"/>
                <a:hlinkClick r:id="rId3"/>
              </a:rPr>
              <a:t> 11:24</a:t>
            </a:r>
            <a:r>
              <a:rPr lang="pt-BR" sz="1200" i="1" kern="1200" dirty="0">
                <a:solidFill>
                  <a:schemeClr val="tx1"/>
                </a:solidFill>
                <a:effectLst/>
                <a:latin typeface="+mn-lt"/>
                <a:ea typeface="+mn-ea"/>
                <a:cs typeface="+mn-cs"/>
              </a:rPr>
              <a:t>; </a:t>
            </a:r>
            <a:r>
              <a:rPr lang="pt-BR" sz="1200" i="1" u="none" strike="noStrike" kern="1200" dirty="0" err="1">
                <a:solidFill>
                  <a:schemeClr val="tx1"/>
                </a:solidFill>
                <a:effectLst/>
                <a:latin typeface="+mn-lt"/>
                <a:ea typeface="+mn-ea"/>
                <a:cs typeface="+mn-cs"/>
                <a:hlinkClick r:id="rId3"/>
              </a:rPr>
              <a:t>Js</a:t>
            </a:r>
            <a:r>
              <a:rPr lang="pt-BR" sz="1200" i="1" u="none" strike="noStrike" kern="1200" dirty="0">
                <a:solidFill>
                  <a:schemeClr val="tx1"/>
                </a:solidFill>
                <a:effectLst/>
                <a:latin typeface="+mn-lt"/>
                <a:ea typeface="+mn-ea"/>
                <a:cs typeface="+mn-cs"/>
                <a:hlinkClick r:id="rId3"/>
              </a:rPr>
              <a:t> 1:3</a:t>
            </a:r>
            <a:r>
              <a:rPr lang="pt-BR" sz="1200" i="1" kern="1200" dirty="0">
                <a:solidFill>
                  <a:schemeClr val="tx1"/>
                </a:solidFill>
                <a:effectLst/>
                <a:latin typeface="+mn-lt"/>
                <a:ea typeface="+mn-ea"/>
                <a:cs typeface="+mn-cs"/>
              </a:rPr>
              <a:t>). Em certo sentido, Satanás se vangloriou de ser “o deus deste mundo” (</a:t>
            </a:r>
            <a:r>
              <a:rPr lang="pt-BR" sz="1200" i="1" u="none" strike="noStrike" kern="1200" dirty="0">
                <a:solidFill>
                  <a:schemeClr val="tx1"/>
                </a:solidFill>
                <a:effectLst/>
                <a:latin typeface="+mn-lt"/>
                <a:ea typeface="+mn-ea"/>
                <a:cs typeface="+mn-cs"/>
                <a:hlinkClick r:id="rId3"/>
              </a:rPr>
              <a:t>2Co 4:4</a:t>
            </a:r>
            <a:r>
              <a:rPr lang="pt-BR" sz="1200" i="1" kern="1200" dirty="0">
                <a:solidFill>
                  <a:schemeClr val="tx1"/>
                </a:solidFill>
                <a:effectLst/>
                <a:latin typeface="+mn-lt"/>
                <a:ea typeface="+mn-ea"/>
                <a:cs typeface="+mn-cs"/>
              </a:rPr>
              <a:t>, NTLH). http://www.escolasabatinaonline.com.br/o-principe-deste-mundo/ em 03/03/2017</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10</a:t>
            </a:fld>
            <a:endParaRPr lang="pt-BR"/>
          </a:p>
        </p:txBody>
      </p:sp>
    </p:spTree>
    <p:extLst>
      <p:ext uri="{BB962C8B-B14F-4D97-AF65-F5344CB8AC3E}">
        <p14:creationId xmlns:p14="http://schemas.microsoft.com/office/powerpoint/2010/main" val="259051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Talvez isso explique um pouco toda desgraça e sofrimento que enfrentamos nesse mundo. Estamos em meio a este conflito e de alguma forma somos afetados. </a:t>
            </a:r>
          </a:p>
          <a:p>
            <a:r>
              <a:rPr lang="pt-BR" sz="1200" kern="1200" dirty="0">
                <a:solidFill>
                  <a:schemeClr val="tx1"/>
                </a:solidFill>
                <a:effectLst/>
                <a:latin typeface="+mn-lt"/>
                <a:ea typeface="+mn-ea"/>
                <a:cs typeface="+mn-cs"/>
              </a:rPr>
              <a:t>Satanás veio aqui para trazer confusões nas famílias, doenças, sofrimentos. E todos nós somos vítimas de seus ataques. Ele promete que obedecer a Deus não traz ao homem tanta felicidade assim. “Por que Deus sabe que no dia que comerdes de os abrirão os olhos e como Deus.” O pecado que nele habita, de querer ser como Deus ele transfere para o homem. </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11</a:t>
            </a:fld>
            <a:endParaRPr lang="pt-BR"/>
          </a:p>
        </p:txBody>
      </p:sp>
    </p:spTree>
    <p:extLst>
      <p:ext uri="{BB962C8B-B14F-4D97-AF65-F5344CB8AC3E}">
        <p14:creationId xmlns:p14="http://schemas.microsoft.com/office/powerpoint/2010/main" val="9190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maiorias de vocês já assistiram um filme já sabendo o final. Conheço pessoas que já assistiram o mesmo filme mais de três vezes. O filme poder ter muito suspense, mas algo o tranquiliza sabendo de como vai terminar a história. </a:t>
            </a:r>
          </a:p>
          <a:p>
            <a:r>
              <a:rPr lang="pt-BR" sz="1200" kern="1200" dirty="0">
                <a:solidFill>
                  <a:schemeClr val="tx1"/>
                </a:solidFill>
                <a:effectLst/>
                <a:latin typeface="+mn-lt"/>
                <a:ea typeface="+mn-ea"/>
                <a:cs typeface="+mn-cs"/>
              </a:rPr>
              <a:t>A boa notícia que temos em meia essa batalha e sabermos o final. Ou seja; você pode escolher está do lado vitorioso. Isso não é maravilhoso? Não importa se o mal pareça está ganhando hoje, o mal pode está por toda a parte, tudo pode estar indo mal a pior, porém você pode escolher está do lado vitorioso. A promessa é que do mal “não lhes deixará nem raiz nem ramo”.</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13</a:t>
            </a:fld>
            <a:endParaRPr lang="pt-BR"/>
          </a:p>
        </p:txBody>
      </p:sp>
    </p:spTree>
    <p:extLst>
      <p:ext uri="{BB962C8B-B14F-4D97-AF65-F5344CB8AC3E}">
        <p14:creationId xmlns:p14="http://schemas.microsoft.com/office/powerpoint/2010/main" val="72953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CONCLUSÃO</a:t>
            </a:r>
          </a:p>
          <a:p>
            <a:r>
              <a:rPr lang="pt-BR" sz="1200" kern="1200" dirty="0">
                <a:solidFill>
                  <a:schemeClr val="tx1"/>
                </a:solidFill>
                <a:effectLst/>
                <a:latin typeface="+mn-lt"/>
                <a:ea typeface="+mn-ea"/>
                <a:cs typeface="+mn-cs"/>
              </a:rPr>
              <a:t>E talvez nessa noite estou falando com você que está com o casamento destruído, seu marido afundando no álcool, está com dividas, por vezes o suicídio passa em sua mente, a depressão está batendo sua porta, seu caráter está destruído diante da comunidade, ninguém confia mais em você, não sente força para vencer. O mal não se levantara pela segunda vez, não sobrará nem raiz e nem ramo do pecado. </a:t>
            </a:r>
          </a:p>
          <a:p>
            <a:endParaRPr lang="pt-BR" dirty="0"/>
          </a:p>
        </p:txBody>
      </p:sp>
      <p:sp>
        <p:nvSpPr>
          <p:cNvPr id="4" name="Espaço Reservado para Número de Slide 3"/>
          <p:cNvSpPr>
            <a:spLocks noGrp="1"/>
          </p:cNvSpPr>
          <p:nvPr>
            <p:ph type="sldNum" sz="quarter" idx="10"/>
          </p:nvPr>
        </p:nvSpPr>
        <p:spPr/>
        <p:txBody>
          <a:bodyPr/>
          <a:lstStyle/>
          <a:p>
            <a:fld id="{535C68A0-FB7C-4200-A43D-E66F77C39903}" type="slidenum">
              <a:rPr lang="pt-BR" smtClean="0"/>
              <a:t>14</a:t>
            </a:fld>
            <a:endParaRPr lang="pt-BR"/>
          </a:p>
        </p:txBody>
      </p:sp>
    </p:spTree>
    <p:extLst>
      <p:ext uri="{BB962C8B-B14F-4D97-AF65-F5344CB8AC3E}">
        <p14:creationId xmlns:p14="http://schemas.microsoft.com/office/powerpoint/2010/main" val="352853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F6C5BFC-F0B2-4CC2-AD19-D8AE876E458D}"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1545983947"/>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6C5BFC-F0B2-4CC2-AD19-D8AE876E458D}"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27575381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6C5BFC-F0B2-4CC2-AD19-D8AE876E458D}"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395703767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D010415-25CD-411D-8710-F9466D522F42}"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76998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010415-25CD-411D-8710-F9466D522F42}"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72746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2D010415-25CD-411D-8710-F9466D522F42}"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140454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D010415-25CD-411D-8710-F9466D522F42}" type="datetimeFigureOut">
              <a:rPr lang="pt-BR" smtClean="0"/>
              <a:t>19/11/2017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10034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D010415-25CD-411D-8710-F9466D522F42}" type="datetimeFigureOut">
              <a:rPr lang="pt-BR" smtClean="0"/>
              <a:t>19/11/2017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113462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D010415-25CD-411D-8710-F9466D522F42}" type="datetimeFigureOut">
              <a:rPr lang="pt-BR" smtClean="0"/>
              <a:t>19/11/2017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403900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D010415-25CD-411D-8710-F9466D522F42}" type="datetimeFigureOut">
              <a:rPr lang="pt-BR" smtClean="0"/>
              <a:t>19/11/2017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252048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D010415-25CD-411D-8710-F9466D522F42}" type="datetimeFigureOut">
              <a:rPr lang="pt-BR" smtClean="0"/>
              <a:t>19/11/2017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321327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F6C5BFC-F0B2-4CC2-AD19-D8AE876E458D}"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400849863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D010415-25CD-411D-8710-F9466D522F42}" type="datetimeFigureOut">
              <a:rPr lang="pt-BR" smtClean="0"/>
              <a:t>19/11/2017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22575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010415-25CD-411D-8710-F9466D522F42}"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299853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010415-25CD-411D-8710-F9466D522F42}"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FAD1B0E-4A49-44B3-A3FB-E379EA56B372}" type="slidenum">
              <a:rPr lang="pt-BR" smtClean="0"/>
              <a:t>‹nº›</a:t>
            </a:fld>
            <a:endParaRPr lang="pt-BR"/>
          </a:p>
        </p:txBody>
      </p:sp>
    </p:spTree>
    <p:extLst>
      <p:ext uri="{BB962C8B-B14F-4D97-AF65-F5344CB8AC3E}">
        <p14:creationId xmlns:p14="http://schemas.microsoft.com/office/powerpoint/2010/main" val="275613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F6C5BFC-F0B2-4CC2-AD19-D8AE876E458D}" type="datetimeFigureOut">
              <a:rPr lang="pt-BR" smtClean="0"/>
              <a:t>19/11/2017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60794556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F6C5BFC-F0B2-4CC2-AD19-D8AE876E458D}" type="datetimeFigureOut">
              <a:rPr lang="pt-BR" smtClean="0"/>
              <a:t>19/11/2017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13371372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F6C5BFC-F0B2-4CC2-AD19-D8AE876E458D}" type="datetimeFigureOut">
              <a:rPr lang="pt-BR" smtClean="0"/>
              <a:t>19/11/2017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48504767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F6C5BFC-F0B2-4CC2-AD19-D8AE876E458D}" type="datetimeFigureOut">
              <a:rPr lang="pt-BR" smtClean="0"/>
              <a:t>19/11/2017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417085960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F6C5BFC-F0B2-4CC2-AD19-D8AE876E458D}" type="datetimeFigureOut">
              <a:rPr lang="pt-BR" smtClean="0"/>
              <a:t>19/11/2017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2290754247"/>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F6C5BFC-F0B2-4CC2-AD19-D8AE876E458D}" type="datetimeFigureOut">
              <a:rPr lang="pt-BR" smtClean="0"/>
              <a:t>19/11/2017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305942620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F6C5BFC-F0B2-4CC2-AD19-D8AE876E458D}" type="datetimeFigureOut">
              <a:rPr lang="pt-BR" smtClean="0"/>
              <a:t>19/11/2017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4B163C-F4A6-4B07-B9B6-853B04B80822}" type="slidenum">
              <a:rPr lang="pt-BR" smtClean="0"/>
              <a:t>‹nº›</a:t>
            </a:fld>
            <a:endParaRPr lang="pt-BR"/>
          </a:p>
        </p:txBody>
      </p:sp>
    </p:spTree>
    <p:extLst>
      <p:ext uri="{BB962C8B-B14F-4D97-AF65-F5344CB8AC3E}">
        <p14:creationId xmlns:p14="http://schemas.microsoft.com/office/powerpoint/2010/main" val="159089605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C5BFC-F0B2-4CC2-AD19-D8AE876E458D}" type="datetimeFigureOut">
              <a:rPr lang="pt-BR" smtClean="0"/>
              <a:t>19/11/2017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B163C-F4A6-4B07-B9B6-853B04B80822}" type="slidenum">
              <a:rPr lang="pt-BR" smtClean="0"/>
              <a:t>‹nº›</a:t>
            </a:fld>
            <a:endParaRPr lang="pt-BR"/>
          </a:p>
        </p:txBody>
      </p:sp>
    </p:spTree>
    <p:extLst>
      <p:ext uri="{BB962C8B-B14F-4D97-AF65-F5344CB8AC3E}">
        <p14:creationId xmlns:p14="http://schemas.microsoft.com/office/powerpoint/2010/main" val="183889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flash/>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10415-25CD-411D-8710-F9466D522F42}" type="datetimeFigureOut">
              <a:rPr lang="pt-BR" smtClean="0"/>
              <a:t>19/11/2017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D1B0E-4A49-44B3-A3FB-E379EA56B372}" type="slidenum">
              <a:rPr lang="pt-BR" smtClean="0"/>
              <a:t>‹nº›</a:t>
            </a:fld>
            <a:endParaRPr lang="pt-BR"/>
          </a:p>
        </p:txBody>
      </p:sp>
    </p:spTree>
    <p:extLst>
      <p:ext uri="{BB962C8B-B14F-4D97-AF65-F5344CB8AC3E}">
        <p14:creationId xmlns:p14="http://schemas.microsoft.com/office/powerpoint/2010/main" val="566560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22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310533" cy="6858000"/>
          </a:xfrm>
        </p:spPr>
      </p:pic>
      <p:sp>
        <p:nvSpPr>
          <p:cNvPr id="5" name="CaixaDeTexto 4"/>
          <p:cNvSpPr txBox="1"/>
          <p:nvPr/>
        </p:nvSpPr>
        <p:spPr>
          <a:xfrm>
            <a:off x="350869" y="1443841"/>
            <a:ext cx="4533900" cy="3970318"/>
          </a:xfrm>
          <a:prstGeom prst="rect">
            <a:avLst/>
          </a:prstGeom>
          <a:noFill/>
        </p:spPr>
        <p:txBody>
          <a:bodyPr wrap="square" rtlCol="0">
            <a:spAutoFit/>
          </a:bodyPr>
          <a:lstStyle/>
          <a:p>
            <a:pPr algn="ctr"/>
            <a:r>
              <a:rPr lang="pt-BR" sz="3600" dirty="0">
                <a:solidFill>
                  <a:schemeClr val="bg1">
                    <a:lumMod val="95000"/>
                  </a:schemeClr>
                </a:solidFill>
                <a:latin typeface="Century Gothic" panose="020B0502020202020204" pitchFamily="34" charset="0"/>
                <a:cs typeface="Arial" panose="020B0604020202020204" pitchFamily="34" charset="0"/>
              </a:rPr>
              <a:t>Para nossa tristeza Satanás foi atirada </a:t>
            </a:r>
          </a:p>
          <a:p>
            <a:pPr algn="ctr"/>
            <a:r>
              <a:rPr lang="pt-BR" sz="3600" dirty="0">
                <a:solidFill>
                  <a:schemeClr val="bg1">
                    <a:lumMod val="95000"/>
                  </a:schemeClr>
                </a:solidFill>
                <a:latin typeface="Century Gothic" panose="020B0502020202020204" pitchFamily="34" charset="0"/>
                <a:cs typeface="Arial" panose="020B0604020202020204" pitchFamily="34" charset="0"/>
              </a:rPr>
              <a:t>para esta terra. </a:t>
            </a:r>
          </a:p>
          <a:p>
            <a:pPr algn="ctr"/>
            <a:r>
              <a:rPr lang="pt-BR" sz="3600" dirty="0">
                <a:solidFill>
                  <a:srgbClr val="FFC000"/>
                </a:solidFill>
                <a:latin typeface="Century Gothic" panose="020B0502020202020204" pitchFamily="34" charset="0"/>
                <a:cs typeface="Arial" panose="020B0604020202020204" pitchFamily="34" charset="0"/>
              </a:rPr>
              <a:t>A TERRA SE TORNA O CAMPO DE BATALHA </a:t>
            </a:r>
            <a:r>
              <a:rPr lang="pt-BR" sz="3600" dirty="0">
                <a:solidFill>
                  <a:schemeClr val="bg1">
                    <a:lumMod val="95000"/>
                  </a:schemeClr>
                </a:solidFill>
                <a:latin typeface="Century Gothic" panose="020B0502020202020204" pitchFamily="34" charset="0"/>
                <a:cs typeface="Arial" panose="020B0604020202020204" pitchFamily="34" charset="0"/>
              </a:rPr>
              <a:t>entre o bem e o mal. </a:t>
            </a:r>
          </a:p>
        </p:txBody>
      </p:sp>
    </p:spTree>
    <p:extLst>
      <p:ext uri="{BB962C8B-B14F-4D97-AF65-F5344CB8AC3E}">
        <p14:creationId xmlns:p14="http://schemas.microsoft.com/office/powerpoint/2010/main" val="2998058784"/>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 name="Espaço Reservado para Conteú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p:spPr>
      </p:pic>
      <p:sp>
        <p:nvSpPr>
          <p:cNvPr id="5" name="CaixaDeTexto 4"/>
          <p:cNvSpPr txBox="1"/>
          <p:nvPr/>
        </p:nvSpPr>
        <p:spPr>
          <a:xfrm>
            <a:off x="304798" y="1228397"/>
            <a:ext cx="4673601" cy="4401205"/>
          </a:xfrm>
          <a:prstGeom prst="rect">
            <a:avLst/>
          </a:prstGeom>
          <a:noFill/>
        </p:spPr>
        <p:txBody>
          <a:bodyPr wrap="square" rtlCol="0">
            <a:spAutoFit/>
          </a:bodyPr>
          <a:lstStyle/>
          <a:p>
            <a:r>
              <a:rPr lang="pt-BR" sz="4000" b="1" dirty="0">
                <a:solidFill>
                  <a:schemeClr val="bg1">
                    <a:lumMod val="95000"/>
                  </a:schemeClr>
                </a:solidFill>
              </a:rPr>
              <a:t>Satanás veio aqui para trazer confusões nas famílias, doenças, sofrimentos. E todos nós somos vítimas de seus ataques. </a:t>
            </a:r>
          </a:p>
        </p:txBody>
      </p:sp>
    </p:spTree>
    <p:extLst>
      <p:ext uri="{BB962C8B-B14F-4D97-AF65-F5344CB8AC3E}">
        <p14:creationId xmlns:p14="http://schemas.microsoft.com/office/powerpoint/2010/main" val="358924530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0" y="2191"/>
            <a:ext cx="12192000" cy="6853617"/>
          </a:xfrm>
          <a:prstGeom prst="rect">
            <a:avLst/>
          </a:prstGeom>
        </p:spPr>
      </p:pic>
      <p:sp>
        <p:nvSpPr>
          <p:cNvPr id="4" name="Retângulo 3"/>
          <p:cNvSpPr/>
          <p:nvPr/>
        </p:nvSpPr>
        <p:spPr>
          <a:xfrm>
            <a:off x="4034341" y="861515"/>
            <a:ext cx="4665060" cy="830997"/>
          </a:xfrm>
          <a:prstGeom prst="rect">
            <a:avLst/>
          </a:prstGeom>
        </p:spPr>
        <p:txBody>
          <a:bodyPr wrap="none">
            <a:spAutoFit/>
          </a:bodyPr>
          <a:lstStyle/>
          <a:p>
            <a:pPr lvl="0"/>
            <a:r>
              <a:rPr lang="pt-BR" sz="4800" dirty="0">
                <a:solidFill>
                  <a:srgbClr val="FFC000"/>
                </a:solidFill>
                <a:effectLst>
                  <a:outerShdw blurRad="38100" dist="38100" dir="2700000" algn="tl">
                    <a:srgbClr val="000000">
                      <a:alpha val="43137"/>
                    </a:srgbClr>
                  </a:outerShdw>
                </a:effectLst>
                <a:latin typeface="Geometr415 Blk BT" panose="020B0802020204020303" pitchFamily="34" charset="0"/>
              </a:rPr>
              <a:t>Malaquias 4:1-2</a:t>
            </a:r>
          </a:p>
        </p:txBody>
      </p:sp>
      <p:sp>
        <p:nvSpPr>
          <p:cNvPr id="3" name="CaixaDeTexto 2"/>
          <p:cNvSpPr txBox="1"/>
          <p:nvPr/>
        </p:nvSpPr>
        <p:spPr>
          <a:xfrm>
            <a:off x="882315" y="2282896"/>
            <a:ext cx="10427369" cy="3108543"/>
          </a:xfrm>
          <a:prstGeom prst="rect">
            <a:avLst/>
          </a:prstGeom>
          <a:noFill/>
        </p:spPr>
        <p:txBody>
          <a:bodyPr wrap="square" rtlCol="0">
            <a:spAutoFit/>
          </a:bodyPr>
          <a:lstStyle/>
          <a:p>
            <a:pPr lvl="0" algn="ctr"/>
            <a:r>
              <a:rPr lang="pt-BR" sz="2800" dirty="0">
                <a:solidFill>
                  <a:schemeClr val="bg1"/>
                </a:solidFill>
                <a:effectLst>
                  <a:outerShdw blurRad="38100" dist="38100" dir="2700000" algn="tl">
                    <a:srgbClr val="000000">
                      <a:alpha val="43137"/>
                    </a:srgbClr>
                  </a:outerShdw>
                </a:effectLst>
                <a:latin typeface="Century Gothic" panose="020B0502020202020204" pitchFamily="34" charset="0"/>
              </a:rPr>
              <a:t>Pois eis que vem o dia e arde como fornalha; todos os soberbos e todos os que cometem perversidade serão como o restolho; o dia que vem os abrasará, diz o SENHOR dos Exércitos, de sorte que não lhes deixará nem raiz nem ramo. Mas para vós outros que temeis o meu nome nascerá o sol da justiça, trazendo salvação nas suas asas; saireis e saltareis como bezerros soltos da estrebaria. </a:t>
            </a:r>
          </a:p>
        </p:txBody>
      </p:sp>
    </p:spTree>
    <p:extLst>
      <p:ext uri="{BB962C8B-B14F-4D97-AF65-F5344CB8AC3E}">
        <p14:creationId xmlns:p14="http://schemas.microsoft.com/office/powerpoint/2010/main" val="40858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88289" y="1348643"/>
            <a:ext cx="4216400" cy="3785652"/>
          </a:xfrm>
          <a:prstGeom prst="rect">
            <a:avLst/>
          </a:prstGeom>
          <a:noFill/>
        </p:spPr>
        <p:txBody>
          <a:bodyPr wrap="square" rtlCol="0">
            <a:spAutoFit/>
          </a:bodyPr>
          <a:lstStyle/>
          <a:p>
            <a:r>
              <a:rPr lang="pt-BR" sz="4800" b="1" dirty="0"/>
              <a:t>A maiorias de vocês já assistiram um filme já sabendo o final</a:t>
            </a:r>
          </a:p>
        </p:txBody>
      </p:sp>
      <p:sp>
        <p:nvSpPr>
          <p:cNvPr id="6" name="CaixaDeTexto 5"/>
          <p:cNvSpPr txBox="1"/>
          <p:nvPr/>
        </p:nvSpPr>
        <p:spPr>
          <a:xfrm>
            <a:off x="688289" y="573180"/>
            <a:ext cx="4868334" cy="6001643"/>
          </a:xfrm>
          <a:prstGeom prst="rect">
            <a:avLst/>
          </a:prstGeom>
          <a:noFill/>
        </p:spPr>
        <p:txBody>
          <a:bodyPr wrap="square" rtlCol="0">
            <a:spAutoFit/>
          </a:bodyPr>
          <a:lstStyle/>
          <a:p>
            <a:r>
              <a:rPr lang="pt-BR" sz="4800" b="1" dirty="0"/>
              <a:t>A boa notícia que temos em meia essa batalha e sabermos o final. Ou seja; você pode escolher está do lado vitorioso</a:t>
            </a:r>
          </a:p>
        </p:txBody>
      </p:sp>
      <p:pic>
        <p:nvPicPr>
          <p:cNvPr id="1026" name="Picture 2" descr="Imagem relacionada">
            <a:extLst>
              <a:ext uri="{FF2B5EF4-FFF2-40B4-BE49-F238E27FC236}">
                <a16:creationId xmlns:a16="http://schemas.microsoft.com/office/drawing/2014/main" id="{33D626DF-4175-42C8-9D67-AA52F5326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379" y="643811"/>
            <a:ext cx="3977249" cy="5570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7218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p:spPr>
      </p:pic>
      <p:sp>
        <p:nvSpPr>
          <p:cNvPr id="5" name="CaixaDeTexto 4"/>
          <p:cNvSpPr txBox="1"/>
          <p:nvPr/>
        </p:nvSpPr>
        <p:spPr>
          <a:xfrm>
            <a:off x="272428" y="1305341"/>
            <a:ext cx="3421032" cy="4708981"/>
          </a:xfrm>
          <a:prstGeom prst="rect">
            <a:avLst/>
          </a:prstGeom>
          <a:noFill/>
        </p:spPr>
        <p:txBody>
          <a:bodyPr wrap="square" rtlCol="0">
            <a:spAutoFit/>
          </a:bodyPr>
          <a:lstStyle/>
          <a:p>
            <a:r>
              <a:rPr lang="pt-BR" sz="6000" dirty="0">
                <a:solidFill>
                  <a:schemeClr val="bg1"/>
                </a:solidFill>
              </a:rPr>
              <a:t>Quer você  escolher hoje o lado vitorioso?</a:t>
            </a:r>
          </a:p>
        </p:txBody>
      </p:sp>
    </p:spTree>
    <p:extLst>
      <p:ext uri="{BB962C8B-B14F-4D97-AF65-F5344CB8AC3E}">
        <p14:creationId xmlns:p14="http://schemas.microsoft.com/office/powerpoint/2010/main" val="404857320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3765" y="855378"/>
            <a:ext cx="4406418" cy="4351338"/>
          </a:xfrm>
        </p:spPr>
      </p:pic>
      <p:sp>
        <p:nvSpPr>
          <p:cNvPr id="6" name="CaixaDeTexto 5"/>
          <p:cNvSpPr txBox="1"/>
          <p:nvPr/>
        </p:nvSpPr>
        <p:spPr>
          <a:xfrm>
            <a:off x="5862027" y="1421064"/>
            <a:ext cx="537754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sng"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 terra se tornou o palco </a:t>
            </a:r>
            <a:r>
              <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da maior batalha de todos os tempos”.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4564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14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0" y="2191"/>
            <a:ext cx="12192000" cy="6853617"/>
          </a:xfrm>
          <a:prstGeom prst="rect">
            <a:avLst/>
          </a:prstGeom>
        </p:spPr>
      </p:pic>
      <p:sp>
        <p:nvSpPr>
          <p:cNvPr id="4" name="Retângulo 3"/>
          <p:cNvSpPr/>
          <p:nvPr/>
        </p:nvSpPr>
        <p:spPr>
          <a:xfrm>
            <a:off x="4123988" y="727215"/>
            <a:ext cx="384592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1 PEDRO 5:8</a:t>
            </a:r>
            <a:endParaRPr kumimoji="0" lang="pt-BR"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CaixaDeTexto 2"/>
          <p:cNvSpPr txBox="1"/>
          <p:nvPr/>
        </p:nvSpPr>
        <p:spPr>
          <a:xfrm>
            <a:off x="882315" y="2551836"/>
            <a:ext cx="10427369" cy="1754326"/>
          </a:xfrm>
          <a:prstGeom prst="rect">
            <a:avLst/>
          </a:prstGeom>
          <a:noFill/>
        </p:spPr>
        <p:txBody>
          <a:bodyPr wrap="square" rtlCol="0">
            <a:spAutoFit/>
          </a:bodyPr>
          <a:lstStyle/>
          <a:p>
            <a:pPr lvl="0" algn="ctr"/>
            <a:r>
              <a:rPr lang="pt-BR" sz="3600" b="1" dirty="0">
                <a:solidFill>
                  <a:schemeClr val="bg1"/>
                </a:solidFill>
                <a:effectLst>
                  <a:outerShdw blurRad="38100" dist="38100" dir="2700000" algn="tl">
                    <a:srgbClr val="000000">
                      <a:alpha val="43137"/>
                    </a:srgbClr>
                  </a:outerShdw>
                </a:effectLst>
                <a:latin typeface="Century Gothic" panose="020B0502020202020204" pitchFamily="34" charset="0"/>
              </a:rPr>
              <a:t>“Satanás, vosso adversário, </a:t>
            </a:r>
            <a:r>
              <a:rPr lang="pt-BR" sz="3600" b="1" u="sng" dirty="0">
                <a:solidFill>
                  <a:srgbClr val="FFC000"/>
                </a:solidFill>
                <a:effectLst>
                  <a:outerShdw blurRad="38100" dist="38100" dir="2700000" algn="tl">
                    <a:srgbClr val="000000">
                      <a:alpha val="43137"/>
                    </a:srgbClr>
                  </a:outerShdw>
                </a:effectLst>
                <a:latin typeface="Century Gothic" panose="020B0502020202020204" pitchFamily="34" charset="0"/>
              </a:rPr>
              <a:t>anda em derredor, como leão</a:t>
            </a:r>
            <a:r>
              <a:rPr lang="pt-BR" sz="3600" b="1" dirty="0">
                <a:solidFill>
                  <a:schemeClr val="bg1"/>
                </a:solidFill>
                <a:effectLst>
                  <a:outerShdw blurRad="38100" dist="38100" dir="2700000" algn="tl">
                    <a:srgbClr val="000000">
                      <a:alpha val="43137"/>
                    </a:srgbClr>
                  </a:outerShdw>
                </a:effectLst>
                <a:latin typeface="Century Gothic" panose="020B0502020202020204" pitchFamily="34" charset="0"/>
              </a:rPr>
              <a:t> que ruge procurando alguém para devorar” </a:t>
            </a:r>
            <a:endParaRPr kumimoji="0" lang="pt-BR" sz="3600" b="1"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4103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734" y="-199261"/>
            <a:ext cx="12327467" cy="7027332"/>
          </a:xfrm>
        </p:spPr>
      </p:pic>
      <p:sp>
        <p:nvSpPr>
          <p:cNvPr id="8" name="CaixaDeTexto 7"/>
          <p:cNvSpPr txBox="1"/>
          <p:nvPr/>
        </p:nvSpPr>
        <p:spPr>
          <a:xfrm>
            <a:off x="429552" y="1104106"/>
            <a:ext cx="8188765" cy="4154984"/>
          </a:xfrm>
          <a:prstGeom prst="rect">
            <a:avLst/>
          </a:prstGeom>
          <a:noFill/>
        </p:spPr>
        <p:txBody>
          <a:bodyPr wrap="square" rtlCol="0">
            <a:spAutoFit/>
          </a:bodyPr>
          <a:lstStyle/>
          <a:p>
            <a:pPr marL="571500" lvl="0" indent="-571500">
              <a:buFont typeface="Arial" panose="020B0604020202020204" pitchFamily="34" charset="0"/>
              <a:buChar char="•"/>
              <a:defRPr/>
            </a:pPr>
            <a:r>
              <a:rPr lang="pt-BR" sz="4400" dirty="0">
                <a:solidFill>
                  <a:schemeClr val="bg1"/>
                </a:solidFill>
                <a:effectLst>
                  <a:outerShdw blurRad="38100" dist="38100" dir="2700000" algn="tl">
                    <a:srgbClr val="000000">
                      <a:alpha val="43137"/>
                    </a:srgbClr>
                  </a:outerShdw>
                </a:effectLst>
                <a:latin typeface="Century Gothic" panose="020B0502020202020204" pitchFamily="34" charset="0"/>
              </a:rPr>
              <a:t>Onde começou esse conflito?  </a:t>
            </a:r>
          </a:p>
          <a:p>
            <a:pPr marL="571500" lvl="0" indent="-571500">
              <a:buFont typeface="Arial" panose="020B0604020202020204" pitchFamily="34" charset="0"/>
              <a:buChar char="•"/>
              <a:defRPr/>
            </a:pPr>
            <a:r>
              <a:rPr lang="pt-BR" sz="4400" dirty="0">
                <a:solidFill>
                  <a:schemeClr val="bg1"/>
                </a:solidFill>
                <a:effectLst>
                  <a:outerShdw blurRad="38100" dist="38100" dir="2700000" algn="tl">
                    <a:srgbClr val="000000">
                      <a:alpha val="43137"/>
                    </a:srgbClr>
                  </a:outerShdw>
                </a:effectLst>
                <a:latin typeface="Century Gothic" panose="020B0502020202020204" pitchFamily="34" charset="0"/>
              </a:rPr>
              <a:t>Onde ele está acontecendo nesse momento? </a:t>
            </a:r>
          </a:p>
          <a:p>
            <a:pPr marL="571500" lvl="0" indent="-571500">
              <a:buFont typeface="Arial" panose="020B0604020202020204" pitchFamily="34" charset="0"/>
              <a:buChar char="•"/>
              <a:defRPr/>
            </a:pPr>
            <a:r>
              <a:rPr lang="pt-BR" sz="4400" dirty="0">
                <a:solidFill>
                  <a:schemeClr val="bg1"/>
                </a:solidFill>
                <a:effectLst>
                  <a:outerShdw blurRad="38100" dist="38100" dir="2700000" algn="tl">
                    <a:srgbClr val="000000">
                      <a:alpha val="43137"/>
                    </a:srgbClr>
                  </a:outerShdw>
                </a:effectLst>
                <a:latin typeface="Century Gothic" panose="020B0502020202020204" pitchFamily="34" charset="0"/>
              </a:rPr>
              <a:t>Quando terminará?</a:t>
            </a:r>
          </a:p>
        </p:txBody>
      </p:sp>
    </p:spTree>
    <p:extLst>
      <p:ext uri="{BB962C8B-B14F-4D97-AF65-F5344CB8AC3E}">
        <p14:creationId xmlns:p14="http://schemas.microsoft.com/office/powerpoint/2010/main" val="757092998"/>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0" y="2191"/>
            <a:ext cx="12192000" cy="6853617"/>
          </a:xfrm>
          <a:prstGeom prst="rect">
            <a:avLst/>
          </a:prstGeom>
        </p:spPr>
      </p:pic>
      <p:sp>
        <p:nvSpPr>
          <p:cNvPr id="4" name="Retângulo 3"/>
          <p:cNvSpPr/>
          <p:nvPr/>
        </p:nvSpPr>
        <p:spPr>
          <a:xfrm>
            <a:off x="4034341" y="861515"/>
            <a:ext cx="4774064" cy="830997"/>
          </a:xfrm>
          <a:prstGeom prst="rect">
            <a:avLst/>
          </a:prstGeom>
        </p:spPr>
        <p:txBody>
          <a:bodyPr wrap="none">
            <a:spAutoFit/>
          </a:bodyPr>
          <a:lstStyle/>
          <a:p>
            <a:pPr lvl="0"/>
            <a:r>
              <a:rPr lang="pt-BR" sz="4800" dirty="0">
                <a:solidFill>
                  <a:prstClr val="white"/>
                </a:solidFill>
                <a:effectLst>
                  <a:outerShdw blurRad="38100" dist="38100" dir="2700000" algn="tl">
                    <a:srgbClr val="000000">
                      <a:alpha val="43137"/>
                    </a:srgbClr>
                  </a:outerShdw>
                </a:effectLst>
                <a:latin typeface="Geometr415 Blk BT" panose="020B0802020204020303" pitchFamily="34" charset="0"/>
              </a:rPr>
              <a:t>Apocalipse 12:7 </a:t>
            </a:r>
            <a:endParaRPr kumimoji="0" lang="pt-BR"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CaixaDeTexto 2"/>
          <p:cNvSpPr txBox="1"/>
          <p:nvPr/>
        </p:nvSpPr>
        <p:spPr>
          <a:xfrm>
            <a:off x="882315" y="2551836"/>
            <a:ext cx="10427369" cy="1754326"/>
          </a:xfrm>
          <a:prstGeom prst="rect">
            <a:avLst/>
          </a:prstGeom>
          <a:noFill/>
        </p:spPr>
        <p:txBody>
          <a:bodyPr wrap="square" rtlCol="0">
            <a:spAutoFit/>
          </a:bodyPr>
          <a:lstStyle/>
          <a:p>
            <a:pPr lvl="0" algn="ctr"/>
            <a:r>
              <a:rPr lang="pt-BR" sz="3600" b="1" u="sng" dirty="0">
                <a:solidFill>
                  <a:srgbClr val="FFC000"/>
                </a:solidFill>
                <a:effectLst>
                  <a:outerShdw blurRad="38100" dist="38100" dir="2700000" algn="tl">
                    <a:srgbClr val="000000">
                      <a:alpha val="43137"/>
                    </a:srgbClr>
                  </a:outerShdw>
                </a:effectLst>
                <a:latin typeface="Century Gothic" panose="020B0502020202020204" pitchFamily="34" charset="0"/>
              </a:rPr>
              <a:t>Houve peleja no céu. </a:t>
            </a:r>
            <a:r>
              <a:rPr lang="pt-BR" sz="3600" b="1" dirty="0">
                <a:solidFill>
                  <a:schemeClr val="bg1"/>
                </a:solidFill>
                <a:effectLst>
                  <a:outerShdw blurRad="38100" dist="38100" dir="2700000" algn="tl">
                    <a:srgbClr val="000000">
                      <a:alpha val="43137"/>
                    </a:srgbClr>
                  </a:outerShdw>
                </a:effectLst>
                <a:latin typeface="Century Gothic" panose="020B0502020202020204" pitchFamily="34" charset="0"/>
              </a:rPr>
              <a:t>Miguel e os seus anjos pelejaram contra o dragão. Também pelejaram o dragão e seus anjos; </a:t>
            </a:r>
            <a:endParaRPr kumimoji="0" lang="pt-BR" sz="3600" b="1"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167950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27588-40F4-48E9-B64F-DB8AF48B323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8B4FC4A-AB7C-40FC-A836-F984680B5D08}"/>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4C495FF8-52DA-496A-AFCB-AE1329098C4C}"/>
              </a:ext>
            </a:extLst>
          </p:cNvPr>
          <p:cNvPicPr>
            <a:picLocks noChangeAspect="1"/>
          </p:cNvPicPr>
          <p:nvPr/>
        </p:nvPicPr>
        <p:blipFill rotWithShape="1">
          <a:blip r:embed="rId2"/>
          <a:srcRect t="6375" b="10541"/>
          <a:stretch/>
        </p:blipFill>
        <p:spPr>
          <a:xfrm>
            <a:off x="0" y="0"/>
            <a:ext cx="12198937" cy="6858000"/>
          </a:xfrm>
          <a:prstGeom prst="rect">
            <a:avLst/>
          </a:prstGeom>
        </p:spPr>
      </p:pic>
    </p:spTree>
    <p:extLst>
      <p:ext uri="{BB962C8B-B14F-4D97-AF65-F5344CB8AC3E}">
        <p14:creationId xmlns:p14="http://schemas.microsoft.com/office/powerpoint/2010/main" val="56104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CaixaDeTexto 2"/>
          <p:cNvSpPr txBox="1"/>
          <p:nvPr/>
        </p:nvSpPr>
        <p:spPr>
          <a:xfrm>
            <a:off x="304799" y="1811866"/>
            <a:ext cx="5096934" cy="3477875"/>
          </a:xfrm>
          <a:prstGeom prst="rect">
            <a:avLst/>
          </a:prstGeom>
          <a:noFill/>
        </p:spPr>
        <p:txBody>
          <a:bodyPr wrap="square" rtlCol="0">
            <a:spAutoFit/>
          </a:bodyPr>
          <a:lstStyle/>
          <a:p>
            <a:r>
              <a:rPr lang="pt-BR" sz="4400" dirty="0">
                <a:solidFill>
                  <a:schemeClr val="bg1">
                    <a:lumMod val="95000"/>
                  </a:schemeClr>
                </a:solidFill>
              </a:rPr>
              <a:t>“O mal originou-se com aquele que </a:t>
            </a:r>
            <a:r>
              <a:rPr lang="pt-BR" sz="4400" u="sng" dirty="0">
                <a:solidFill>
                  <a:schemeClr val="bg1">
                    <a:lumMod val="95000"/>
                  </a:schemeClr>
                </a:solidFill>
              </a:rPr>
              <a:t>havia sido perfeito em todos os seus caminhos</a:t>
            </a:r>
          </a:p>
        </p:txBody>
      </p:sp>
      <p:pic>
        <p:nvPicPr>
          <p:cNvPr id="14" name="Imagem 13"/>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736150" y="1591733"/>
            <a:ext cx="10976624" cy="3995269"/>
          </a:xfrm>
          <a:prstGeom prst="rect">
            <a:avLst/>
          </a:prstGeom>
        </p:spPr>
      </p:pic>
      <p:pic>
        <p:nvPicPr>
          <p:cNvPr id="15" name="Image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1387" y="4572000"/>
            <a:ext cx="3410613" cy="1985044"/>
          </a:xfrm>
          <a:prstGeom prst="rect">
            <a:avLst/>
          </a:prstGeom>
        </p:spPr>
      </p:pic>
      <p:sp>
        <p:nvSpPr>
          <p:cNvPr id="16" name="CaixaDeTexto 15"/>
          <p:cNvSpPr txBox="1"/>
          <p:nvPr/>
        </p:nvSpPr>
        <p:spPr>
          <a:xfrm>
            <a:off x="3863856" y="4333006"/>
            <a:ext cx="4548054" cy="707886"/>
          </a:xfrm>
          <a:prstGeom prst="rect">
            <a:avLst/>
          </a:prstGeom>
          <a:noFill/>
        </p:spPr>
        <p:txBody>
          <a:bodyPr wrap="square" rtlCol="0">
            <a:spAutoFit/>
          </a:bodyPr>
          <a:lstStyle/>
          <a:p>
            <a:r>
              <a:rPr lang="pt-BR" sz="4000" b="1" dirty="0">
                <a:solidFill>
                  <a:schemeClr val="bg1">
                    <a:lumMod val="75000"/>
                  </a:schemeClr>
                </a:solidFill>
                <a:latin typeface="Century" panose="02040604050505020304" pitchFamily="18" charset="0"/>
              </a:rPr>
              <a:t>Ezequiel 28:17</a:t>
            </a:r>
          </a:p>
        </p:txBody>
      </p:sp>
      <p:sp>
        <p:nvSpPr>
          <p:cNvPr id="17" name="CaixaDeTexto 16"/>
          <p:cNvSpPr txBox="1"/>
          <p:nvPr/>
        </p:nvSpPr>
        <p:spPr>
          <a:xfrm>
            <a:off x="1169862" y="2121177"/>
            <a:ext cx="10109200" cy="2123658"/>
          </a:xfrm>
          <a:prstGeom prst="rect">
            <a:avLst/>
          </a:prstGeom>
          <a:noFill/>
        </p:spPr>
        <p:txBody>
          <a:bodyPr wrap="square" rtlCol="0">
            <a:spAutoFit/>
          </a:bodyPr>
          <a:lstStyle/>
          <a:p>
            <a:pPr algn="ctr"/>
            <a:r>
              <a:rPr lang="pt-BR" sz="4400" b="1" dirty="0">
                <a:solidFill>
                  <a:srgbClr val="FFC000"/>
                </a:solidFill>
              </a:rPr>
              <a:t>"Elevou-se o teu coração por causa da tua formosura, corrompeste a tua sabedoria por causa do teu resplendor." </a:t>
            </a:r>
          </a:p>
        </p:txBody>
      </p:sp>
    </p:spTree>
    <p:extLst>
      <p:ext uri="{BB962C8B-B14F-4D97-AF65-F5344CB8AC3E}">
        <p14:creationId xmlns:p14="http://schemas.microsoft.com/office/powerpoint/2010/main" val="14163395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0-#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CaixaDeTexto 4"/>
          <p:cNvSpPr txBox="1"/>
          <p:nvPr/>
        </p:nvSpPr>
        <p:spPr>
          <a:xfrm>
            <a:off x="237066" y="1536174"/>
            <a:ext cx="4030132" cy="3785652"/>
          </a:xfrm>
          <a:prstGeom prst="rect">
            <a:avLst/>
          </a:prstGeom>
          <a:noFill/>
        </p:spPr>
        <p:txBody>
          <a:bodyPr wrap="square" rtlCol="0">
            <a:spAutoFit/>
          </a:bodyPr>
          <a:lstStyle/>
          <a:p>
            <a:pPr algn="ctr"/>
            <a:r>
              <a:rPr lang="pt-BR" sz="4000" dirty="0">
                <a:solidFill>
                  <a:schemeClr val="bg1">
                    <a:lumMod val="95000"/>
                  </a:schemeClr>
                </a:solidFill>
                <a:latin typeface="Century Gothic" panose="020B0502020202020204" pitchFamily="34" charset="0"/>
              </a:rPr>
              <a:t> “Deus não criou o mal. Ele fez apenas o bem, à Sua própria semelhança.</a:t>
            </a:r>
          </a:p>
        </p:txBody>
      </p:sp>
    </p:spTree>
    <p:extLst>
      <p:ext uri="{BB962C8B-B14F-4D97-AF65-F5344CB8AC3E}">
        <p14:creationId xmlns:p14="http://schemas.microsoft.com/office/powerpoint/2010/main" val="1901260921"/>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0" y="2191"/>
            <a:ext cx="12192000" cy="6853617"/>
          </a:xfrm>
          <a:prstGeom prst="rect">
            <a:avLst/>
          </a:prstGeom>
        </p:spPr>
      </p:pic>
      <p:sp>
        <p:nvSpPr>
          <p:cNvPr id="4" name="Retângulo 3"/>
          <p:cNvSpPr/>
          <p:nvPr/>
        </p:nvSpPr>
        <p:spPr>
          <a:xfrm>
            <a:off x="4034341" y="861515"/>
            <a:ext cx="5982728" cy="830997"/>
          </a:xfrm>
          <a:prstGeom prst="rect">
            <a:avLst/>
          </a:prstGeom>
        </p:spPr>
        <p:txBody>
          <a:bodyPr wrap="none">
            <a:spAutoFit/>
          </a:bodyPr>
          <a:lstStyle/>
          <a:p>
            <a:pPr lvl="0"/>
            <a:r>
              <a:rPr lang="pt-BR" sz="4800" dirty="0">
                <a:solidFill>
                  <a:srgbClr val="FFC000"/>
                </a:solidFill>
                <a:effectLst>
                  <a:outerShdw blurRad="38100" dist="38100" dir="2700000" algn="tl">
                    <a:srgbClr val="000000">
                      <a:alpha val="43137"/>
                    </a:srgbClr>
                  </a:outerShdw>
                </a:effectLst>
                <a:latin typeface="Geometr415 Blk BT" panose="020B0802020204020303" pitchFamily="34" charset="0"/>
              </a:rPr>
              <a:t>Apocalipse 12:9 e 12</a:t>
            </a:r>
          </a:p>
        </p:txBody>
      </p:sp>
      <p:sp>
        <p:nvSpPr>
          <p:cNvPr id="3" name="CaixaDeTexto 2"/>
          <p:cNvSpPr txBox="1"/>
          <p:nvPr/>
        </p:nvSpPr>
        <p:spPr>
          <a:xfrm>
            <a:off x="882315" y="2193248"/>
            <a:ext cx="10427369" cy="2677656"/>
          </a:xfrm>
          <a:prstGeom prst="rect">
            <a:avLst/>
          </a:prstGeom>
          <a:noFill/>
        </p:spPr>
        <p:txBody>
          <a:bodyPr wrap="square" rtlCol="0">
            <a:spAutoFit/>
          </a:bodyPr>
          <a:lstStyle/>
          <a:p>
            <a:pPr lvl="0" algn="ctr"/>
            <a:r>
              <a:rPr lang="pt-BR" sz="2800" dirty="0">
                <a:solidFill>
                  <a:schemeClr val="bg1"/>
                </a:solidFill>
                <a:effectLst>
                  <a:outerShdw blurRad="38100" dist="38100" dir="2700000" algn="tl">
                    <a:srgbClr val="000000">
                      <a:alpha val="43137"/>
                    </a:srgbClr>
                  </a:outerShdw>
                </a:effectLst>
                <a:latin typeface="Century Gothic" panose="020B0502020202020204" pitchFamily="34" charset="0"/>
              </a:rPr>
              <a:t>E foi expulso o grande dragão, a antiga serpente, que se chama diabo e Satanás, o sedutor de todo o mundo, sim, foi atirado para a terra, e, com ele, os seus anjos... Por isso, festejai, ó céus, e vós, os que neles habitais. Ai da terra e do mar, pois o diabo desceu até vós, cheio de grande cólera, sabendo que pouco tempo lhe resta”.</a:t>
            </a:r>
          </a:p>
        </p:txBody>
      </p:sp>
    </p:spTree>
    <p:extLst>
      <p:ext uri="{BB962C8B-B14F-4D97-AF65-F5344CB8AC3E}">
        <p14:creationId xmlns:p14="http://schemas.microsoft.com/office/powerpoint/2010/main" val="415081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1249</Words>
  <Application>Microsoft Office PowerPoint</Application>
  <PresentationFormat>Widescreen</PresentationFormat>
  <Paragraphs>47</Paragraphs>
  <Slides>14</Slides>
  <Notes>8</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14</vt:i4>
      </vt:variant>
    </vt:vector>
  </HeadingPairs>
  <TitlesOfParts>
    <vt:vector size="22" baseType="lpstr">
      <vt:lpstr>Arial</vt:lpstr>
      <vt:lpstr>Calibri</vt:lpstr>
      <vt:lpstr>Calibri Light</vt:lpstr>
      <vt:lpstr>Century</vt:lpstr>
      <vt:lpstr>Century Gothic</vt:lpstr>
      <vt:lpstr>Geometr415 Blk BT</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João Oliveira</cp:lastModifiedBy>
  <cp:revision>35</cp:revision>
  <dcterms:created xsi:type="dcterms:W3CDTF">2017-09-18T19:32:17Z</dcterms:created>
  <dcterms:modified xsi:type="dcterms:W3CDTF">2017-11-19T21:06:52Z</dcterms:modified>
</cp:coreProperties>
</file>