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1" r:id="rId6"/>
    <p:sldId id="263" r:id="rId7"/>
    <p:sldId id="265" r:id="rId8"/>
    <p:sldId id="266" r:id="rId9"/>
    <p:sldId id="267" r:id="rId10"/>
    <p:sldId id="273" r:id="rId1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5132" autoAdjust="0"/>
  </p:normalViewPr>
  <p:slideViewPr>
    <p:cSldViewPr snapToGrid="0">
      <p:cViewPr varScale="1">
        <p:scale>
          <a:sx n="54" d="100"/>
          <a:sy n="54" d="100"/>
        </p:scale>
        <p:origin x="6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8C4CB-B9C9-4454-9BCF-E59DC334677C}" type="datetimeFigureOut">
              <a:rPr lang="pt-BR" smtClean="0"/>
              <a:t>25/09/2017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5C68A0-FB7C-4200-A43D-E66F77C39903}" type="slidenum">
              <a:rPr lang="pt-BR" smtClean="0"/>
              <a:t>‹nº›</a:t>
            </a:fld>
            <a:endParaRPr lang="pt-BR"/>
          </a:p>
        </p:txBody>
      </p:sp>
    </p:spTree>
    <p:extLst>
      <p:ext uri="{BB962C8B-B14F-4D97-AF65-F5344CB8AC3E}">
        <p14:creationId xmlns:p14="http://schemas.microsoft.com/office/powerpoint/2010/main" val="796738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ibliaonline.com.br/acf/mt/24/2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i="1" kern="1200" dirty="0">
                <a:solidFill>
                  <a:schemeClr val="tx1"/>
                </a:solidFill>
                <a:effectLst/>
                <a:latin typeface="+mn-lt"/>
                <a:ea typeface="+mn-ea"/>
                <a:cs typeface="+mn-cs"/>
              </a:rPr>
              <a:t>João 14:1-3</a:t>
            </a:r>
            <a:r>
              <a:rPr lang="pt-BR" dirty="0">
                <a:effectLst/>
              </a:rPr>
              <a:t> </a:t>
            </a:r>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3</a:t>
            </a:fld>
            <a:endParaRPr lang="pt-BR"/>
          </a:p>
        </p:txBody>
      </p:sp>
    </p:spTree>
    <p:extLst>
      <p:ext uri="{BB962C8B-B14F-4D97-AF65-F5344CB8AC3E}">
        <p14:creationId xmlns:p14="http://schemas.microsoft.com/office/powerpoint/2010/main" val="3419912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Sabemos que estamos vivendo o grande conflito, devido o mal há muito sofrimento nesse mundo e o regresso de Jesus é nossa grande esperança.</a:t>
            </a:r>
          </a:p>
          <a:p>
            <a:r>
              <a:rPr lang="pt-BR" sz="1200" kern="1200" dirty="0">
                <a:solidFill>
                  <a:schemeClr val="tx1"/>
                </a:solidFill>
                <a:effectLst/>
                <a:latin typeface="+mn-lt"/>
                <a:ea typeface="+mn-ea"/>
                <a:cs typeface="+mn-cs"/>
              </a:rPr>
              <a:t>A segunda vinda de Jesus, mencionada mais de 300 vezes no Novo Testamento, é o ponto alto dos nossos ensinamentos. É essencial para nossa identidade como cristãos adventistas do sétimo dia. Essa doutrina está gravada em nosso nome e é parte fundamental do evangelho que somos chamados a proclamar.</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Sem a promessa de Sua vinda, nossa fé seria inútil. Essa gloriosa verdade nos dá um senso de destino e motiva nosso trabalho missionário.</a:t>
            </a:r>
          </a:p>
          <a:p>
            <a:r>
              <a:rPr lang="pt-BR" sz="1200" kern="1200" dirty="0">
                <a:solidFill>
                  <a:schemeClr val="tx1"/>
                </a:solidFill>
                <a:effectLst/>
                <a:latin typeface="+mn-lt"/>
                <a:ea typeface="+mn-ea"/>
                <a:cs typeface="+mn-cs"/>
              </a:rPr>
              <a:t>Pode-se argumentar que a extensão do tempo de espera além das nossas expectativas poderia enfraquecer nossa crença na promessa da volta de Jesus. No entanto, isso não aconteceu. Para muitos, nossa paixão pelo retorno de Cristo é mais forte do que nunca.</a:t>
            </a:r>
          </a:p>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4</a:t>
            </a:fld>
            <a:endParaRPr lang="pt-BR"/>
          </a:p>
        </p:txBody>
      </p:sp>
    </p:spTree>
    <p:extLst>
      <p:ext uri="{BB962C8B-B14F-4D97-AF65-F5344CB8AC3E}">
        <p14:creationId xmlns:p14="http://schemas.microsoft.com/office/powerpoint/2010/main" val="133713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A) Promessa:</a:t>
            </a:r>
          </a:p>
          <a:p>
            <a:r>
              <a:rPr lang="pt-BR" sz="1200" kern="1200" dirty="0">
                <a:solidFill>
                  <a:schemeClr val="tx1"/>
                </a:solidFill>
                <a:effectLst/>
                <a:latin typeface="+mn-lt"/>
                <a:ea typeface="+mn-ea"/>
                <a:cs typeface="+mn-cs"/>
              </a:rPr>
              <a:t>A promessa do nosso Senhor não poderia ter sido mais enfática. Em grego, a promessa “virei outra vez” ( α</a:t>
            </a:r>
            <a:r>
              <a:rPr lang="pt-BR" sz="1200" kern="1200" dirty="0" err="1">
                <a:solidFill>
                  <a:schemeClr val="tx1"/>
                </a:solidFill>
                <a:effectLst/>
                <a:latin typeface="+mn-lt"/>
                <a:ea typeface="+mn-ea"/>
                <a:cs typeface="+mn-cs"/>
              </a:rPr>
              <a:t>λιν</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palin</a:t>
            </a:r>
            <a:r>
              <a:rPr lang="pt-BR" sz="1200" kern="1200" dirty="0">
                <a:solidFill>
                  <a:schemeClr val="tx1"/>
                </a:solidFill>
                <a:effectLst/>
                <a:latin typeface="+mn-lt"/>
                <a:ea typeface="+mn-ea"/>
                <a:cs typeface="+mn-cs"/>
              </a:rPr>
              <a:t>) - Novamente, </a:t>
            </a:r>
            <a:r>
              <a:rPr lang="pt-BR" sz="1200" kern="1200" dirty="0" err="1">
                <a:solidFill>
                  <a:schemeClr val="tx1"/>
                </a:solidFill>
                <a:effectLst/>
                <a:latin typeface="+mn-lt"/>
                <a:ea typeface="+mn-ea"/>
                <a:cs typeface="+mn-cs"/>
              </a:rPr>
              <a:t>ερχομ</a:t>
            </a:r>
            <a:r>
              <a:rPr lang="pt-BR" sz="1200" kern="1200" dirty="0">
                <a:solidFill>
                  <a:schemeClr val="tx1"/>
                </a:solidFill>
                <a:effectLst/>
                <a:latin typeface="+mn-lt"/>
                <a:ea typeface="+mn-ea"/>
                <a:cs typeface="+mn-cs"/>
              </a:rPr>
              <a:t>αι (erchomai) - Estou vindo) está no tempo presente, expressando certeza. Poderia ser traduzida literalmente como: “Eu estou vindo outra vez.” Jesus nos deu a segurança da Sua segunda vinda. Ele não disse: “Eu posso voltar”, mas “Eu voltarei”. Toda vez que mencionou Sua volta, Ele Se referiu a ela com convicção.</a:t>
            </a:r>
          </a:p>
          <a:p>
            <a:r>
              <a:rPr lang="pt-BR" sz="1200" kern="1200" dirty="0">
                <a:solidFill>
                  <a:schemeClr val="tx1"/>
                </a:solidFill>
                <a:effectLst/>
                <a:latin typeface="+mn-lt"/>
                <a:ea typeface="+mn-ea"/>
                <a:cs typeface="+mn-cs"/>
              </a:rPr>
              <a:t>Às vezes, fazemos promessas que depois não podemos cumprir, apesar dos nossos melhores esforços e determinação. Esse não é o caso com Cristo. Muitas vezes, Ele provou inequivocamente que Sua palavra é confiável.</a:t>
            </a:r>
          </a:p>
          <a:p>
            <a:endParaRPr lang="pt-BR" dirty="0"/>
          </a:p>
          <a:p>
            <a:r>
              <a:rPr lang="pt-BR" sz="1200" kern="1200" dirty="0">
                <a:solidFill>
                  <a:schemeClr val="tx1"/>
                </a:solidFill>
                <a:effectLst/>
                <a:latin typeface="+mn-lt"/>
                <a:ea typeface="+mn-ea"/>
                <a:cs typeface="+mn-cs"/>
              </a:rPr>
              <a:t>Referindo-se à Sua encarnação, o Senhor anunciou profeticamente por intermédio de Davi: “Eis aqui venho” (</a:t>
            </a:r>
            <a:r>
              <a:rPr lang="pt-BR" sz="1200" kern="1200" dirty="0" err="1">
                <a:solidFill>
                  <a:schemeClr val="tx1"/>
                </a:solidFill>
                <a:effectLst/>
                <a:latin typeface="+mn-lt"/>
                <a:ea typeface="+mn-ea"/>
                <a:cs typeface="+mn-cs"/>
              </a:rPr>
              <a:t>Sl</a:t>
            </a:r>
            <a:r>
              <a:rPr lang="pt-BR" sz="1200" kern="1200" dirty="0">
                <a:solidFill>
                  <a:schemeClr val="tx1"/>
                </a:solidFill>
                <a:effectLst/>
                <a:latin typeface="+mn-lt"/>
                <a:ea typeface="+mn-ea"/>
                <a:cs typeface="+mn-cs"/>
              </a:rPr>
              <a:t> 40:7). E Ele veio (</a:t>
            </a:r>
            <a:r>
              <a:rPr lang="pt-BR" sz="1200" kern="1200" dirty="0" err="1">
                <a:solidFill>
                  <a:schemeClr val="tx1"/>
                </a:solidFill>
                <a:effectLst/>
                <a:latin typeface="+mn-lt"/>
                <a:ea typeface="+mn-ea"/>
                <a:cs typeface="+mn-cs"/>
              </a:rPr>
              <a:t>Hb</a:t>
            </a:r>
            <a:r>
              <a:rPr lang="pt-BR" sz="1200" kern="1200" dirty="0">
                <a:solidFill>
                  <a:schemeClr val="tx1"/>
                </a:solidFill>
                <a:effectLst/>
                <a:latin typeface="+mn-lt"/>
                <a:ea typeface="+mn-ea"/>
                <a:cs typeface="+mn-cs"/>
              </a:rPr>
              <a:t> 10:5-7). A realidade de Sua primeira vinda sustenta a certeza da segunda vinda.</a:t>
            </a:r>
          </a:p>
          <a:p>
            <a:r>
              <a:rPr lang="pt-BR" sz="1200" kern="1200" dirty="0">
                <a:solidFill>
                  <a:schemeClr val="tx1"/>
                </a:solidFill>
                <a:effectLst/>
                <a:latin typeface="+mn-lt"/>
                <a:ea typeface="+mn-ea"/>
                <a:cs typeface="+mn-cs"/>
              </a:rPr>
              <a:t>Durante Seu ministério terrestre, Jesus prometeu a um pai desesperado: “Não temas, crê somente, e ela será salva” (</a:t>
            </a:r>
            <a:r>
              <a:rPr lang="pt-BR" sz="1200" kern="1200" dirty="0" err="1">
                <a:solidFill>
                  <a:schemeClr val="tx1"/>
                </a:solidFill>
                <a:effectLst/>
                <a:latin typeface="+mn-lt"/>
                <a:ea typeface="+mn-ea"/>
                <a:cs typeface="+mn-cs"/>
              </a:rPr>
              <a:t>Lc</a:t>
            </a:r>
            <a:r>
              <a:rPr lang="pt-BR" sz="1200" kern="1200" dirty="0">
                <a:solidFill>
                  <a:schemeClr val="tx1"/>
                </a:solidFill>
                <a:effectLst/>
                <a:latin typeface="+mn-lt"/>
                <a:ea typeface="+mn-ea"/>
                <a:cs typeface="+mn-cs"/>
              </a:rPr>
              <a:t> 8:50). E a filha de Jairo foi libertada, embora estivesse morta. Cristo anunciou que três dias depois de Sua morte Ele ressuscitaria, e ressuscitou. Ele prometeu o Espírito Santo aos discípulos, e O enviou na hora certa. Se nosso Senhor honrou todas as Suas promessas no passado, mesmo aquelas que, de uma perspectiva humana, pareciam impossíveis, podemos estar certos de que Ele cumprirá Sua promessa de voltar.</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5</a:t>
            </a:fld>
            <a:endParaRPr lang="pt-BR"/>
          </a:p>
        </p:txBody>
      </p:sp>
    </p:spTree>
    <p:extLst>
      <p:ext uri="{BB962C8B-B14F-4D97-AF65-F5344CB8AC3E}">
        <p14:creationId xmlns:p14="http://schemas.microsoft.com/office/powerpoint/2010/main" val="1548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B) Como Jesus voltará:	</a:t>
            </a:r>
          </a:p>
          <a:p>
            <a:r>
              <a:rPr lang="pt-BR" sz="1200" kern="1200" dirty="0">
                <a:solidFill>
                  <a:schemeClr val="tx1"/>
                </a:solidFill>
                <a:effectLst/>
                <a:latin typeface="+mn-lt"/>
                <a:ea typeface="+mn-ea"/>
                <a:cs typeface="+mn-cs"/>
              </a:rPr>
              <a:t>Como Jesus voltará? Porque, assim como o relâmpago sai do oriente e se mostra até ao ocidente, assim será também a vinda do Filho do homem. (</a:t>
            </a:r>
            <a:r>
              <a:rPr lang="pt-BR" sz="1200" u="sng" kern="1200" dirty="0">
                <a:solidFill>
                  <a:schemeClr val="tx1"/>
                </a:solidFill>
                <a:effectLst/>
                <a:latin typeface="+mn-lt"/>
                <a:ea typeface="+mn-ea"/>
                <a:cs typeface="+mn-cs"/>
                <a:hlinkClick r:id="rId3"/>
              </a:rPr>
              <a:t>Mateus 24:27</a:t>
            </a:r>
            <a:r>
              <a:rPr lang="pt-BR" sz="1200" kern="1200" dirty="0">
                <a:solidFill>
                  <a:schemeClr val="tx1"/>
                </a:solidFill>
                <a:effectLst/>
                <a:latin typeface="+mn-lt"/>
                <a:ea typeface="+mn-ea"/>
                <a:cs typeface="+mn-cs"/>
              </a:rPr>
              <a:t>). O relâmpago não pode ser escondido nem falsificado. Ele se manifesta e brilha em todo o céu de tal forma que todos podem vê-lo. Assim será a segunda vinda de Jesus. Nenhuma propaganda será necessária para chamar a atenção das pessoas com relação a ela. Todos os seres humanos, bons e maus, salvos e perdidos, e “até mesmo aqueles que O traspassaram” (</a:t>
            </a:r>
            <a:r>
              <a:rPr lang="pt-BR" sz="1200" kern="1200" dirty="0" err="1">
                <a:solidFill>
                  <a:schemeClr val="tx1"/>
                </a:solidFill>
                <a:effectLst/>
                <a:latin typeface="+mn-lt"/>
                <a:ea typeface="+mn-ea"/>
                <a:cs typeface="+mn-cs"/>
              </a:rPr>
              <a:t>Ap</a:t>
            </a:r>
            <a:r>
              <a:rPr lang="pt-BR" sz="1200" kern="1200" dirty="0">
                <a:solidFill>
                  <a:schemeClr val="tx1"/>
                </a:solidFill>
                <a:effectLst/>
                <a:latin typeface="+mn-lt"/>
                <a:ea typeface="+mn-ea"/>
                <a:cs typeface="+mn-cs"/>
              </a:rPr>
              <a:t> 1:7) verão a Sua vinda (</a:t>
            </a:r>
            <a:r>
              <a:rPr lang="pt-BR" sz="1200" kern="1200" dirty="0" err="1">
                <a:solidFill>
                  <a:schemeClr val="tx1"/>
                </a:solidFill>
                <a:effectLst/>
                <a:latin typeface="+mn-lt"/>
                <a:ea typeface="+mn-ea"/>
                <a:cs typeface="+mn-cs"/>
              </a:rPr>
              <a:t>Mt</a:t>
            </a:r>
            <a:r>
              <a:rPr lang="pt-BR" sz="1200" kern="1200" dirty="0">
                <a:solidFill>
                  <a:schemeClr val="tx1"/>
                </a:solidFill>
                <a:effectLst/>
                <a:latin typeface="+mn-lt"/>
                <a:ea typeface="+mn-ea"/>
                <a:cs typeface="+mn-cs"/>
              </a:rPr>
              <a:t> 26:64).</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Paulo também diz como será a segunda vinda de Jesus em 1Ts 4:16 "Porque o mesmo Senhor descerá do céu com alarido, e com voz de arcanjo, e com a trombeta de Deus; e os que morreram em Cristo ressuscitarão primeiro.</a:t>
            </a:r>
          </a:p>
          <a:p>
            <a:r>
              <a:rPr lang="pt-BR" sz="1200" kern="1200" dirty="0">
                <a:solidFill>
                  <a:schemeClr val="tx1"/>
                </a:solidFill>
                <a:effectLst/>
                <a:latin typeface="+mn-lt"/>
                <a:ea typeface="+mn-ea"/>
                <a:cs typeface="+mn-cs"/>
              </a:rPr>
              <a:t>Em Seu segundo advento, Cristo será visto com toda a Sua glória divina como “REI DOS REIS E SENHOR DOS SENHORES” (</a:t>
            </a:r>
            <a:r>
              <a:rPr lang="pt-BR" sz="1200" kern="1200" dirty="0" err="1">
                <a:solidFill>
                  <a:schemeClr val="tx1"/>
                </a:solidFill>
                <a:effectLst/>
                <a:latin typeface="+mn-lt"/>
                <a:ea typeface="+mn-ea"/>
                <a:cs typeface="+mn-cs"/>
              </a:rPr>
              <a:t>Ap</a:t>
            </a:r>
            <a:r>
              <a:rPr lang="pt-BR" sz="1200" kern="1200" dirty="0">
                <a:solidFill>
                  <a:schemeClr val="tx1"/>
                </a:solidFill>
                <a:effectLst/>
                <a:latin typeface="+mn-lt"/>
                <a:ea typeface="+mn-ea"/>
                <a:cs typeface="+mn-cs"/>
              </a:rPr>
              <a:t> 19:16). Na encarnação, o Filho veio sozinho e sem nenhum esplendor externo. “Nenhuma beleza havia que nos agradasse” (</a:t>
            </a:r>
            <a:r>
              <a:rPr lang="pt-BR" sz="1200" kern="1200" dirty="0" err="1">
                <a:solidFill>
                  <a:schemeClr val="tx1"/>
                </a:solidFill>
                <a:effectLst/>
                <a:latin typeface="+mn-lt"/>
                <a:ea typeface="+mn-ea"/>
                <a:cs typeface="+mn-cs"/>
              </a:rPr>
              <a:t>Is</a:t>
            </a:r>
            <a:r>
              <a:rPr lang="pt-BR" sz="1200" kern="1200" dirty="0">
                <a:solidFill>
                  <a:schemeClr val="tx1"/>
                </a:solidFill>
                <a:effectLst/>
                <a:latin typeface="+mn-lt"/>
                <a:ea typeface="+mn-ea"/>
                <a:cs typeface="+mn-cs"/>
              </a:rPr>
              <a:t> 53:2). Mas desta vez Ele descerá com toda a Sua majestade e magnificência, rodeado por “todos os santos anjos” (</a:t>
            </a:r>
            <a:r>
              <a:rPr lang="pt-BR" sz="1200" kern="1200" dirty="0" err="1">
                <a:solidFill>
                  <a:schemeClr val="tx1"/>
                </a:solidFill>
                <a:effectLst/>
                <a:latin typeface="+mn-lt"/>
                <a:ea typeface="+mn-ea"/>
                <a:cs typeface="+mn-cs"/>
              </a:rPr>
              <a:t>Mt</a:t>
            </a:r>
            <a:r>
              <a:rPr lang="pt-BR" sz="1200" kern="1200" dirty="0">
                <a:solidFill>
                  <a:schemeClr val="tx1"/>
                </a:solidFill>
                <a:effectLst/>
                <a:latin typeface="+mn-lt"/>
                <a:ea typeface="+mn-ea"/>
                <a:cs typeface="+mn-cs"/>
              </a:rPr>
              <a:t> 25:31, ARC) e “com grande som de trombeta” (</a:t>
            </a:r>
            <a:r>
              <a:rPr lang="pt-BR" sz="1200" kern="1200" dirty="0" err="1">
                <a:solidFill>
                  <a:schemeClr val="tx1"/>
                </a:solidFill>
                <a:effectLst/>
                <a:latin typeface="+mn-lt"/>
                <a:ea typeface="+mn-ea"/>
                <a:cs typeface="+mn-cs"/>
              </a:rPr>
              <a:t>Mt</a:t>
            </a:r>
            <a:r>
              <a:rPr lang="pt-BR" sz="1200" kern="1200" dirty="0">
                <a:solidFill>
                  <a:schemeClr val="tx1"/>
                </a:solidFill>
                <a:effectLst/>
                <a:latin typeface="+mn-lt"/>
                <a:ea typeface="+mn-ea"/>
                <a:cs typeface="+mn-cs"/>
              </a:rPr>
              <a:t> 24:31, NVI). Se tudo isso não bastasse, os mortos em Cristo ressuscitarão para a imortalidade.</a:t>
            </a:r>
          </a:p>
          <a:p>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6</a:t>
            </a:fld>
            <a:endParaRPr lang="pt-BR"/>
          </a:p>
        </p:txBody>
      </p:sp>
    </p:spTree>
    <p:extLst>
      <p:ext uri="{BB962C8B-B14F-4D97-AF65-F5344CB8AC3E}">
        <p14:creationId xmlns:p14="http://schemas.microsoft.com/office/powerpoint/2010/main" val="93084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C) Quando Jesus virá:</a:t>
            </a:r>
          </a:p>
          <a:p>
            <a:r>
              <a:rPr lang="pt-BR" sz="1200" kern="1200" dirty="0">
                <a:solidFill>
                  <a:schemeClr val="tx1"/>
                </a:solidFill>
                <a:effectLst/>
                <a:latin typeface="+mn-lt"/>
                <a:ea typeface="+mn-ea"/>
                <a:cs typeface="+mn-cs"/>
              </a:rPr>
              <a:t>Quando Jesus disse a respeito do templo: “Não ficará aqui pedra sobre pedra que não seja derribada” (</a:t>
            </a:r>
            <a:r>
              <a:rPr lang="pt-BR" sz="1200" kern="1200" dirty="0" err="1">
                <a:solidFill>
                  <a:schemeClr val="tx1"/>
                </a:solidFill>
                <a:effectLst/>
                <a:latin typeface="+mn-lt"/>
                <a:ea typeface="+mn-ea"/>
                <a:cs typeface="+mn-cs"/>
              </a:rPr>
              <a:t>Mt</a:t>
            </a:r>
            <a:r>
              <a:rPr lang="pt-BR" sz="1200" kern="1200" dirty="0">
                <a:solidFill>
                  <a:schemeClr val="tx1"/>
                </a:solidFill>
                <a:effectLst/>
                <a:latin typeface="+mn-lt"/>
                <a:ea typeface="+mn-ea"/>
                <a:cs typeface="+mn-cs"/>
              </a:rPr>
              <a:t> 24:2), os discípulos ficaram admirados e perguntaram: “Dize-nos, quando acontecerão essas coisas? E qual será o sinal da Tua vinda e do fim dos tempos?” (v. 3, NVI). Em seu pensamento, a destruição do templo coincidiria com o fim da História na volta de Jesus.</a:t>
            </a:r>
          </a:p>
          <a:p>
            <a:r>
              <a:rPr lang="pt-BR" sz="1200" kern="1200" dirty="0">
                <a:solidFill>
                  <a:schemeClr val="tx1"/>
                </a:solidFill>
                <a:effectLst/>
                <a:latin typeface="+mn-lt"/>
                <a:ea typeface="+mn-ea"/>
                <a:cs typeface="+mn-cs"/>
              </a:rPr>
              <a:t>A resposta de Jesus combinou de modo habilidoso os sinais para os dois eventos: a queda de Jerusalém em 70 d.C. e Sua segunda vinda, porque os discípulos não estavam preparados para compreender a diferença entre eles.</a:t>
            </a:r>
          </a:p>
          <a:p>
            <a:r>
              <a:rPr lang="pt-BR" sz="1200" kern="1200" dirty="0">
                <a:solidFill>
                  <a:schemeClr val="tx1"/>
                </a:solidFill>
                <a:effectLst/>
                <a:latin typeface="+mn-lt"/>
                <a:ea typeface="+mn-ea"/>
                <a:cs typeface="+mn-cs"/>
              </a:rPr>
              <a:t>É importante entender a natureza e o propósito desses sinais. Eles não foram dados para que determinemos a data da volta de Jesus, pois “a respeito daquele dia e hora ninguém sabe, nem os anjos dos Céus, nem o Filho, senão o Pai” (</a:t>
            </a:r>
            <a:r>
              <a:rPr lang="pt-BR" sz="1200" kern="1200" dirty="0" err="1">
                <a:solidFill>
                  <a:schemeClr val="tx1"/>
                </a:solidFill>
                <a:effectLst/>
                <a:latin typeface="+mn-lt"/>
                <a:ea typeface="+mn-ea"/>
                <a:cs typeface="+mn-cs"/>
              </a:rPr>
              <a:t>Mt</a:t>
            </a:r>
            <a:r>
              <a:rPr lang="pt-BR" sz="1200" kern="1200" dirty="0">
                <a:solidFill>
                  <a:schemeClr val="tx1"/>
                </a:solidFill>
                <a:effectLst/>
                <a:latin typeface="+mn-lt"/>
                <a:ea typeface="+mn-ea"/>
                <a:cs typeface="+mn-cs"/>
              </a:rPr>
              <a:t> 24:36).</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7</a:t>
            </a:fld>
            <a:endParaRPr lang="pt-BR"/>
          </a:p>
        </p:txBody>
      </p:sp>
    </p:spTree>
    <p:extLst>
      <p:ext uri="{BB962C8B-B14F-4D97-AF65-F5344CB8AC3E}">
        <p14:creationId xmlns:p14="http://schemas.microsoft.com/office/powerpoint/2010/main" val="2054213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Ao contrário, os sinais mostram a tendência histórica de eventos, a fim de nos alertar de que Sua vinda está próxima, às portas. Embora nunca devamos marcar datas, jamais devemos ignorar o tempo em que vivemos.</a:t>
            </a:r>
          </a:p>
          <a:p>
            <a:r>
              <a:rPr lang="pt-BR" sz="1200" kern="1200" dirty="0">
                <a:solidFill>
                  <a:schemeClr val="tx1"/>
                </a:solidFill>
                <a:effectLst/>
                <a:latin typeface="+mn-lt"/>
                <a:ea typeface="+mn-ea"/>
                <a:cs typeface="+mn-cs"/>
              </a:rPr>
              <a:t>A ideia mais importante que Jesus quis gravar na mente dos discípulos era a de que Sua vinda está próxima. Na verdade, todo o Seu sermão profético dirigiu-se aos apóstolos como se eles devessem estar vivos quando Jesus viesse (</a:t>
            </a:r>
            <a:r>
              <a:rPr lang="pt-BR" sz="1200" kern="1200" dirty="0" err="1">
                <a:solidFill>
                  <a:schemeClr val="tx1"/>
                </a:solidFill>
                <a:effectLst/>
                <a:latin typeface="+mn-lt"/>
                <a:ea typeface="+mn-ea"/>
                <a:cs typeface="+mn-cs"/>
              </a:rPr>
              <a:t>Mt</a:t>
            </a:r>
            <a:r>
              <a:rPr lang="pt-BR" sz="1200" kern="1200" dirty="0">
                <a:solidFill>
                  <a:schemeClr val="tx1"/>
                </a:solidFill>
                <a:effectLst/>
                <a:latin typeface="+mn-lt"/>
                <a:ea typeface="+mn-ea"/>
                <a:cs typeface="+mn-cs"/>
              </a:rPr>
              <a:t> 24:32, 33, 42).</a:t>
            </a:r>
          </a:p>
          <a:p>
            <a:r>
              <a:rPr lang="pt-BR" sz="1200" kern="1200" dirty="0">
                <a:solidFill>
                  <a:schemeClr val="tx1"/>
                </a:solidFill>
                <a:effectLst/>
                <a:latin typeface="+mn-lt"/>
                <a:ea typeface="+mn-ea"/>
                <a:cs typeface="+mn-cs"/>
              </a:rPr>
              <a:t>Na verdade, da perspectiva pessoal de cada um de nós, a segunda vinda de Jesus nunca está mais distante do que um momento depois da nossa morte. A morte é um sono inconsciente e profundo. Fechamos os olhos na morte e, quer tenham passado um ano ou mil anos, o acontecimento seguinte, para nós, será a segunda vinda de Jesus. Assim, a ideia da proximidade da vinda de Cristo, que Paulo, Pedro e Tiago também compartilharam, faz todo o sentido. Para cada um de nós, individualmente, Sua vinda nunca acontece mais do que um momento depois que morremos.</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8</a:t>
            </a:fld>
            <a:endParaRPr lang="pt-BR"/>
          </a:p>
        </p:txBody>
      </p:sp>
    </p:spTree>
    <p:extLst>
      <p:ext uri="{BB962C8B-B14F-4D97-AF65-F5344CB8AC3E}">
        <p14:creationId xmlns:p14="http://schemas.microsoft.com/office/powerpoint/2010/main" val="369295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Conclusão:</a:t>
            </a:r>
          </a:p>
          <a:p>
            <a:r>
              <a:rPr lang="pt-BR" sz="1200" kern="1200" dirty="0" err="1">
                <a:solidFill>
                  <a:schemeClr val="tx1"/>
                </a:solidFill>
                <a:effectLst/>
                <a:latin typeface="+mn-lt"/>
                <a:ea typeface="+mn-ea"/>
                <a:cs typeface="+mn-cs"/>
              </a:rPr>
              <a:t>Mt</a:t>
            </a:r>
            <a:r>
              <a:rPr lang="pt-BR" sz="1200" kern="1200" dirty="0">
                <a:solidFill>
                  <a:schemeClr val="tx1"/>
                </a:solidFill>
                <a:effectLst/>
                <a:latin typeface="+mn-lt"/>
                <a:ea typeface="+mn-ea"/>
                <a:cs typeface="+mn-cs"/>
              </a:rPr>
              <a:t> 24:42 "Vigiai, pois, porque não sabeis a que hora há de vir o vosso Senhor.” A nota tônica do sermão profético de Jesus é o imperativo para vigiar e estar alerta. Isso não significa esperar ociosamente, mas estar ativamente vigilante, como está o proprietário de uma casa, que permanece atento contra qualquer possível ladrão (</a:t>
            </a:r>
            <a:r>
              <a:rPr lang="pt-BR" sz="1200" kern="1200" dirty="0" err="1">
                <a:solidFill>
                  <a:schemeClr val="tx1"/>
                </a:solidFill>
                <a:effectLst/>
                <a:latin typeface="+mn-lt"/>
                <a:ea typeface="+mn-ea"/>
                <a:cs typeface="+mn-cs"/>
              </a:rPr>
              <a:t>Mt</a:t>
            </a:r>
            <a:r>
              <a:rPr lang="pt-BR" sz="1200" kern="1200" dirty="0">
                <a:solidFill>
                  <a:schemeClr val="tx1"/>
                </a:solidFill>
                <a:effectLst/>
                <a:latin typeface="+mn-lt"/>
                <a:ea typeface="+mn-ea"/>
                <a:cs typeface="+mn-cs"/>
              </a:rPr>
              <a:t> 24:43). Enquanto esperamos de modo vigilante, temos algo a fazer, como o servo fiel que executa as tarefas que seu mestre lhe confiou durante a ausência dele (</a:t>
            </a:r>
            <a:r>
              <a:rPr lang="pt-BR" sz="1200" kern="1200" dirty="0" err="1">
                <a:solidFill>
                  <a:schemeClr val="tx1"/>
                </a:solidFill>
                <a:effectLst/>
                <a:latin typeface="+mn-lt"/>
                <a:ea typeface="+mn-ea"/>
                <a:cs typeface="+mn-cs"/>
              </a:rPr>
              <a:t>Mt</a:t>
            </a:r>
            <a:r>
              <a:rPr lang="pt-BR" sz="1200" kern="1200" dirty="0">
                <a:solidFill>
                  <a:schemeClr val="tx1"/>
                </a:solidFill>
                <a:effectLst/>
                <a:latin typeface="+mn-lt"/>
                <a:ea typeface="+mn-ea"/>
                <a:cs typeface="+mn-cs"/>
              </a:rPr>
              <a:t> 24:45; Mc 13:34-37).</a:t>
            </a:r>
          </a:p>
          <a:p>
            <a:endParaRPr lang="pt-BR" dirty="0"/>
          </a:p>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 “Surge logo no Oriente uma pequena nuvem negra, aproximadamente da metade do tamanho da mão de um homem. É a nuvem que rodeia o Salvador, e que, a distância, parece estar envolta em trevas. O povo de Deus sabe ser esse o sinal do Filho do homem. Em solene silêncio fitam-na enquanto se aproxima da Terra, mais e mais brilhante e gloriosa, até se tornar uma grande nuvem branca, mostrando na base uma glória semelhante ao fogo consumidor. Sobre ela está o arco-íris do concerto. Jesus, na nuvem, avança como poderoso vencedor. […] Com antífonas de melodia celestial, os santos anjos, em vasta e inumerável multidão, O acompanham em Seu avanço. O firmamento parece repleto de formas radiantes – ‘milhões de milhões e milhares de milhares’ (</a:t>
            </a:r>
            <a:r>
              <a:rPr lang="pt-BR" sz="1200" kern="1200" dirty="0" err="1">
                <a:solidFill>
                  <a:schemeClr val="tx1"/>
                </a:solidFill>
                <a:effectLst/>
                <a:latin typeface="+mn-lt"/>
                <a:ea typeface="+mn-ea"/>
                <a:cs typeface="+mn-cs"/>
              </a:rPr>
              <a:t>Ap</a:t>
            </a:r>
            <a:r>
              <a:rPr lang="pt-BR" sz="1200" kern="1200" dirty="0">
                <a:solidFill>
                  <a:schemeClr val="tx1"/>
                </a:solidFill>
                <a:effectLst/>
                <a:latin typeface="+mn-lt"/>
                <a:ea typeface="+mn-ea"/>
                <a:cs typeface="+mn-cs"/>
              </a:rPr>
              <a:t> 5:11). Nenhuma linguagem humana pode descrever a cena, mente mortal alguma é apta para conceber seu esplendor” (Ellen G. White, O Grande Conflito, p. 640, 641).</a:t>
            </a:r>
          </a:p>
          <a:p>
            <a:endParaRPr lang="pt-BR" dirty="0"/>
          </a:p>
        </p:txBody>
      </p:sp>
      <p:sp>
        <p:nvSpPr>
          <p:cNvPr id="4" name="Espaço Reservado para Número de Slide 3"/>
          <p:cNvSpPr>
            <a:spLocks noGrp="1"/>
          </p:cNvSpPr>
          <p:nvPr>
            <p:ph type="sldNum" sz="quarter" idx="10"/>
          </p:nvPr>
        </p:nvSpPr>
        <p:spPr/>
        <p:txBody>
          <a:bodyPr/>
          <a:lstStyle/>
          <a:p>
            <a:fld id="{535C68A0-FB7C-4200-A43D-E66F77C39903}" type="slidenum">
              <a:rPr lang="pt-BR" smtClean="0"/>
              <a:t>9</a:t>
            </a:fld>
            <a:endParaRPr lang="pt-BR"/>
          </a:p>
        </p:txBody>
      </p:sp>
    </p:spTree>
    <p:extLst>
      <p:ext uri="{BB962C8B-B14F-4D97-AF65-F5344CB8AC3E}">
        <p14:creationId xmlns:p14="http://schemas.microsoft.com/office/powerpoint/2010/main" val="841584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CF6C5BFC-F0B2-4CC2-AD19-D8AE876E458D}" type="datetimeFigureOut">
              <a:rPr lang="pt-BR" smtClean="0"/>
              <a:t>25/09/2017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1545983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F6C5BFC-F0B2-4CC2-AD19-D8AE876E458D}" type="datetimeFigureOut">
              <a:rPr lang="pt-BR" smtClean="0"/>
              <a:t>25/09/2017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275753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F6C5BFC-F0B2-4CC2-AD19-D8AE876E458D}" type="datetimeFigureOut">
              <a:rPr lang="pt-BR" smtClean="0"/>
              <a:t>25/09/2017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3957037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F6C5BFC-F0B2-4CC2-AD19-D8AE876E458D}" type="datetimeFigureOut">
              <a:rPr lang="pt-BR" smtClean="0"/>
              <a:t>25/09/2017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4008498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CF6C5BFC-F0B2-4CC2-AD19-D8AE876E458D}" type="datetimeFigureOut">
              <a:rPr lang="pt-BR" smtClean="0"/>
              <a:t>25/09/2017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607945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CF6C5BFC-F0B2-4CC2-AD19-D8AE876E458D}" type="datetimeFigureOut">
              <a:rPr lang="pt-BR" smtClean="0"/>
              <a:t>25/09/2017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13371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CF6C5BFC-F0B2-4CC2-AD19-D8AE876E458D}" type="datetimeFigureOut">
              <a:rPr lang="pt-BR" smtClean="0"/>
              <a:t>25/09/2017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485047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CF6C5BFC-F0B2-4CC2-AD19-D8AE876E458D}" type="datetimeFigureOut">
              <a:rPr lang="pt-BR" smtClean="0"/>
              <a:t>25/09/2017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4170859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F6C5BFC-F0B2-4CC2-AD19-D8AE876E458D}" type="datetimeFigureOut">
              <a:rPr lang="pt-BR" smtClean="0"/>
              <a:t>25/09/2017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2290754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CF6C5BFC-F0B2-4CC2-AD19-D8AE876E458D}" type="datetimeFigureOut">
              <a:rPr lang="pt-BR" smtClean="0"/>
              <a:t>25/09/2017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3059426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CF6C5BFC-F0B2-4CC2-AD19-D8AE876E458D}" type="datetimeFigureOut">
              <a:rPr lang="pt-BR" smtClean="0"/>
              <a:t>25/09/2017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14B163C-F4A6-4B07-B9B6-853B04B80822}" type="slidenum">
              <a:rPr lang="pt-BR" smtClean="0"/>
              <a:t>‹nº›</a:t>
            </a:fld>
            <a:endParaRPr lang="pt-BR"/>
          </a:p>
        </p:txBody>
      </p:sp>
    </p:spTree>
    <p:extLst>
      <p:ext uri="{BB962C8B-B14F-4D97-AF65-F5344CB8AC3E}">
        <p14:creationId xmlns:p14="http://schemas.microsoft.com/office/powerpoint/2010/main" val="1590896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C5BFC-F0B2-4CC2-AD19-D8AE876E458D}" type="datetimeFigureOut">
              <a:rPr lang="pt-BR" smtClean="0"/>
              <a:t>25/09/2017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B163C-F4A6-4B07-B9B6-853B04B80822}" type="slidenum">
              <a:rPr lang="pt-BR" smtClean="0"/>
              <a:t>‹nº›</a:t>
            </a:fld>
            <a:endParaRPr lang="pt-BR"/>
          </a:p>
        </p:txBody>
      </p:sp>
    </p:spTree>
    <p:extLst>
      <p:ext uri="{BB962C8B-B14F-4D97-AF65-F5344CB8AC3E}">
        <p14:creationId xmlns:p14="http://schemas.microsoft.com/office/powerpoint/2010/main" val="1838891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90896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5" name="CaixaDeTexto 4"/>
          <p:cNvSpPr txBox="1"/>
          <p:nvPr/>
        </p:nvSpPr>
        <p:spPr>
          <a:xfrm>
            <a:off x="404448" y="3429000"/>
            <a:ext cx="4707466" cy="830997"/>
          </a:xfrm>
          <a:prstGeom prst="rect">
            <a:avLst/>
          </a:prstGeom>
          <a:noFill/>
        </p:spPr>
        <p:txBody>
          <a:bodyPr wrap="square" rtlCol="0">
            <a:spAutoFit/>
          </a:bodyPr>
          <a:lstStyle/>
          <a:p>
            <a:r>
              <a:rPr lang="pt-BR" sz="4800" b="1" dirty="0">
                <a:solidFill>
                  <a:schemeClr val="bg1"/>
                </a:solidFill>
              </a:rPr>
              <a:t>Próximo tema...</a:t>
            </a:r>
          </a:p>
        </p:txBody>
      </p:sp>
      <p:sp>
        <p:nvSpPr>
          <p:cNvPr id="6" name="Espaço Reservado para Conteúdo 5">
            <a:extLst>
              <a:ext uri="{FF2B5EF4-FFF2-40B4-BE49-F238E27FC236}">
                <a16:creationId xmlns:a16="http://schemas.microsoft.com/office/drawing/2014/main" id="{EB453EE9-7426-46B9-B2AB-20029B3A3561}"/>
              </a:ext>
            </a:extLst>
          </p:cNvPr>
          <p:cNvSpPr>
            <a:spLocks noGrp="1"/>
          </p:cNvSpPr>
          <p:nvPr>
            <p:ph idx="1"/>
          </p:nvPr>
        </p:nvSpPr>
        <p:spPr/>
        <p:txBody>
          <a:bodyPr/>
          <a:lstStyle/>
          <a:p>
            <a:endParaRPr lang="pt-BR"/>
          </a:p>
        </p:txBody>
      </p:sp>
      <p:pic>
        <p:nvPicPr>
          <p:cNvPr id="7" name="Espaço Reservado para Conteúdo 3">
            <a:extLst>
              <a:ext uri="{FF2B5EF4-FFF2-40B4-BE49-F238E27FC236}">
                <a16:creationId xmlns:a16="http://schemas.microsoft.com/office/drawing/2014/main" id="{5EE31421-C93E-4AFB-8C89-B501B4F9B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94278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4093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916213"/>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50" y="2305537"/>
            <a:ext cx="10976624" cy="3281465"/>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387" y="4572000"/>
            <a:ext cx="3410613" cy="1985044"/>
          </a:xfrm>
          <a:prstGeom prst="rect">
            <a:avLst/>
          </a:prstGeom>
        </p:spPr>
      </p:pic>
      <p:sp>
        <p:nvSpPr>
          <p:cNvPr id="7" name="CaixaDeTexto 6"/>
          <p:cNvSpPr txBox="1"/>
          <p:nvPr/>
        </p:nvSpPr>
        <p:spPr>
          <a:xfrm>
            <a:off x="6540175" y="4278784"/>
            <a:ext cx="4188546" cy="2831544"/>
          </a:xfrm>
          <a:prstGeom prst="rect">
            <a:avLst/>
          </a:prstGeom>
          <a:noFill/>
        </p:spPr>
        <p:txBody>
          <a:bodyPr wrap="square" rtlCol="0">
            <a:spAutoFit/>
          </a:bodyPr>
          <a:lstStyle/>
          <a:p>
            <a:endParaRPr lang="pt-BR" sz="4000" b="1" i="1" dirty="0">
              <a:solidFill>
                <a:srgbClr val="C00000"/>
              </a:solidFill>
              <a:latin typeface="Century Gothic" panose="020B0502020202020204" pitchFamily="34" charset="0"/>
            </a:endParaRPr>
          </a:p>
          <a:p>
            <a:r>
              <a:rPr lang="pt-BR" sz="4000" b="1" i="1" dirty="0">
                <a:solidFill>
                  <a:srgbClr val="C00000"/>
                </a:solidFill>
                <a:latin typeface="Century Gothic" panose="020B0502020202020204" pitchFamily="34" charset="0"/>
              </a:rPr>
              <a:t>Atos 1:8</a:t>
            </a:r>
          </a:p>
          <a:p>
            <a:endParaRPr lang="pt-BR" sz="4000" b="1" i="1" dirty="0">
              <a:solidFill>
                <a:srgbClr val="C00000"/>
              </a:solidFill>
              <a:latin typeface="Distress" panose="00000400000000000000" pitchFamily="2" charset="0"/>
            </a:endParaRPr>
          </a:p>
          <a:p>
            <a:r>
              <a:rPr lang="pt-BR" sz="4000" b="1" dirty="0">
                <a:solidFill>
                  <a:srgbClr val="C00000"/>
                </a:solidFill>
                <a:latin typeface="Distress" panose="00000400000000000000" pitchFamily="2" charset="0"/>
              </a:rPr>
              <a:t> </a:t>
            </a:r>
          </a:p>
          <a:p>
            <a:endParaRPr lang="pt-BR" dirty="0"/>
          </a:p>
        </p:txBody>
      </p:sp>
      <p:sp>
        <p:nvSpPr>
          <p:cNvPr id="8" name="CaixaDeTexto 7"/>
          <p:cNvSpPr txBox="1"/>
          <p:nvPr/>
        </p:nvSpPr>
        <p:spPr>
          <a:xfrm>
            <a:off x="644470" y="2176107"/>
            <a:ext cx="11068304" cy="2800767"/>
          </a:xfrm>
          <a:prstGeom prst="rect">
            <a:avLst/>
          </a:prstGeom>
          <a:noFill/>
        </p:spPr>
        <p:txBody>
          <a:bodyPr wrap="square" rtlCol="0">
            <a:spAutoFit/>
          </a:bodyPr>
          <a:lstStyle/>
          <a:p>
            <a:pPr algn="ctr"/>
            <a:r>
              <a:rPr lang="pt-BR" sz="4000" dirty="0"/>
              <a:t>“</a:t>
            </a:r>
            <a:r>
              <a:rPr lang="pt-BR" sz="4400" dirty="0"/>
              <a:t>Mas receberão poder quando o Espírito Santo descer sobre vocês, e serão minhas testemunhas em Jerusalém, em toda a Judeia e Samaria, e até os confins da terra"</a:t>
            </a:r>
            <a:r>
              <a:rPr lang="pt-BR" sz="4000" dirty="0"/>
              <a:t> </a:t>
            </a:r>
          </a:p>
        </p:txBody>
      </p:sp>
    </p:spTree>
    <p:extLst>
      <p:ext uri="{BB962C8B-B14F-4D97-AF65-F5344CB8AC3E}">
        <p14:creationId xmlns:p14="http://schemas.microsoft.com/office/powerpoint/2010/main" val="16625736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p:spPr>
      </p:pic>
      <p:sp>
        <p:nvSpPr>
          <p:cNvPr id="5" name="CaixaDeTexto 4"/>
          <p:cNvSpPr txBox="1"/>
          <p:nvPr/>
        </p:nvSpPr>
        <p:spPr>
          <a:xfrm>
            <a:off x="440266" y="1536174"/>
            <a:ext cx="5113867" cy="2862322"/>
          </a:xfrm>
          <a:prstGeom prst="rect">
            <a:avLst/>
          </a:prstGeom>
          <a:noFill/>
        </p:spPr>
        <p:txBody>
          <a:bodyPr wrap="square" rtlCol="0">
            <a:spAutoFit/>
          </a:bodyPr>
          <a:lstStyle/>
          <a:p>
            <a:r>
              <a:rPr lang="pt-BR" sz="6000" b="1" dirty="0">
                <a:solidFill>
                  <a:schemeClr val="bg1"/>
                </a:solidFill>
              </a:rPr>
              <a:t>estamos vivendo o grande conflito</a:t>
            </a:r>
          </a:p>
        </p:txBody>
      </p:sp>
    </p:spTree>
    <p:extLst>
      <p:ext uri="{BB962C8B-B14F-4D97-AF65-F5344CB8AC3E}">
        <p14:creationId xmlns:p14="http://schemas.microsoft.com/office/powerpoint/2010/main" val="17663075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CaixaDeTexto 2"/>
          <p:cNvSpPr txBox="1"/>
          <p:nvPr/>
        </p:nvSpPr>
        <p:spPr>
          <a:xfrm>
            <a:off x="592666" y="5350933"/>
            <a:ext cx="4453467" cy="1384995"/>
          </a:xfrm>
          <a:prstGeom prst="rect">
            <a:avLst/>
          </a:prstGeom>
          <a:noFill/>
        </p:spPr>
        <p:txBody>
          <a:bodyPr wrap="square" rtlCol="0">
            <a:spAutoFit/>
          </a:bodyPr>
          <a:lstStyle/>
          <a:p>
            <a:r>
              <a:rPr lang="pt-BR" sz="6600" b="1" dirty="0">
                <a:solidFill>
                  <a:schemeClr val="bg1"/>
                </a:solidFill>
                <a:effectLst>
                  <a:outerShdw blurRad="38100" dist="38100" dir="2700000" algn="tl">
                    <a:srgbClr val="000000">
                      <a:alpha val="43137"/>
                    </a:srgbClr>
                  </a:outerShdw>
                </a:effectLst>
              </a:rPr>
              <a:t>Promessa</a:t>
            </a:r>
          </a:p>
          <a:p>
            <a:endParaRPr lang="pt-BR" dirty="0"/>
          </a:p>
        </p:txBody>
      </p:sp>
      <p:sp>
        <p:nvSpPr>
          <p:cNvPr id="4" name="CaixaDeTexto 3"/>
          <p:cNvSpPr txBox="1"/>
          <p:nvPr/>
        </p:nvSpPr>
        <p:spPr>
          <a:xfrm>
            <a:off x="2726267" y="2413337"/>
            <a:ext cx="7501467" cy="1107996"/>
          </a:xfrm>
          <a:prstGeom prst="rect">
            <a:avLst/>
          </a:prstGeom>
          <a:noFill/>
        </p:spPr>
        <p:txBody>
          <a:bodyPr wrap="square" rtlCol="0">
            <a:spAutoFit/>
          </a:bodyPr>
          <a:lstStyle/>
          <a:p>
            <a:r>
              <a:rPr lang="pt-BR" sz="6000" dirty="0">
                <a:solidFill>
                  <a:schemeClr val="bg1"/>
                </a:solidFill>
                <a:effectLst>
                  <a:outerShdw blurRad="38100" dist="38100" dir="2700000" algn="tl">
                    <a:srgbClr val="000000">
                      <a:alpha val="43137"/>
                    </a:srgbClr>
                  </a:outerShdw>
                </a:effectLst>
              </a:rPr>
              <a:t>“</a:t>
            </a:r>
            <a:r>
              <a:rPr lang="pt-BR" sz="6600" dirty="0">
                <a:solidFill>
                  <a:schemeClr val="bg1"/>
                </a:solidFill>
                <a:effectLst>
                  <a:outerShdw blurRad="38100" dist="38100" dir="2700000" algn="tl">
                    <a:srgbClr val="000000">
                      <a:alpha val="43137"/>
                    </a:srgbClr>
                  </a:outerShdw>
                </a:effectLst>
              </a:rPr>
              <a:t>VIREI OUTRA VEZ” </a:t>
            </a:r>
            <a:endParaRPr lang="pt-BR"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27232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70438"/>
          </a:xfrm>
        </p:spPr>
      </p:pic>
      <p:sp>
        <p:nvSpPr>
          <p:cNvPr id="5" name="CaixaDeTexto 4"/>
          <p:cNvSpPr txBox="1"/>
          <p:nvPr/>
        </p:nvSpPr>
        <p:spPr>
          <a:xfrm>
            <a:off x="2760133" y="982802"/>
            <a:ext cx="4944534" cy="707886"/>
          </a:xfrm>
          <a:prstGeom prst="rect">
            <a:avLst/>
          </a:prstGeom>
          <a:noFill/>
        </p:spPr>
        <p:txBody>
          <a:bodyPr wrap="square" rtlCol="0">
            <a:spAutoFit/>
          </a:bodyPr>
          <a:lstStyle/>
          <a:p>
            <a:r>
              <a:rPr lang="pt-BR" sz="4000" b="1" dirty="0">
                <a:solidFill>
                  <a:schemeClr val="bg1"/>
                </a:solidFill>
              </a:rPr>
              <a:t>Como Jesus voltará:</a:t>
            </a: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50" y="2305537"/>
            <a:ext cx="10976624" cy="3281465"/>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387" y="4572000"/>
            <a:ext cx="3410613" cy="1985044"/>
          </a:xfrm>
          <a:prstGeom prst="rect">
            <a:avLst/>
          </a:prstGeom>
        </p:spPr>
      </p:pic>
      <p:sp>
        <p:nvSpPr>
          <p:cNvPr id="8" name="CaixaDeTexto 7"/>
          <p:cNvSpPr txBox="1"/>
          <p:nvPr/>
        </p:nvSpPr>
        <p:spPr>
          <a:xfrm>
            <a:off x="6540175" y="4278784"/>
            <a:ext cx="4188546" cy="2831544"/>
          </a:xfrm>
          <a:prstGeom prst="rect">
            <a:avLst/>
          </a:prstGeom>
          <a:noFill/>
        </p:spPr>
        <p:txBody>
          <a:bodyPr wrap="square" rtlCol="0">
            <a:spAutoFit/>
          </a:bodyPr>
          <a:lstStyle/>
          <a:p>
            <a:endParaRPr lang="pt-BR" sz="4000" b="1" i="1" dirty="0">
              <a:solidFill>
                <a:srgbClr val="C00000"/>
              </a:solidFill>
              <a:latin typeface="Century Gothic" panose="020B0502020202020204" pitchFamily="34" charset="0"/>
            </a:endParaRPr>
          </a:p>
          <a:p>
            <a:r>
              <a:rPr lang="pt-BR" sz="4000" b="1" i="1" dirty="0">
                <a:solidFill>
                  <a:srgbClr val="C00000"/>
                </a:solidFill>
                <a:latin typeface="Century Gothic" panose="020B0502020202020204" pitchFamily="34" charset="0"/>
              </a:rPr>
              <a:t>Mateus 24:27</a:t>
            </a:r>
          </a:p>
          <a:p>
            <a:endParaRPr lang="pt-BR" sz="4000" b="1" i="1" dirty="0">
              <a:solidFill>
                <a:srgbClr val="C00000"/>
              </a:solidFill>
              <a:latin typeface="Distress" panose="00000400000000000000" pitchFamily="2" charset="0"/>
            </a:endParaRPr>
          </a:p>
          <a:p>
            <a:r>
              <a:rPr lang="pt-BR" sz="4000" b="1" dirty="0">
                <a:solidFill>
                  <a:srgbClr val="C00000"/>
                </a:solidFill>
                <a:latin typeface="Distress" panose="00000400000000000000" pitchFamily="2" charset="0"/>
              </a:rPr>
              <a:t> </a:t>
            </a:r>
          </a:p>
          <a:p>
            <a:endParaRPr lang="pt-BR" dirty="0"/>
          </a:p>
        </p:txBody>
      </p:sp>
      <p:sp>
        <p:nvSpPr>
          <p:cNvPr id="9" name="CaixaDeTexto 8"/>
          <p:cNvSpPr txBox="1"/>
          <p:nvPr/>
        </p:nvSpPr>
        <p:spPr>
          <a:xfrm>
            <a:off x="644470" y="2602106"/>
            <a:ext cx="11068304" cy="2123658"/>
          </a:xfrm>
          <a:prstGeom prst="rect">
            <a:avLst/>
          </a:prstGeom>
          <a:noFill/>
        </p:spPr>
        <p:txBody>
          <a:bodyPr wrap="square" rtlCol="0">
            <a:spAutoFit/>
          </a:bodyPr>
          <a:lstStyle/>
          <a:p>
            <a:pPr algn="ctr"/>
            <a:r>
              <a:rPr lang="pt-BR" sz="4000" dirty="0"/>
              <a:t>“</a:t>
            </a:r>
            <a:r>
              <a:rPr lang="pt-BR" sz="4400" dirty="0"/>
              <a:t>Porque assim como o relâmpago sai do Oriente e se mostra no Ocidente, assim será a vinda do Filho do homem."</a:t>
            </a:r>
            <a:r>
              <a:rPr lang="pt-BR" sz="4000" dirty="0"/>
              <a:t> </a:t>
            </a:r>
          </a:p>
        </p:txBody>
      </p:sp>
    </p:spTree>
    <p:extLst>
      <p:ext uri="{BB962C8B-B14F-4D97-AF65-F5344CB8AC3E}">
        <p14:creationId xmlns:p14="http://schemas.microsoft.com/office/powerpoint/2010/main" val="19012609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5" name="Espaço Reservado para Conteúdo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1" cy="6894241"/>
          </a:xfrm>
        </p:spPr>
      </p:pic>
      <p:sp>
        <p:nvSpPr>
          <p:cNvPr id="4" name="CaixaDeTexto 3"/>
          <p:cNvSpPr txBox="1"/>
          <p:nvPr/>
        </p:nvSpPr>
        <p:spPr>
          <a:xfrm>
            <a:off x="6091768" y="0"/>
            <a:ext cx="6519333" cy="1200329"/>
          </a:xfrm>
          <a:prstGeom prst="rect">
            <a:avLst/>
          </a:prstGeom>
          <a:noFill/>
        </p:spPr>
        <p:txBody>
          <a:bodyPr wrap="square" rtlCol="0">
            <a:spAutoFit/>
          </a:bodyPr>
          <a:lstStyle/>
          <a:p>
            <a:r>
              <a:rPr lang="pt-BR" sz="5400" b="1" dirty="0">
                <a:solidFill>
                  <a:schemeClr val="bg1"/>
                </a:solidFill>
                <a:effectLst>
                  <a:outerShdw blurRad="38100" dist="38100" dir="2700000" algn="tl">
                    <a:srgbClr val="000000">
                      <a:alpha val="43137"/>
                    </a:srgbClr>
                  </a:outerShdw>
                </a:effectLst>
              </a:rPr>
              <a:t>Quando Jesus virá</a:t>
            </a:r>
            <a:r>
              <a:rPr lang="pt-BR" dirty="0"/>
              <a:t>:</a:t>
            </a:r>
          </a:p>
          <a:p>
            <a:endParaRPr lang="pt-BR" dirty="0"/>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50" y="2305537"/>
            <a:ext cx="10976624" cy="3281465"/>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387" y="4572000"/>
            <a:ext cx="3410613" cy="1985044"/>
          </a:xfrm>
          <a:prstGeom prst="rect">
            <a:avLst/>
          </a:prstGeom>
        </p:spPr>
      </p:pic>
      <p:sp>
        <p:nvSpPr>
          <p:cNvPr id="8" name="CaixaDeTexto 7"/>
          <p:cNvSpPr txBox="1"/>
          <p:nvPr/>
        </p:nvSpPr>
        <p:spPr>
          <a:xfrm>
            <a:off x="6540175" y="4278784"/>
            <a:ext cx="4188546" cy="2831544"/>
          </a:xfrm>
          <a:prstGeom prst="rect">
            <a:avLst/>
          </a:prstGeom>
          <a:noFill/>
        </p:spPr>
        <p:txBody>
          <a:bodyPr wrap="square" rtlCol="0">
            <a:spAutoFit/>
          </a:bodyPr>
          <a:lstStyle/>
          <a:p>
            <a:endParaRPr lang="pt-BR" sz="4000" b="1" i="1" dirty="0">
              <a:solidFill>
                <a:srgbClr val="C00000"/>
              </a:solidFill>
              <a:latin typeface="Century Gothic" panose="020B0502020202020204" pitchFamily="34" charset="0"/>
            </a:endParaRPr>
          </a:p>
          <a:p>
            <a:r>
              <a:rPr lang="pt-BR" sz="4000" b="1" i="1" dirty="0">
                <a:solidFill>
                  <a:srgbClr val="C00000"/>
                </a:solidFill>
                <a:latin typeface="Century Gothic" panose="020B0502020202020204" pitchFamily="34" charset="0"/>
              </a:rPr>
              <a:t>Mateus 24:36</a:t>
            </a:r>
          </a:p>
          <a:p>
            <a:endParaRPr lang="pt-BR" sz="4000" b="1" i="1" dirty="0">
              <a:solidFill>
                <a:srgbClr val="C00000"/>
              </a:solidFill>
              <a:latin typeface="Distress" panose="00000400000000000000" pitchFamily="2" charset="0"/>
            </a:endParaRPr>
          </a:p>
          <a:p>
            <a:r>
              <a:rPr lang="pt-BR" sz="4000" b="1" dirty="0">
                <a:solidFill>
                  <a:srgbClr val="C00000"/>
                </a:solidFill>
                <a:latin typeface="Distress" panose="00000400000000000000" pitchFamily="2" charset="0"/>
              </a:rPr>
              <a:t> </a:t>
            </a:r>
          </a:p>
          <a:p>
            <a:endParaRPr lang="pt-BR" dirty="0"/>
          </a:p>
        </p:txBody>
      </p:sp>
      <p:sp>
        <p:nvSpPr>
          <p:cNvPr id="9" name="CaixaDeTexto 8"/>
          <p:cNvSpPr txBox="1"/>
          <p:nvPr/>
        </p:nvSpPr>
        <p:spPr>
          <a:xfrm>
            <a:off x="644470" y="2602106"/>
            <a:ext cx="11068304" cy="2123658"/>
          </a:xfrm>
          <a:prstGeom prst="rect">
            <a:avLst/>
          </a:prstGeom>
          <a:noFill/>
        </p:spPr>
        <p:txBody>
          <a:bodyPr wrap="square" rtlCol="0">
            <a:spAutoFit/>
          </a:bodyPr>
          <a:lstStyle/>
          <a:p>
            <a:pPr algn="ctr"/>
            <a:r>
              <a:rPr lang="pt-BR" sz="4000" dirty="0"/>
              <a:t>“</a:t>
            </a:r>
            <a:r>
              <a:rPr lang="pt-BR" sz="4400" dirty="0"/>
              <a:t>pois a respeito daquele dia e hora ninguém sabe, nem os anjos dos Céus, nem o Filho, senão o Pai” </a:t>
            </a:r>
            <a:endParaRPr lang="pt-BR" sz="4000" dirty="0"/>
          </a:p>
        </p:txBody>
      </p:sp>
    </p:spTree>
    <p:extLst>
      <p:ext uri="{BB962C8B-B14F-4D97-AF65-F5344CB8AC3E}">
        <p14:creationId xmlns:p14="http://schemas.microsoft.com/office/powerpoint/2010/main" val="29980587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70438"/>
          </a:xfrm>
        </p:spPr>
      </p:pic>
      <p:sp>
        <p:nvSpPr>
          <p:cNvPr id="5" name="CaixaDeTexto 4"/>
          <p:cNvSpPr txBox="1"/>
          <p:nvPr/>
        </p:nvSpPr>
        <p:spPr>
          <a:xfrm>
            <a:off x="838199" y="1913467"/>
            <a:ext cx="4207933" cy="1754326"/>
          </a:xfrm>
          <a:prstGeom prst="rect">
            <a:avLst/>
          </a:prstGeom>
          <a:noFill/>
        </p:spPr>
        <p:txBody>
          <a:bodyPr wrap="square" rtlCol="0">
            <a:spAutoFit/>
          </a:bodyPr>
          <a:lstStyle/>
          <a:p>
            <a:r>
              <a:rPr lang="pt-BR" sz="5400" b="1" dirty="0">
                <a:solidFill>
                  <a:schemeClr val="bg1"/>
                </a:solidFill>
              </a:rPr>
              <a:t>Sua vinda está próxima</a:t>
            </a:r>
          </a:p>
        </p:txBody>
      </p:sp>
    </p:spTree>
    <p:extLst>
      <p:ext uri="{BB962C8B-B14F-4D97-AF65-F5344CB8AC3E}">
        <p14:creationId xmlns:p14="http://schemas.microsoft.com/office/powerpoint/2010/main" val="3589245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aixaDeTexto 4"/>
          <p:cNvSpPr txBox="1"/>
          <p:nvPr/>
        </p:nvSpPr>
        <p:spPr>
          <a:xfrm>
            <a:off x="474133" y="1422400"/>
            <a:ext cx="3979334" cy="3170099"/>
          </a:xfrm>
          <a:prstGeom prst="rect">
            <a:avLst/>
          </a:prstGeom>
          <a:noFill/>
        </p:spPr>
        <p:txBody>
          <a:bodyPr wrap="square" rtlCol="0">
            <a:spAutoFit/>
          </a:bodyPr>
          <a:lstStyle/>
          <a:p>
            <a:r>
              <a:rPr lang="pt-BR" sz="4000" b="1" dirty="0">
                <a:solidFill>
                  <a:schemeClr val="bg1"/>
                </a:solidFill>
              </a:rPr>
              <a:t>"Vigiai, pois, porque não sabeis a que hora há de vir o vosso Senhor.” </a:t>
            </a:r>
          </a:p>
        </p:txBody>
      </p:sp>
      <p:pic>
        <p:nvPicPr>
          <p:cNvPr id="6" name="fun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44604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1272</Words>
  <Application>Microsoft Office PowerPoint</Application>
  <PresentationFormat>Widescreen</PresentationFormat>
  <Paragraphs>58</Paragraphs>
  <Slides>10</Slides>
  <Notes>7</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10</vt:i4>
      </vt:variant>
    </vt:vector>
  </HeadingPairs>
  <TitlesOfParts>
    <vt:vector size="16" baseType="lpstr">
      <vt:lpstr>Arial</vt:lpstr>
      <vt:lpstr>Calibri</vt:lpstr>
      <vt:lpstr>Calibri Light</vt:lpstr>
      <vt:lpstr>Century Gothic</vt:lpstr>
      <vt:lpstr>Distress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 do Windows</dc:creator>
  <cp:lastModifiedBy>João Oliveira</cp:lastModifiedBy>
  <cp:revision>14</cp:revision>
  <dcterms:created xsi:type="dcterms:W3CDTF">2017-09-18T19:32:17Z</dcterms:created>
  <dcterms:modified xsi:type="dcterms:W3CDTF">2017-09-25T19:03:24Z</dcterms:modified>
</cp:coreProperties>
</file>