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2" r:id="rId7"/>
    <p:sldId id="263" r:id="rId8"/>
    <p:sldId id="264" r:id="rId9"/>
    <p:sldId id="266" r:id="rId1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132" autoAdjust="0"/>
  </p:normalViewPr>
  <p:slideViewPr>
    <p:cSldViewPr snapToGrid="0">
      <p:cViewPr varScale="1">
        <p:scale>
          <a:sx n="56" d="100"/>
          <a:sy n="56" d="100"/>
        </p:scale>
        <p:origin x="126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8C4CB-B9C9-4454-9BCF-E59DC334677C}" type="datetimeFigureOut">
              <a:rPr lang="pt-BR" smtClean="0"/>
              <a:t>21/09/2017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C68A0-FB7C-4200-A43D-E66F77C39903}" type="slidenum">
              <a:rPr lang="pt-BR" smtClean="0"/>
              <a:t>‹nº›</a:t>
            </a:fld>
            <a:endParaRPr lang="pt-BR"/>
          </a:p>
        </p:txBody>
      </p:sp>
    </p:spTree>
    <p:extLst>
      <p:ext uri="{BB962C8B-B14F-4D97-AF65-F5344CB8AC3E}">
        <p14:creationId xmlns:p14="http://schemas.microsoft.com/office/powerpoint/2010/main" val="79673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i="1" kern="1200" dirty="0" smtClean="0">
                <a:solidFill>
                  <a:schemeClr val="tx1"/>
                </a:solidFill>
                <a:effectLst/>
                <a:latin typeface="+mn-lt"/>
                <a:ea typeface="+mn-ea"/>
                <a:cs typeface="+mn-cs"/>
              </a:rPr>
              <a:t>Apocalipse 21: 1-4</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3</a:t>
            </a:fld>
            <a:endParaRPr lang="pt-BR"/>
          </a:p>
        </p:txBody>
      </p:sp>
    </p:spTree>
    <p:extLst>
      <p:ext uri="{BB962C8B-B14F-4D97-AF65-F5344CB8AC3E}">
        <p14:creationId xmlns:p14="http://schemas.microsoft.com/office/powerpoint/2010/main" val="3419912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terra, assim como o ser humano ao sair das mãos do criador era perfeita. Mas essa perfeição foi deturpada, um intruso traçou um caminho errado e esse caminho foi seguido pelos nossos primeiros pais. A causa e o efeito natural disso se chamou pecado, um problema, ou melhor, como diz a Ellen White: “O pecado originou-se na busca dos próprios interesses”. </a:t>
            </a:r>
          </a:p>
          <a:p>
            <a:r>
              <a:rPr lang="pt-BR" sz="1200" kern="1200" dirty="0" smtClean="0">
                <a:solidFill>
                  <a:schemeClr val="tx1"/>
                </a:solidFill>
                <a:effectLst/>
                <a:latin typeface="+mn-lt"/>
                <a:ea typeface="+mn-ea"/>
                <a:cs typeface="+mn-cs"/>
              </a:rPr>
              <a:t>Qual seria a solução para esse problema? Pois a Bíblia declara que nada nesse mundo pode preencher o desejo da eternidade que existe no coração de cada ser humano, pois Deus o colou ali (</a:t>
            </a:r>
            <a:r>
              <a:rPr lang="pt-BR" sz="1200" kern="1200" dirty="0" err="1" smtClean="0">
                <a:solidFill>
                  <a:schemeClr val="tx1"/>
                </a:solidFill>
                <a:effectLst/>
                <a:latin typeface="+mn-lt"/>
                <a:ea typeface="+mn-ea"/>
                <a:cs typeface="+mn-cs"/>
              </a:rPr>
              <a:t>Ecle</a:t>
            </a:r>
            <a:r>
              <a:rPr lang="pt-BR" sz="1200" kern="1200" dirty="0" smtClean="0">
                <a:solidFill>
                  <a:schemeClr val="tx1"/>
                </a:solidFill>
                <a:effectLst/>
                <a:latin typeface="+mn-lt"/>
                <a:ea typeface="+mn-ea"/>
                <a:cs typeface="+mn-cs"/>
              </a:rPr>
              <a:t>. 3: 11). Se existir uma solução, o que receberemos de recompensa? Como se demonstrará nossa vitória?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4</a:t>
            </a:fld>
            <a:endParaRPr lang="pt-BR"/>
          </a:p>
        </p:txBody>
      </p:sp>
    </p:spTree>
    <p:extLst>
      <p:ext uri="{BB962C8B-B14F-4D97-AF65-F5344CB8AC3E}">
        <p14:creationId xmlns:p14="http://schemas.microsoft.com/office/powerpoint/2010/main" val="133713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UM PROBLEMA</a:t>
            </a:r>
          </a:p>
          <a:p>
            <a:r>
              <a:rPr lang="pt-BR" sz="1200" kern="1200" dirty="0" smtClean="0">
                <a:solidFill>
                  <a:schemeClr val="tx1"/>
                </a:solidFill>
                <a:effectLst/>
                <a:latin typeface="+mn-lt"/>
                <a:ea typeface="+mn-ea"/>
                <a:cs typeface="+mn-cs"/>
              </a:rPr>
              <a:t>Gen. 3: 4 e Rom: 6: 23</a:t>
            </a:r>
          </a:p>
          <a:p>
            <a:r>
              <a:rPr lang="pt-BR" sz="1200" kern="1200" dirty="0" smtClean="0">
                <a:solidFill>
                  <a:schemeClr val="tx1"/>
                </a:solidFill>
                <a:effectLst/>
                <a:latin typeface="+mn-lt"/>
                <a:ea typeface="+mn-ea"/>
                <a:cs typeface="+mn-cs"/>
              </a:rPr>
              <a:t>O pecado trouxe um desafio invencível para o homem. Diante do pecado ele sozinho terá a reação de impotência (Rom. 7: 24), pois não conseguirá vencer. Sem medir palavras o pecado é a pior desgraça e fonte de infelicidade que existe em nosso planeta. Os nossos primeiros pais sentiram isso em sua pele (Gen. 3: 16-19), e a raça humana desde esse momento se tornou corruptível (Gen. 6: 5-7). </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maior problema com o pecado está relacionado ao que diz Davi “Eu nasci na iniquidade, e em pecado me concebeu minha mãe”, muito mais do que atos externos o pecado está transcrito em cada pedaço da nossa existência, ele é parte da nossa natureza, e assim como um leão deseja comer carne e não capim, os desejos da carne no ser humano o impedem de fazer o bem, pois nossos impulsos são programados para fazer o que é mal. </a:t>
            </a:r>
          </a:p>
          <a:p>
            <a:r>
              <a:rPr lang="pt-BR" sz="1200" kern="1200" dirty="0" smtClean="0">
                <a:solidFill>
                  <a:schemeClr val="tx1"/>
                </a:solidFill>
                <a:effectLst/>
                <a:latin typeface="+mn-lt"/>
                <a:ea typeface="+mn-ea"/>
                <a:cs typeface="+mn-cs"/>
              </a:rPr>
              <a:t>É sempre bom lembrar: o pecado é muito maior do que nós, sozinhos contra ele, estamos literalmente perdidos. Não há nada em nós que nos ajude a vencê-lo, pois até nossos melhores atos de justiça são comparados a trapos de imundícia (Isaias 64: 6). Sendo assim, precisamos encontrar uma alternativa realmente viável, que nos concederá a vitória afinal. Existe essa alternativa? Temos solução? A vitória pode ser alcançada? Se, sim. Como?</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5</a:t>
            </a:fld>
            <a:endParaRPr lang="pt-BR"/>
          </a:p>
        </p:txBody>
      </p:sp>
    </p:spTree>
    <p:extLst>
      <p:ext uri="{BB962C8B-B14F-4D97-AF65-F5344CB8AC3E}">
        <p14:creationId xmlns:p14="http://schemas.microsoft.com/office/powerpoint/2010/main" val="221768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Ilustração: Lembro-me da história de um garotinho de 8 anos de idade que estava iniciando seu primeiro ano letivo em uma nova escola. Ele em sua pequena imaginação pensava que a escola seria o melhor lugar do mundo. Mas não foi bem assim, depois de algumas semanas tendo aulas, para sua infelicidade ele conheceu um garoto muito maior que ele, que tinha fama de brigão. Desse dia em diante a escola perdeu seu brilho, pois a cada dia esse garoto o ameaçava e tomava seu lanche, o dinheirinho que a mamãe dava e suas canetas e lápis. O que ele poderia fazer? Esse garotinho não tinha a mínima força para lutar contra ele.</a:t>
            </a:r>
          </a:p>
          <a:p>
            <a:r>
              <a:rPr lang="pt-BR" sz="1200" kern="1200" dirty="0" smtClean="0">
                <a:solidFill>
                  <a:schemeClr val="tx1"/>
                </a:solidFill>
                <a:effectLst/>
                <a:latin typeface="+mn-lt"/>
                <a:ea typeface="+mn-ea"/>
                <a:cs typeface="+mn-cs"/>
              </a:rPr>
              <a:t>Tudo mudou quando esse menino conheceu um amigo na mesma escola, maior que o garoto brigão; eles se tornaram grandes amigos. Quando ele (o brigão) foi tomar o dinheiro e o lanche, o seu amigo entrou no meio e perguntou o que estava acontecendo, então o garotinho explicou. Depois de ouvir tudo; o amigo declarou - No dia em que você tentar bater nele de novo é você quem irá apanhar entendido? O brigam balança a cabeça afirmativamente e sai correndo com medo. </a:t>
            </a:r>
          </a:p>
          <a:p>
            <a:r>
              <a:rPr lang="pt-BR" sz="1200" kern="1200" dirty="0" smtClean="0">
                <a:solidFill>
                  <a:schemeClr val="tx1"/>
                </a:solidFill>
                <a:effectLst/>
                <a:latin typeface="+mn-lt"/>
                <a:ea typeface="+mn-ea"/>
                <a:cs typeface="+mn-cs"/>
              </a:rPr>
              <a:t>Daquele dia em diante o garotinho se sentia confiante, o garoto brigão não tinha mais coragem de se aproximar, pois um amigo maior estava sempre a observar o pequenino na escola. O que essa pequena história retrata para você?</a:t>
            </a:r>
          </a:p>
          <a:p>
            <a:r>
              <a:rPr lang="pt-BR" sz="1200" kern="1200" dirty="0" smtClean="0">
                <a:solidFill>
                  <a:schemeClr val="tx1"/>
                </a:solidFill>
                <a:effectLst/>
                <a:latin typeface="+mn-lt"/>
                <a:ea typeface="+mn-ea"/>
                <a:cs typeface="+mn-cs"/>
              </a:rPr>
              <a:t>Nesse mundo, sozinhos somos que nem esse garotinho com medo, o garoto brigão é o pecado que rouba nossas esperanças e sonhos, mas louvado seja Deus, pois ele não nos deixou sozinhos. O amigo maior é A SOLUÇÃO, sempre observando, e disposto a ajuda e salvar.</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6</a:t>
            </a:fld>
            <a:endParaRPr lang="pt-BR"/>
          </a:p>
        </p:txBody>
      </p:sp>
    </p:spTree>
    <p:extLst>
      <p:ext uri="{BB962C8B-B14F-4D97-AF65-F5344CB8AC3E}">
        <p14:creationId xmlns:p14="http://schemas.microsoft.com/office/powerpoint/2010/main" val="2088482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SOLUÇÃO</a:t>
            </a:r>
          </a:p>
          <a:p>
            <a:r>
              <a:rPr lang="pt-BR" sz="1200" kern="1200" dirty="0" smtClean="0">
                <a:solidFill>
                  <a:schemeClr val="tx1"/>
                </a:solidFill>
                <a:effectLst/>
                <a:latin typeface="+mn-lt"/>
                <a:ea typeface="+mn-ea"/>
                <a:cs typeface="+mn-cs"/>
              </a:rPr>
              <a:t>Mateus 3: 2; Atos. 4: 12; Rom. 7: 24-25</a:t>
            </a:r>
          </a:p>
          <a:p>
            <a:r>
              <a:rPr lang="pt-BR" sz="1200" kern="1200" dirty="0" smtClean="0">
                <a:solidFill>
                  <a:schemeClr val="tx1"/>
                </a:solidFill>
                <a:effectLst/>
                <a:latin typeface="+mn-lt"/>
                <a:ea typeface="+mn-ea"/>
                <a:cs typeface="+mn-cs"/>
              </a:rPr>
              <a:t>Há no coração humano um anseio pela eternidade, o pecado nos afastou desse desejo e nos faz querer o que é mal, nos deixou no vazio que como diz Salomão: “Tudo é vazio”. Na Bíblia temos inúmeras vezes a expressão “reino dos céus ou reino de Deus está chegando ou está próximo”, em outras palavras temos a oportunidade de adentrar a eternidade, há possibilidade de acesso. E encontramos todas as possibilidades em JESUS, o nosso amigo maior.</a:t>
            </a:r>
          </a:p>
          <a:p>
            <a:r>
              <a:rPr lang="pt-BR" sz="1200" kern="1200" dirty="0" smtClean="0">
                <a:solidFill>
                  <a:schemeClr val="tx1"/>
                </a:solidFill>
                <a:effectLst/>
                <a:latin typeface="+mn-lt"/>
                <a:ea typeface="+mn-ea"/>
                <a:cs typeface="+mn-cs"/>
              </a:rPr>
              <a:t>A nossa solução é uma pessoa. Como diz Paulo “Graças a Deus, por Cristo Jesus, nosso Senhor...”. Através de Jesus, os limites são quebrados, os desafios são desfeitos e as oportunidades são reais, a vitória é certa. Jesus é literalmente a nossa única solução, Lucas é bem claro em dizer: “E não há salvação em nenhum outro...”. Hoje o que cabe a nós é confiarmos em suas promessas e abraçarmos sem reservas as suas palavras. </a:t>
            </a:r>
          </a:p>
          <a:p>
            <a:r>
              <a:rPr lang="pt-BR" sz="1200" kern="1200" dirty="0" smtClean="0">
                <a:solidFill>
                  <a:schemeClr val="tx1"/>
                </a:solidFill>
                <a:effectLst/>
                <a:latin typeface="+mn-lt"/>
                <a:ea typeface="+mn-ea"/>
                <a:cs typeface="+mn-cs"/>
              </a:rPr>
              <a:t>Assim sendo a Bíblia é clara sobre os sonhos de Deus para nós, quando colocamos Cristo como a solução da nossa vida. A entrada no reino de Deus não é apenas uma utopia quando colocamos Cristo como centro, pois, podemos sim confiar em suas promessas e a certeza de que em breve, estaremos no lugar em que poderemos realmente chamar de casa; como diz Paulo em Fil. 3: 20 “Mas a nossa pátria está nos céus, donde também aguardamos um Salvador, o Senhor Jesus Cristo”. </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7</a:t>
            </a:fld>
            <a:endParaRPr lang="pt-BR"/>
          </a:p>
        </p:txBody>
      </p:sp>
    </p:spTree>
    <p:extLst>
      <p:ext uri="{BB962C8B-B14F-4D97-AF65-F5344CB8AC3E}">
        <p14:creationId xmlns:p14="http://schemas.microsoft.com/office/powerpoint/2010/main" val="93084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VITÓRIA</a:t>
            </a:r>
          </a:p>
          <a:p>
            <a:r>
              <a:rPr lang="pt-BR" sz="1200" kern="1200" dirty="0" smtClean="0">
                <a:solidFill>
                  <a:schemeClr val="tx1"/>
                </a:solidFill>
                <a:effectLst/>
                <a:latin typeface="+mn-lt"/>
                <a:ea typeface="+mn-ea"/>
                <a:cs typeface="+mn-cs"/>
              </a:rPr>
              <a:t>João 14: 1-3; 2 Pedro 3: 9, 13; </a:t>
            </a:r>
            <a:r>
              <a:rPr lang="pt-BR" sz="1200" kern="1200" dirty="0" err="1" smtClean="0">
                <a:solidFill>
                  <a:schemeClr val="tx1"/>
                </a:solidFill>
                <a:effectLst/>
                <a:latin typeface="+mn-lt"/>
                <a:ea typeface="+mn-ea"/>
                <a:cs typeface="+mn-cs"/>
              </a:rPr>
              <a:t>Apoc</a:t>
            </a:r>
            <a:r>
              <a:rPr lang="pt-BR" sz="1200" kern="1200" dirty="0" smtClean="0">
                <a:solidFill>
                  <a:schemeClr val="tx1"/>
                </a:solidFill>
                <a:effectLst/>
                <a:latin typeface="+mn-lt"/>
                <a:ea typeface="+mn-ea"/>
                <a:cs typeface="+mn-cs"/>
              </a:rPr>
              <a:t>. 21 e 22</a:t>
            </a:r>
          </a:p>
          <a:p>
            <a:r>
              <a:rPr lang="pt-BR" sz="1200" kern="1200" dirty="0" smtClean="0">
                <a:solidFill>
                  <a:schemeClr val="tx1"/>
                </a:solidFill>
                <a:effectLst/>
                <a:latin typeface="+mn-lt"/>
                <a:ea typeface="+mn-ea"/>
                <a:cs typeface="+mn-cs"/>
              </a:rPr>
              <a:t>“Vi novo céu e nova terra” algo concreto ou sonho?! A Bíblia apresenta a vitória dos santos como algo concreto, um lugar concreto, um paraíso, uma nova terra e um novo céu. Em Isaias e Apocalipse existem referencias memoráveis sobre esse momento, na realidade a Palavra de Deus está repleta de alusões a esse magnifico evento. Ellen White chega a declara que tudo isso será possível apenas por causa da SOLUÇÃO, Ela diz: “Apenas uma lembrança permanece: nosso Redentor conservará para sempre as marcas de Sua crucifixão. Através das eras eternas os ferimentos do calvário proclamarão Seu louvor e declararão Seu poder” salvador.</a:t>
            </a:r>
          </a:p>
          <a:p>
            <a:r>
              <a:rPr lang="pt-BR" sz="1200" kern="1200" dirty="0" smtClean="0">
                <a:solidFill>
                  <a:schemeClr val="tx1"/>
                </a:solidFill>
                <a:effectLst/>
                <a:latin typeface="+mn-lt"/>
                <a:ea typeface="+mn-ea"/>
                <a:cs typeface="+mn-cs"/>
              </a:rPr>
              <a:t>Por causa do amor de Cristo, a linguagem humana é inadequada para descrever a vitória dos que decidiram até o último momento amar a Jesus. Nenhuma pessoa pode compreender as glorias do Paraiso de Deus. </a:t>
            </a:r>
          </a:p>
          <a:p>
            <a:r>
              <a:rPr lang="pt-BR" sz="1200" kern="1200" dirty="0" smtClean="0">
                <a:solidFill>
                  <a:schemeClr val="tx1"/>
                </a:solidFill>
                <a:effectLst/>
                <a:latin typeface="+mn-lt"/>
                <a:ea typeface="+mn-ea"/>
                <a:cs typeface="+mn-cs"/>
              </a:rPr>
              <a:t>Ellen White, O Grande Conflito, p. 292</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nossa vitória ou nossa HERANÇA</a:t>
            </a:r>
          </a:p>
          <a:p>
            <a:r>
              <a:rPr lang="pt-BR" sz="1200" kern="1200" dirty="0" smtClean="0">
                <a:solidFill>
                  <a:schemeClr val="tx1"/>
                </a:solidFill>
                <a:effectLst/>
                <a:latin typeface="+mn-lt"/>
                <a:ea typeface="+mn-ea"/>
                <a:cs typeface="+mn-cs"/>
              </a:rPr>
              <a:t>Será um País: </a:t>
            </a:r>
            <a:r>
              <a:rPr lang="pt-BR" sz="1200" kern="1200" dirty="0" err="1" smtClean="0">
                <a:solidFill>
                  <a:schemeClr val="tx1"/>
                </a:solidFill>
                <a:effectLst/>
                <a:latin typeface="+mn-lt"/>
                <a:ea typeface="+mn-ea"/>
                <a:cs typeface="+mn-cs"/>
              </a:rPr>
              <a:t>Heb</a:t>
            </a:r>
            <a:r>
              <a:rPr lang="pt-BR" sz="1200" kern="1200" dirty="0" smtClean="0">
                <a:solidFill>
                  <a:schemeClr val="tx1"/>
                </a:solidFill>
                <a:effectLst/>
                <a:latin typeface="+mn-lt"/>
                <a:ea typeface="+mn-ea"/>
                <a:cs typeface="+mn-cs"/>
              </a:rPr>
              <a:t>. 11: 14-16</a:t>
            </a:r>
          </a:p>
          <a:p>
            <a:r>
              <a:rPr lang="pt-BR" sz="1200" kern="1200" dirty="0" smtClean="0">
                <a:solidFill>
                  <a:schemeClr val="tx1"/>
                </a:solidFill>
                <a:effectLst/>
                <a:latin typeface="+mn-lt"/>
                <a:ea typeface="+mn-ea"/>
                <a:cs typeface="+mn-cs"/>
              </a:rPr>
              <a:t>Será chamado de Nova </a:t>
            </a:r>
            <a:r>
              <a:rPr lang="pt-BR" sz="1200" kern="1200" dirty="0" err="1" smtClean="0">
                <a:solidFill>
                  <a:schemeClr val="tx1"/>
                </a:solidFill>
                <a:effectLst/>
                <a:latin typeface="+mn-lt"/>
                <a:ea typeface="+mn-ea"/>
                <a:cs typeface="+mn-cs"/>
              </a:rPr>
              <a:t>Jerusalem</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Apoc</a:t>
            </a:r>
            <a:r>
              <a:rPr lang="pt-BR" sz="1200" kern="1200" dirty="0" smtClean="0">
                <a:solidFill>
                  <a:schemeClr val="tx1"/>
                </a:solidFill>
                <a:effectLst/>
                <a:latin typeface="+mn-lt"/>
                <a:ea typeface="+mn-ea"/>
                <a:cs typeface="+mn-cs"/>
              </a:rPr>
              <a:t>. 21: 2</a:t>
            </a:r>
          </a:p>
          <a:p>
            <a:r>
              <a:rPr lang="pt-BR" sz="1200" kern="1200" dirty="0" smtClean="0">
                <a:solidFill>
                  <a:schemeClr val="tx1"/>
                </a:solidFill>
                <a:effectLst/>
                <a:latin typeface="+mn-lt"/>
                <a:ea typeface="+mn-ea"/>
                <a:cs typeface="+mn-cs"/>
              </a:rPr>
              <a:t>Será nova de novo: </a:t>
            </a:r>
            <a:r>
              <a:rPr lang="pt-BR" sz="1200" kern="1200" dirty="0" err="1" smtClean="0">
                <a:solidFill>
                  <a:schemeClr val="tx1"/>
                </a:solidFill>
                <a:effectLst/>
                <a:latin typeface="+mn-lt"/>
                <a:ea typeface="+mn-ea"/>
                <a:cs typeface="+mn-cs"/>
              </a:rPr>
              <a:t>Apoc</a:t>
            </a:r>
            <a:r>
              <a:rPr lang="pt-BR" sz="1200" kern="1200" dirty="0" smtClean="0">
                <a:solidFill>
                  <a:schemeClr val="tx1"/>
                </a:solidFill>
                <a:effectLst/>
                <a:latin typeface="+mn-lt"/>
                <a:ea typeface="+mn-ea"/>
                <a:cs typeface="+mn-cs"/>
              </a:rPr>
              <a:t>. 21: 1</a:t>
            </a:r>
          </a:p>
          <a:p>
            <a:r>
              <a:rPr lang="pt-BR" sz="1200" kern="1200" dirty="0" smtClean="0">
                <a:solidFill>
                  <a:schemeClr val="tx1"/>
                </a:solidFill>
                <a:effectLst/>
                <a:latin typeface="+mn-lt"/>
                <a:ea typeface="+mn-ea"/>
                <a:cs typeface="+mn-cs"/>
              </a:rPr>
              <a:t>Será um lugar de paz: Isa. 65: 21, 22; 35: 1; 11: 6, 9; </a:t>
            </a:r>
            <a:r>
              <a:rPr lang="pt-BR" sz="1200" kern="1200" dirty="0" err="1" smtClean="0">
                <a:solidFill>
                  <a:schemeClr val="tx1"/>
                </a:solidFill>
                <a:effectLst/>
                <a:latin typeface="+mn-lt"/>
                <a:ea typeface="+mn-ea"/>
                <a:cs typeface="+mn-cs"/>
              </a:rPr>
              <a:t>Apoc</a:t>
            </a:r>
            <a:r>
              <a:rPr lang="pt-BR" sz="1200" kern="1200" dirty="0" smtClean="0">
                <a:solidFill>
                  <a:schemeClr val="tx1"/>
                </a:solidFill>
                <a:effectLst/>
                <a:latin typeface="+mn-lt"/>
                <a:ea typeface="+mn-ea"/>
                <a:cs typeface="+mn-cs"/>
              </a:rPr>
              <a:t>. 21: 4</a:t>
            </a:r>
          </a:p>
          <a:p>
            <a:r>
              <a:rPr lang="pt-BR" sz="1200" kern="1200" dirty="0" smtClean="0">
                <a:solidFill>
                  <a:schemeClr val="tx1"/>
                </a:solidFill>
                <a:effectLst/>
                <a:latin typeface="+mn-lt"/>
                <a:ea typeface="+mn-ea"/>
                <a:cs typeface="+mn-cs"/>
              </a:rPr>
              <a:t>Será o tabernáculo de Deus: </a:t>
            </a:r>
            <a:r>
              <a:rPr lang="pt-BR" sz="1200" kern="1200" dirty="0" err="1" smtClean="0">
                <a:solidFill>
                  <a:schemeClr val="tx1"/>
                </a:solidFill>
                <a:effectLst/>
                <a:latin typeface="+mn-lt"/>
                <a:ea typeface="+mn-ea"/>
                <a:cs typeface="+mn-cs"/>
              </a:rPr>
              <a:t>Apoc</a:t>
            </a:r>
            <a:r>
              <a:rPr lang="pt-BR" sz="1200" kern="1200" dirty="0" smtClean="0">
                <a:solidFill>
                  <a:schemeClr val="tx1"/>
                </a:solidFill>
                <a:effectLst/>
                <a:latin typeface="+mn-lt"/>
                <a:ea typeface="+mn-ea"/>
                <a:cs typeface="+mn-cs"/>
              </a:rPr>
              <a:t>. 21: 3</a:t>
            </a:r>
          </a:p>
          <a:p>
            <a:r>
              <a:rPr lang="pt-BR" sz="1200" kern="1200" dirty="0" smtClean="0">
                <a:solidFill>
                  <a:schemeClr val="tx1"/>
                </a:solidFill>
                <a:effectLst/>
                <a:latin typeface="+mn-lt"/>
                <a:ea typeface="+mn-ea"/>
                <a:cs typeface="+mn-cs"/>
              </a:rPr>
              <a:t>Será iluminada: </a:t>
            </a:r>
            <a:r>
              <a:rPr lang="pt-BR" sz="1200" kern="1200" dirty="0" err="1" smtClean="0">
                <a:solidFill>
                  <a:schemeClr val="tx1"/>
                </a:solidFill>
                <a:effectLst/>
                <a:latin typeface="+mn-lt"/>
                <a:ea typeface="+mn-ea"/>
                <a:cs typeface="+mn-cs"/>
              </a:rPr>
              <a:t>Apoc</a:t>
            </a:r>
            <a:r>
              <a:rPr lang="pt-BR" sz="1200" kern="1200" dirty="0" smtClean="0">
                <a:solidFill>
                  <a:schemeClr val="tx1"/>
                </a:solidFill>
                <a:effectLst/>
                <a:latin typeface="+mn-lt"/>
                <a:ea typeface="+mn-ea"/>
                <a:cs typeface="+mn-cs"/>
              </a:rPr>
              <a:t>. 22: 5; 21: 23-25</a:t>
            </a:r>
          </a:p>
          <a:p>
            <a:r>
              <a:rPr lang="pt-BR" sz="1200" kern="1200" dirty="0" smtClean="0">
                <a:solidFill>
                  <a:schemeClr val="tx1"/>
                </a:solidFill>
                <a:effectLst/>
                <a:latin typeface="+mn-lt"/>
                <a:ea typeface="+mn-ea"/>
                <a:cs typeface="+mn-cs"/>
              </a:rPr>
              <a:t>Será o local onde próprio Deus estará conosco: </a:t>
            </a:r>
            <a:r>
              <a:rPr lang="pt-BR" sz="1200" kern="1200" dirty="0" err="1" smtClean="0">
                <a:solidFill>
                  <a:schemeClr val="tx1"/>
                </a:solidFill>
                <a:effectLst/>
                <a:latin typeface="+mn-lt"/>
                <a:ea typeface="+mn-ea"/>
                <a:cs typeface="+mn-cs"/>
              </a:rPr>
              <a:t>Apoc</a:t>
            </a:r>
            <a:r>
              <a:rPr lang="pt-BR" sz="1200" kern="1200" dirty="0" smtClean="0">
                <a:solidFill>
                  <a:schemeClr val="tx1"/>
                </a:solidFill>
                <a:effectLst/>
                <a:latin typeface="+mn-lt"/>
                <a:ea typeface="+mn-ea"/>
                <a:cs typeface="+mn-cs"/>
              </a:rPr>
              <a:t>. 21: 22, 3</a:t>
            </a:r>
          </a:p>
          <a:p>
            <a:r>
              <a:rPr lang="pt-BR" sz="1200" kern="1200" dirty="0" smtClean="0">
                <a:solidFill>
                  <a:schemeClr val="tx1"/>
                </a:solidFill>
                <a:effectLst/>
                <a:latin typeface="+mn-lt"/>
                <a:ea typeface="+mn-ea"/>
                <a:cs typeface="+mn-cs"/>
              </a:rPr>
              <a:t>Será perfeita em todas as suas formas: </a:t>
            </a:r>
            <a:r>
              <a:rPr lang="pt-BR" sz="1200" kern="1200" dirty="0" err="1" smtClean="0">
                <a:solidFill>
                  <a:schemeClr val="tx1"/>
                </a:solidFill>
                <a:effectLst/>
                <a:latin typeface="+mn-lt"/>
                <a:ea typeface="+mn-ea"/>
                <a:cs typeface="+mn-cs"/>
              </a:rPr>
              <a:t>Apoc</a:t>
            </a:r>
            <a:r>
              <a:rPr lang="pt-BR" sz="1200" kern="1200" dirty="0" smtClean="0">
                <a:solidFill>
                  <a:schemeClr val="tx1"/>
                </a:solidFill>
                <a:effectLst/>
                <a:latin typeface="+mn-lt"/>
                <a:ea typeface="+mn-ea"/>
                <a:cs typeface="+mn-cs"/>
              </a:rPr>
              <a:t>. 21: 9-27</a:t>
            </a:r>
          </a:p>
          <a:p>
            <a:r>
              <a:rPr lang="pt-BR" sz="1200" kern="1200" dirty="0" smtClean="0">
                <a:solidFill>
                  <a:schemeClr val="tx1"/>
                </a:solidFill>
                <a:effectLst/>
                <a:latin typeface="+mn-lt"/>
                <a:ea typeface="+mn-ea"/>
                <a:cs typeface="+mn-cs"/>
              </a:rPr>
              <a:t>Terá o pecado para sempre banido: Apo. 21: 27</a:t>
            </a:r>
          </a:p>
          <a:p>
            <a:r>
              <a:rPr lang="pt-BR" sz="1200" kern="1200" dirty="0" smtClean="0">
                <a:solidFill>
                  <a:schemeClr val="tx1"/>
                </a:solidFill>
                <a:effectLst/>
                <a:latin typeface="+mn-lt"/>
                <a:ea typeface="+mn-ea"/>
                <a:cs typeface="+mn-cs"/>
              </a:rPr>
              <a:t>Relembrando: O Universo presenciou uma criação corrompida, presencia hoje a oportunidade que Jesus oferece e presenciará sem dúvidas a vitória da recriação. Assim, a recompensa para quem se entregar a Jesus é certa e concreta. A nossa vitória, terá sua expressão máxima quando Cristo nos entregar a nossa casa “Novo céu e nova terra – Nova Jerusalém”</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8</a:t>
            </a:fld>
            <a:endParaRPr lang="pt-BR"/>
          </a:p>
        </p:txBody>
      </p:sp>
    </p:spTree>
    <p:extLst>
      <p:ext uri="{BB962C8B-B14F-4D97-AF65-F5344CB8AC3E}">
        <p14:creationId xmlns:p14="http://schemas.microsoft.com/office/powerpoint/2010/main" val="329298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CONCLUSÃO &amp; APELO</a:t>
            </a:r>
          </a:p>
          <a:p>
            <a:r>
              <a:rPr lang="pt-BR" sz="1200" kern="1200" dirty="0" smtClean="0">
                <a:solidFill>
                  <a:schemeClr val="tx1"/>
                </a:solidFill>
                <a:effectLst/>
                <a:latin typeface="+mn-lt"/>
                <a:ea typeface="+mn-ea"/>
                <a:cs typeface="+mn-cs"/>
              </a:rPr>
              <a:t>A nova terra é um lugar para mim, para você é feita em todos os seus detalhes para nós. Essa é uma questão de escolha. O meu coração só pode ter apenas um dono, ou ele é meu ou ele pertence inteiramente a Deus. A primeira criação foi corrompida pelo pecado, a solução foi encontrada e o preço para restaurar a criação foi pago, agora só nos resta abraçar a promessa (Vou preparar um lugar) de que tudo será feito de novo tão linda quando era no princípio.</a:t>
            </a:r>
          </a:p>
          <a:p>
            <a:r>
              <a:rPr lang="pt-BR" sz="1200" kern="1200" dirty="0" smtClean="0">
                <a:solidFill>
                  <a:schemeClr val="tx1"/>
                </a:solidFill>
                <a:effectLst/>
                <a:latin typeface="+mn-lt"/>
                <a:ea typeface="+mn-ea"/>
                <a:cs typeface="+mn-cs"/>
              </a:rPr>
              <a:t>Hoje descobrimos que temos um lugar maravilhoso para viver, um lugar que foi nos dado a preço de sangue, e não é qualquer sangue, mas sim do próprio Deus. Esse lugar pode ser seu também, na realidade o seu lugar já está reservado, Só Falta Você. </a:t>
            </a:r>
          </a:p>
          <a:p>
            <a:r>
              <a:rPr lang="pt-BR" sz="1200" kern="1200" dirty="0" smtClean="0">
                <a:solidFill>
                  <a:schemeClr val="tx1"/>
                </a:solidFill>
                <a:effectLst/>
                <a:latin typeface="+mn-lt"/>
                <a:ea typeface="+mn-ea"/>
                <a:cs typeface="+mn-cs"/>
              </a:rPr>
              <a:t>Qual a sua decisão hoje?! O meu desejo é que você tenha coragem de dizer não para o pecado e sim para Jesus. Que Deus o abençoe.</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9</a:t>
            </a:fld>
            <a:endParaRPr lang="pt-BR"/>
          </a:p>
        </p:txBody>
      </p:sp>
    </p:spTree>
    <p:extLst>
      <p:ext uri="{BB962C8B-B14F-4D97-AF65-F5344CB8AC3E}">
        <p14:creationId xmlns:p14="http://schemas.microsoft.com/office/powerpoint/2010/main" val="3517781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CF6C5BFC-F0B2-4CC2-AD19-D8AE876E458D}" type="datetimeFigureOut">
              <a:rPr lang="pt-BR" smtClean="0"/>
              <a:t>21/09/2017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545983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F6C5BFC-F0B2-4CC2-AD19-D8AE876E458D}" type="datetimeFigureOut">
              <a:rPr lang="pt-BR" smtClean="0"/>
              <a:t>21/09/2017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27575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F6C5BFC-F0B2-4CC2-AD19-D8AE876E458D}" type="datetimeFigureOut">
              <a:rPr lang="pt-BR" smtClean="0"/>
              <a:t>21/09/2017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395703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F6C5BFC-F0B2-4CC2-AD19-D8AE876E458D}" type="datetimeFigureOut">
              <a:rPr lang="pt-BR" smtClean="0"/>
              <a:t>21/09/2017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00849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21/09/2017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60794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CF6C5BFC-F0B2-4CC2-AD19-D8AE876E458D}" type="datetimeFigureOut">
              <a:rPr lang="pt-BR" smtClean="0"/>
              <a:t>21/09/2017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3371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CF6C5BFC-F0B2-4CC2-AD19-D8AE876E458D}" type="datetimeFigureOut">
              <a:rPr lang="pt-BR" smtClean="0"/>
              <a:t>21/09/2017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8504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CF6C5BFC-F0B2-4CC2-AD19-D8AE876E458D}" type="datetimeFigureOut">
              <a:rPr lang="pt-BR" smtClean="0"/>
              <a:t>21/09/2017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170859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F6C5BFC-F0B2-4CC2-AD19-D8AE876E458D}" type="datetimeFigureOut">
              <a:rPr lang="pt-BR" smtClean="0"/>
              <a:t>21/09/2017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229075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CF6C5BFC-F0B2-4CC2-AD19-D8AE876E458D}" type="datetimeFigureOut">
              <a:rPr lang="pt-BR" smtClean="0"/>
              <a:t>21/09/2017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305942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CF6C5BFC-F0B2-4CC2-AD19-D8AE876E458D}" type="datetimeFigureOut">
              <a:rPr lang="pt-BR" smtClean="0"/>
              <a:t>21/09/2017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59089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C5BFC-F0B2-4CC2-AD19-D8AE876E458D}" type="datetimeFigureOut">
              <a:rPr lang="pt-BR" smtClean="0"/>
              <a:t>21/09/2017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B163C-F4A6-4B07-B9B6-853B04B80822}" type="slidenum">
              <a:rPr lang="pt-BR" smtClean="0"/>
              <a:t>‹nº›</a:t>
            </a:fld>
            <a:endParaRPr lang="pt-BR"/>
          </a:p>
        </p:txBody>
      </p:sp>
    </p:spTree>
    <p:extLst>
      <p:ext uri="{BB962C8B-B14F-4D97-AF65-F5344CB8AC3E}">
        <p14:creationId xmlns:p14="http://schemas.microsoft.com/office/powerpoint/2010/main" val="1838891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9089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6594093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916213"/>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50" y="1086377"/>
            <a:ext cx="10976624" cy="4500626"/>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387" y="4572000"/>
            <a:ext cx="3410613" cy="1985044"/>
          </a:xfrm>
          <a:prstGeom prst="rect">
            <a:avLst/>
          </a:prstGeom>
        </p:spPr>
      </p:pic>
      <p:sp>
        <p:nvSpPr>
          <p:cNvPr id="7" name="CaixaDeTexto 6"/>
          <p:cNvSpPr txBox="1"/>
          <p:nvPr/>
        </p:nvSpPr>
        <p:spPr>
          <a:xfrm>
            <a:off x="4419893" y="4348548"/>
            <a:ext cx="5141321" cy="3447098"/>
          </a:xfrm>
          <a:prstGeom prst="rect">
            <a:avLst/>
          </a:prstGeom>
          <a:noFill/>
        </p:spPr>
        <p:txBody>
          <a:bodyPr wrap="square" rtlCol="0">
            <a:spAutoFit/>
          </a:bodyPr>
          <a:lstStyle/>
          <a:p>
            <a:endParaRPr lang="pt-BR" sz="4000" b="1" i="1" dirty="0" smtClean="0">
              <a:solidFill>
                <a:srgbClr val="C00000"/>
              </a:solidFill>
              <a:latin typeface="Century Gothic" panose="020B0502020202020204" pitchFamily="34" charset="0"/>
            </a:endParaRPr>
          </a:p>
          <a:p>
            <a:r>
              <a:rPr lang="pt-BR" sz="3600" b="1" i="1" dirty="0" smtClean="0">
                <a:solidFill>
                  <a:srgbClr val="C00000"/>
                </a:solidFill>
                <a:latin typeface="Century Gothic" panose="020B0502020202020204" pitchFamily="34" charset="0"/>
              </a:rPr>
              <a:t>Apocalipse 21: 1-4</a:t>
            </a:r>
            <a:endParaRPr lang="pt-BR" sz="3600" b="1" i="1" dirty="0">
              <a:solidFill>
                <a:srgbClr val="C00000"/>
              </a:solidFill>
              <a:latin typeface="Century Gothic" panose="020B0502020202020204" pitchFamily="34" charset="0"/>
            </a:endParaRPr>
          </a:p>
          <a:p>
            <a:endParaRPr lang="pt-BR" sz="4000" b="1" i="1" dirty="0">
              <a:solidFill>
                <a:srgbClr val="C00000"/>
              </a:solidFill>
              <a:latin typeface="Century Gothic" panose="020B0502020202020204" pitchFamily="34" charset="0"/>
            </a:endParaRPr>
          </a:p>
          <a:p>
            <a:endParaRPr lang="pt-BR" sz="4000" b="1" i="1" dirty="0">
              <a:solidFill>
                <a:srgbClr val="C00000"/>
              </a:solidFill>
              <a:latin typeface="Distress" panose="00000400000000000000" pitchFamily="2" charset="0"/>
            </a:endParaRPr>
          </a:p>
          <a:p>
            <a:r>
              <a:rPr lang="pt-BR" sz="4000" b="1" dirty="0" smtClean="0">
                <a:solidFill>
                  <a:srgbClr val="C00000"/>
                </a:solidFill>
                <a:latin typeface="Distress" panose="00000400000000000000" pitchFamily="2" charset="0"/>
              </a:rPr>
              <a:t> </a:t>
            </a:r>
            <a:endParaRPr lang="pt-BR" sz="4000" b="1" dirty="0">
              <a:solidFill>
                <a:srgbClr val="C00000"/>
              </a:solidFill>
              <a:latin typeface="Distress" panose="00000400000000000000" pitchFamily="2" charset="0"/>
            </a:endParaRPr>
          </a:p>
          <a:p>
            <a:endParaRPr lang="pt-BR" dirty="0"/>
          </a:p>
        </p:txBody>
      </p:sp>
      <p:sp>
        <p:nvSpPr>
          <p:cNvPr id="8" name="CaixaDeTexto 7"/>
          <p:cNvSpPr txBox="1"/>
          <p:nvPr/>
        </p:nvSpPr>
        <p:spPr>
          <a:xfrm>
            <a:off x="934319" y="1540218"/>
            <a:ext cx="10580285" cy="2862322"/>
          </a:xfrm>
          <a:prstGeom prst="rect">
            <a:avLst/>
          </a:prstGeom>
          <a:noFill/>
        </p:spPr>
        <p:txBody>
          <a:bodyPr wrap="square" rtlCol="0">
            <a:spAutoFit/>
          </a:bodyPr>
          <a:lstStyle/>
          <a:p>
            <a:pPr fontAlgn="base"/>
            <a:r>
              <a:rPr lang="pt-BR" sz="3600" dirty="0"/>
              <a:t>Então vi novos céus e nova terra, pois o primeiro céu e a primeira terra tinham passado; e o mar já não existia.</a:t>
            </a:r>
          </a:p>
          <a:p>
            <a:pPr fontAlgn="base"/>
            <a:r>
              <a:rPr lang="pt-BR" sz="3600" dirty="0" smtClean="0"/>
              <a:t>Vi </a:t>
            </a:r>
            <a:r>
              <a:rPr lang="pt-BR" sz="3600" dirty="0"/>
              <a:t>a Cidade Santa, a nova Jerusalém, que descia dos céus, da parte de Deus, preparada como uma noiva adornada para o </a:t>
            </a:r>
            <a:r>
              <a:rPr lang="pt-BR" sz="3600" dirty="0" smtClean="0"/>
              <a:t>seu esposo.</a:t>
            </a:r>
            <a:endParaRPr lang="pt-BR" sz="3600" dirty="0"/>
          </a:p>
        </p:txBody>
      </p:sp>
      <p:sp>
        <p:nvSpPr>
          <p:cNvPr id="10" name="CaixaDeTexto 9"/>
          <p:cNvSpPr txBox="1"/>
          <p:nvPr/>
        </p:nvSpPr>
        <p:spPr>
          <a:xfrm>
            <a:off x="853917" y="1205993"/>
            <a:ext cx="10580285" cy="3970318"/>
          </a:xfrm>
          <a:prstGeom prst="rect">
            <a:avLst/>
          </a:prstGeom>
          <a:noFill/>
        </p:spPr>
        <p:txBody>
          <a:bodyPr wrap="square" rtlCol="0">
            <a:spAutoFit/>
          </a:bodyPr>
          <a:lstStyle/>
          <a:p>
            <a:pPr fontAlgn="base"/>
            <a:r>
              <a:rPr lang="pt-BR" sz="3600" dirty="0"/>
              <a:t>Ouvi uma forte voz que vinha do trono e dizia: "Agora o tabernáculo de Deus está com os homens, com os quais ele viverá. Eles serão os seus povos; o próprio Deus estará com eles e será o seu Deus.</a:t>
            </a:r>
          </a:p>
          <a:p>
            <a:pPr fontAlgn="base"/>
            <a:r>
              <a:rPr lang="pt-BR" sz="3600" dirty="0" smtClean="0"/>
              <a:t>Ele </a:t>
            </a:r>
            <a:r>
              <a:rPr lang="pt-BR" sz="3600" dirty="0"/>
              <a:t>enxugará dos seus olhos toda lágrima. Não haverá mais morte, nem tristeza, nem choro, nem dor, pois a antiga ordem já passou".</a:t>
            </a:r>
          </a:p>
        </p:txBody>
      </p:sp>
    </p:spTree>
    <p:extLst>
      <p:ext uri="{BB962C8B-B14F-4D97-AF65-F5344CB8AC3E}">
        <p14:creationId xmlns:p14="http://schemas.microsoft.com/office/powerpoint/2010/main" val="16625736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70438"/>
          </a:xfrm>
        </p:spPr>
      </p:pic>
      <p:sp>
        <p:nvSpPr>
          <p:cNvPr id="5" name="CaixaDeTexto 4"/>
          <p:cNvSpPr txBox="1"/>
          <p:nvPr/>
        </p:nvSpPr>
        <p:spPr>
          <a:xfrm>
            <a:off x="287866" y="2034835"/>
            <a:ext cx="5147734" cy="2800767"/>
          </a:xfrm>
          <a:prstGeom prst="rect">
            <a:avLst/>
          </a:prstGeom>
          <a:noFill/>
        </p:spPr>
        <p:txBody>
          <a:bodyPr wrap="square" rtlCol="0">
            <a:spAutoFit/>
          </a:bodyPr>
          <a:lstStyle/>
          <a:p>
            <a:r>
              <a:rPr lang="pt-BR" sz="4400" b="1" dirty="0">
                <a:solidFill>
                  <a:schemeClr val="bg1"/>
                </a:solidFill>
              </a:rPr>
              <a:t>A terra, assim como o ser humano ao sair das mãos do criador era perfeita</a:t>
            </a:r>
          </a:p>
        </p:txBody>
      </p:sp>
    </p:spTree>
    <p:extLst>
      <p:ext uri="{BB962C8B-B14F-4D97-AF65-F5344CB8AC3E}">
        <p14:creationId xmlns:p14="http://schemas.microsoft.com/office/powerpoint/2010/main" val="17663075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80512"/>
          </a:xfrm>
        </p:spPr>
      </p:pic>
      <p:sp>
        <p:nvSpPr>
          <p:cNvPr id="5" name="CaixaDeTexto 4"/>
          <p:cNvSpPr txBox="1"/>
          <p:nvPr/>
        </p:nvSpPr>
        <p:spPr>
          <a:xfrm>
            <a:off x="6790268" y="365125"/>
            <a:ext cx="4318000" cy="1107996"/>
          </a:xfrm>
          <a:prstGeom prst="rect">
            <a:avLst/>
          </a:prstGeom>
          <a:noFill/>
        </p:spPr>
        <p:txBody>
          <a:bodyPr wrap="square" rtlCol="0">
            <a:spAutoFit/>
          </a:bodyPr>
          <a:lstStyle/>
          <a:p>
            <a:r>
              <a:rPr lang="pt-BR" sz="4800" b="1" dirty="0">
                <a:solidFill>
                  <a:schemeClr val="bg1"/>
                </a:solidFill>
              </a:rPr>
              <a:t>UM PROBLEMA</a:t>
            </a:r>
          </a:p>
          <a:p>
            <a:endParaRPr lang="pt-BR" dirty="0"/>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50" y="3415347"/>
            <a:ext cx="10976624" cy="2171656"/>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387" y="4572000"/>
            <a:ext cx="3410613" cy="1985044"/>
          </a:xfrm>
          <a:prstGeom prst="rect">
            <a:avLst/>
          </a:prstGeom>
        </p:spPr>
      </p:pic>
      <p:sp>
        <p:nvSpPr>
          <p:cNvPr id="8" name="CaixaDeTexto 7"/>
          <p:cNvSpPr txBox="1"/>
          <p:nvPr/>
        </p:nvSpPr>
        <p:spPr>
          <a:xfrm>
            <a:off x="5345372" y="4348475"/>
            <a:ext cx="5141321" cy="3447098"/>
          </a:xfrm>
          <a:prstGeom prst="rect">
            <a:avLst/>
          </a:prstGeom>
          <a:noFill/>
        </p:spPr>
        <p:txBody>
          <a:bodyPr wrap="square" rtlCol="0">
            <a:spAutoFit/>
          </a:bodyPr>
          <a:lstStyle/>
          <a:p>
            <a:endParaRPr lang="pt-BR" sz="4000" b="1" i="1" dirty="0" smtClean="0">
              <a:solidFill>
                <a:srgbClr val="C00000"/>
              </a:solidFill>
              <a:latin typeface="Century Gothic" panose="020B0502020202020204" pitchFamily="34" charset="0"/>
            </a:endParaRPr>
          </a:p>
          <a:p>
            <a:r>
              <a:rPr lang="pt-BR" sz="3600" b="1" i="1" dirty="0" smtClean="0">
                <a:solidFill>
                  <a:srgbClr val="C00000"/>
                </a:solidFill>
                <a:latin typeface="Century Gothic" panose="020B0502020202020204" pitchFamily="34" charset="0"/>
              </a:rPr>
              <a:t>Romanos 6:23</a:t>
            </a:r>
            <a:endParaRPr lang="pt-BR" sz="3600" b="1" i="1" dirty="0">
              <a:solidFill>
                <a:srgbClr val="C00000"/>
              </a:solidFill>
              <a:latin typeface="Century Gothic" panose="020B0502020202020204" pitchFamily="34" charset="0"/>
            </a:endParaRPr>
          </a:p>
          <a:p>
            <a:endParaRPr lang="pt-BR" sz="4000" b="1" i="1" dirty="0">
              <a:solidFill>
                <a:srgbClr val="C00000"/>
              </a:solidFill>
              <a:latin typeface="Century Gothic" panose="020B0502020202020204" pitchFamily="34" charset="0"/>
            </a:endParaRPr>
          </a:p>
          <a:p>
            <a:endParaRPr lang="pt-BR" sz="4000" b="1" i="1" dirty="0">
              <a:solidFill>
                <a:srgbClr val="C00000"/>
              </a:solidFill>
              <a:latin typeface="Distress" panose="00000400000000000000" pitchFamily="2" charset="0"/>
            </a:endParaRPr>
          </a:p>
          <a:p>
            <a:r>
              <a:rPr lang="pt-BR" sz="4000" b="1" dirty="0" smtClean="0">
                <a:solidFill>
                  <a:srgbClr val="C00000"/>
                </a:solidFill>
                <a:latin typeface="Distress" panose="00000400000000000000" pitchFamily="2" charset="0"/>
              </a:rPr>
              <a:t> </a:t>
            </a:r>
            <a:endParaRPr lang="pt-BR" sz="4000" b="1" dirty="0">
              <a:solidFill>
                <a:srgbClr val="C00000"/>
              </a:solidFill>
              <a:latin typeface="Distress" panose="00000400000000000000" pitchFamily="2" charset="0"/>
            </a:endParaRPr>
          </a:p>
          <a:p>
            <a:endParaRPr lang="pt-BR" dirty="0"/>
          </a:p>
        </p:txBody>
      </p:sp>
      <p:sp>
        <p:nvSpPr>
          <p:cNvPr id="9" name="CaixaDeTexto 8"/>
          <p:cNvSpPr txBox="1"/>
          <p:nvPr/>
        </p:nvSpPr>
        <p:spPr>
          <a:xfrm>
            <a:off x="934319" y="3440256"/>
            <a:ext cx="10580285" cy="1754326"/>
          </a:xfrm>
          <a:prstGeom prst="rect">
            <a:avLst/>
          </a:prstGeom>
          <a:noFill/>
        </p:spPr>
        <p:txBody>
          <a:bodyPr wrap="square" rtlCol="0">
            <a:spAutoFit/>
          </a:bodyPr>
          <a:lstStyle/>
          <a:p>
            <a:pPr fontAlgn="base"/>
            <a:r>
              <a:rPr lang="pt-BR" sz="3600" dirty="0" smtClean="0"/>
              <a:t>“Pois </a:t>
            </a:r>
            <a:r>
              <a:rPr lang="pt-BR" sz="3600" dirty="0"/>
              <a:t>o salário do pecado é a morte, mas o dom gratuito de Deus é a vida eterna em Cristo Jesus, nosso Senhor</a:t>
            </a:r>
            <a:r>
              <a:rPr lang="pt-BR" sz="3600" dirty="0" smtClean="0"/>
              <a:t>".</a:t>
            </a:r>
            <a:endParaRPr lang="pt-BR" sz="3600" dirty="0"/>
          </a:p>
        </p:txBody>
      </p:sp>
    </p:spTree>
    <p:extLst>
      <p:ext uri="{BB962C8B-B14F-4D97-AF65-F5344CB8AC3E}">
        <p14:creationId xmlns:p14="http://schemas.microsoft.com/office/powerpoint/2010/main" val="13520560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aixaDeTexto 4"/>
          <p:cNvSpPr txBox="1"/>
          <p:nvPr/>
        </p:nvSpPr>
        <p:spPr>
          <a:xfrm>
            <a:off x="440267" y="1336745"/>
            <a:ext cx="3149600" cy="769441"/>
          </a:xfrm>
          <a:prstGeom prst="rect">
            <a:avLst/>
          </a:prstGeom>
          <a:noFill/>
        </p:spPr>
        <p:txBody>
          <a:bodyPr wrap="square" rtlCol="0">
            <a:spAutoFit/>
          </a:bodyPr>
          <a:lstStyle/>
          <a:p>
            <a:r>
              <a:rPr lang="pt-BR" sz="4400" b="1" dirty="0">
                <a:solidFill>
                  <a:schemeClr val="bg1"/>
                </a:solidFill>
              </a:rPr>
              <a:t>Ilustração: </a:t>
            </a:r>
          </a:p>
        </p:txBody>
      </p:sp>
    </p:spTree>
    <p:extLst>
      <p:ext uri="{BB962C8B-B14F-4D97-AF65-F5344CB8AC3E}">
        <p14:creationId xmlns:p14="http://schemas.microsoft.com/office/powerpoint/2010/main" val="36177737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6" name="Espaço Reservado para Conteú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964270"/>
          </a:xfrm>
        </p:spPr>
      </p:pic>
      <p:sp>
        <p:nvSpPr>
          <p:cNvPr id="7" name="CaixaDeTexto 6"/>
          <p:cNvSpPr txBox="1"/>
          <p:nvPr/>
        </p:nvSpPr>
        <p:spPr>
          <a:xfrm>
            <a:off x="5012267" y="365125"/>
            <a:ext cx="4622800" cy="1107996"/>
          </a:xfrm>
          <a:prstGeom prst="rect">
            <a:avLst/>
          </a:prstGeom>
          <a:noFill/>
        </p:spPr>
        <p:txBody>
          <a:bodyPr wrap="square" rtlCol="0">
            <a:spAutoFit/>
          </a:bodyPr>
          <a:lstStyle/>
          <a:p>
            <a:r>
              <a:rPr lang="pt-BR" sz="4800" b="1" dirty="0">
                <a:solidFill>
                  <a:schemeClr val="bg1"/>
                </a:solidFill>
              </a:rPr>
              <a:t>A SOLUÇÃO</a:t>
            </a:r>
          </a:p>
          <a:p>
            <a:endParaRPr lang="pt-BR" dirty="0"/>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50" y="3415347"/>
            <a:ext cx="10976624" cy="2171656"/>
          </a:xfrm>
          <a:prstGeom prst="rect">
            <a:avLst/>
          </a:prstGeom>
        </p:spPr>
      </p:pic>
      <p:sp>
        <p:nvSpPr>
          <p:cNvPr id="10" name="CaixaDeTexto 9"/>
          <p:cNvSpPr txBox="1"/>
          <p:nvPr/>
        </p:nvSpPr>
        <p:spPr>
          <a:xfrm>
            <a:off x="5345372" y="4348475"/>
            <a:ext cx="5141321" cy="2831544"/>
          </a:xfrm>
          <a:prstGeom prst="rect">
            <a:avLst/>
          </a:prstGeom>
          <a:noFill/>
        </p:spPr>
        <p:txBody>
          <a:bodyPr wrap="square" rtlCol="0">
            <a:spAutoFit/>
          </a:bodyPr>
          <a:lstStyle/>
          <a:p>
            <a:endParaRPr lang="pt-BR" sz="4000" b="1" i="1" dirty="0" smtClean="0">
              <a:solidFill>
                <a:srgbClr val="C00000"/>
              </a:solidFill>
              <a:latin typeface="Century Gothic" panose="020B0502020202020204" pitchFamily="34" charset="0"/>
            </a:endParaRPr>
          </a:p>
          <a:p>
            <a:endParaRPr lang="pt-BR" sz="4000" b="1" i="1" dirty="0">
              <a:solidFill>
                <a:srgbClr val="C00000"/>
              </a:solidFill>
              <a:latin typeface="Century Gothic" panose="020B0502020202020204" pitchFamily="34" charset="0"/>
            </a:endParaRPr>
          </a:p>
          <a:p>
            <a:endParaRPr lang="pt-BR" sz="4000" b="1" i="1" dirty="0">
              <a:solidFill>
                <a:srgbClr val="C00000"/>
              </a:solidFill>
              <a:latin typeface="Distress" panose="00000400000000000000" pitchFamily="2" charset="0"/>
            </a:endParaRPr>
          </a:p>
          <a:p>
            <a:r>
              <a:rPr lang="pt-BR" sz="4000" b="1" dirty="0" smtClean="0">
                <a:solidFill>
                  <a:srgbClr val="C00000"/>
                </a:solidFill>
                <a:latin typeface="Distress" panose="00000400000000000000" pitchFamily="2" charset="0"/>
              </a:rPr>
              <a:t> </a:t>
            </a:r>
            <a:endParaRPr lang="pt-BR" sz="4000" b="1" dirty="0">
              <a:solidFill>
                <a:srgbClr val="C00000"/>
              </a:solidFill>
              <a:latin typeface="Distress" panose="00000400000000000000" pitchFamily="2" charset="0"/>
            </a:endParaRPr>
          </a:p>
          <a:p>
            <a:endParaRPr lang="pt-BR" dirty="0"/>
          </a:p>
        </p:txBody>
      </p:sp>
      <p:sp>
        <p:nvSpPr>
          <p:cNvPr id="11" name="CaixaDeTexto 10"/>
          <p:cNvSpPr txBox="1"/>
          <p:nvPr/>
        </p:nvSpPr>
        <p:spPr>
          <a:xfrm>
            <a:off x="934319" y="3440256"/>
            <a:ext cx="10580285" cy="1754326"/>
          </a:xfrm>
          <a:prstGeom prst="rect">
            <a:avLst/>
          </a:prstGeom>
          <a:noFill/>
        </p:spPr>
        <p:txBody>
          <a:bodyPr wrap="square" rtlCol="0">
            <a:spAutoFit/>
          </a:bodyPr>
          <a:lstStyle/>
          <a:p>
            <a:pPr fontAlgn="base"/>
            <a:r>
              <a:rPr lang="pt-BR" sz="3600" dirty="0"/>
              <a:t>Através de Jesus, os limites são quebrados, os desafios são desfeitos e as oportunidades são reais, a vitória é certa. Jesus é literalmente a nossa única solução</a:t>
            </a:r>
          </a:p>
        </p:txBody>
      </p:sp>
    </p:spTree>
    <p:extLst>
      <p:ext uri="{BB962C8B-B14F-4D97-AF65-F5344CB8AC3E}">
        <p14:creationId xmlns:p14="http://schemas.microsoft.com/office/powerpoint/2010/main" val="19012609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2310533" cy="6858000"/>
          </a:xfrm>
        </p:spPr>
      </p:pic>
      <p:sp>
        <p:nvSpPr>
          <p:cNvPr id="5" name="CaixaDeTexto 4"/>
          <p:cNvSpPr txBox="1"/>
          <p:nvPr/>
        </p:nvSpPr>
        <p:spPr>
          <a:xfrm>
            <a:off x="6790268" y="365125"/>
            <a:ext cx="4318000" cy="1107996"/>
          </a:xfrm>
          <a:prstGeom prst="rect">
            <a:avLst/>
          </a:prstGeom>
          <a:noFill/>
        </p:spPr>
        <p:txBody>
          <a:bodyPr wrap="square" rtlCol="0">
            <a:spAutoFit/>
          </a:bodyPr>
          <a:lstStyle/>
          <a:p>
            <a:r>
              <a:rPr lang="pt-BR" sz="4800" b="1" dirty="0" smtClean="0">
                <a:solidFill>
                  <a:schemeClr val="bg1"/>
                </a:solidFill>
              </a:rPr>
              <a:t>A VITÓRIA</a:t>
            </a:r>
            <a:endParaRPr lang="pt-BR" sz="4800" b="1" dirty="0">
              <a:solidFill>
                <a:schemeClr val="bg1"/>
              </a:solidFill>
            </a:endParaRPr>
          </a:p>
          <a:p>
            <a:endParaRPr lang="pt-BR" dirty="0"/>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50" y="1914213"/>
            <a:ext cx="10976624" cy="3672790"/>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387" y="4572000"/>
            <a:ext cx="3410613" cy="1985044"/>
          </a:xfrm>
          <a:prstGeom prst="rect">
            <a:avLst/>
          </a:prstGeom>
        </p:spPr>
      </p:pic>
      <p:sp>
        <p:nvSpPr>
          <p:cNvPr id="8" name="CaixaDeTexto 7"/>
          <p:cNvSpPr txBox="1"/>
          <p:nvPr/>
        </p:nvSpPr>
        <p:spPr>
          <a:xfrm>
            <a:off x="5345372" y="4348475"/>
            <a:ext cx="5141321" cy="3323987"/>
          </a:xfrm>
          <a:prstGeom prst="rect">
            <a:avLst/>
          </a:prstGeom>
          <a:noFill/>
        </p:spPr>
        <p:txBody>
          <a:bodyPr wrap="square" rtlCol="0">
            <a:spAutoFit/>
          </a:bodyPr>
          <a:lstStyle/>
          <a:p>
            <a:endParaRPr lang="pt-BR" sz="3600" b="1" i="1" dirty="0" smtClean="0">
              <a:solidFill>
                <a:srgbClr val="C00000"/>
              </a:solidFill>
              <a:latin typeface="Century Gothic" panose="020B0502020202020204" pitchFamily="34" charset="0"/>
            </a:endParaRPr>
          </a:p>
          <a:p>
            <a:r>
              <a:rPr lang="pt-BR" sz="3600" b="1" i="1" dirty="0">
                <a:solidFill>
                  <a:srgbClr val="C00000"/>
                </a:solidFill>
                <a:latin typeface="Century Gothic" panose="020B0502020202020204" pitchFamily="34" charset="0"/>
              </a:rPr>
              <a:t>João 14: 1-3</a:t>
            </a:r>
          </a:p>
          <a:p>
            <a:endParaRPr lang="pt-BR" sz="4000" b="1" i="1" dirty="0">
              <a:solidFill>
                <a:srgbClr val="C00000"/>
              </a:solidFill>
              <a:latin typeface="Century Gothic" panose="020B0502020202020204" pitchFamily="34" charset="0"/>
            </a:endParaRPr>
          </a:p>
          <a:p>
            <a:endParaRPr lang="pt-BR" sz="4000" b="1" i="1" dirty="0">
              <a:solidFill>
                <a:srgbClr val="C00000"/>
              </a:solidFill>
              <a:latin typeface="Distress" panose="00000400000000000000" pitchFamily="2" charset="0"/>
            </a:endParaRPr>
          </a:p>
          <a:p>
            <a:r>
              <a:rPr lang="pt-BR" sz="4000" b="1" dirty="0" smtClean="0">
                <a:solidFill>
                  <a:srgbClr val="C00000"/>
                </a:solidFill>
                <a:latin typeface="Distress" panose="00000400000000000000" pitchFamily="2" charset="0"/>
              </a:rPr>
              <a:t> </a:t>
            </a:r>
            <a:endParaRPr lang="pt-BR" sz="4000" b="1" dirty="0">
              <a:solidFill>
                <a:srgbClr val="C00000"/>
              </a:solidFill>
              <a:latin typeface="Distress" panose="00000400000000000000" pitchFamily="2" charset="0"/>
            </a:endParaRPr>
          </a:p>
          <a:p>
            <a:endParaRPr lang="pt-BR" dirty="0"/>
          </a:p>
        </p:txBody>
      </p:sp>
      <p:sp>
        <p:nvSpPr>
          <p:cNvPr id="9" name="CaixaDeTexto 8"/>
          <p:cNvSpPr txBox="1"/>
          <p:nvPr/>
        </p:nvSpPr>
        <p:spPr>
          <a:xfrm>
            <a:off x="934319" y="1914213"/>
            <a:ext cx="10580285" cy="3046988"/>
          </a:xfrm>
          <a:prstGeom prst="rect">
            <a:avLst/>
          </a:prstGeom>
          <a:noFill/>
        </p:spPr>
        <p:txBody>
          <a:bodyPr wrap="square" rtlCol="0">
            <a:spAutoFit/>
          </a:bodyPr>
          <a:lstStyle/>
          <a:p>
            <a:pPr fontAlgn="base"/>
            <a:r>
              <a:rPr lang="pt-BR" sz="3200" dirty="0"/>
              <a:t>"Não se perturbe o coração de vocês. Creiam em Deus; creiam também em mim.</a:t>
            </a:r>
          </a:p>
          <a:p>
            <a:pPr fontAlgn="base"/>
            <a:r>
              <a:rPr lang="pt-BR" sz="3200" dirty="0" smtClean="0"/>
              <a:t>Na </a:t>
            </a:r>
            <a:r>
              <a:rPr lang="pt-BR" sz="3200" dirty="0"/>
              <a:t>casa de meu Pai há muitos aposentos; se não fosse assim, eu teria dito a vocês. Vou preparar lugar para vocês.</a:t>
            </a:r>
          </a:p>
          <a:p>
            <a:pPr fontAlgn="base"/>
            <a:r>
              <a:rPr lang="pt-BR" sz="3200" dirty="0" smtClean="0"/>
              <a:t>E</a:t>
            </a:r>
            <a:r>
              <a:rPr lang="pt-BR" sz="3200" dirty="0"/>
              <a:t>, quando eu for e preparar lugar, voltarei e os levarei para mim, para que vocês estejam onde eu estiver.</a:t>
            </a:r>
          </a:p>
        </p:txBody>
      </p:sp>
    </p:spTree>
    <p:extLst>
      <p:ext uri="{BB962C8B-B14F-4D97-AF65-F5344CB8AC3E}">
        <p14:creationId xmlns:p14="http://schemas.microsoft.com/office/powerpoint/2010/main" val="4391079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6" name="Espaço Reservado para Conteúdo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38641"/>
            <a:ext cx="12192000" cy="7165974"/>
          </a:xfrm>
        </p:spPr>
      </p:pic>
      <p:sp>
        <p:nvSpPr>
          <p:cNvPr id="7" name="CaixaDeTexto 6"/>
          <p:cNvSpPr txBox="1"/>
          <p:nvPr/>
        </p:nvSpPr>
        <p:spPr>
          <a:xfrm>
            <a:off x="6891867" y="3705755"/>
            <a:ext cx="5300133" cy="2862322"/>
          </a:xfrm>
          <a:prstGeom prst="rect">
            <a:avLst/>
          </a:prstGeom>
          <a:noFill/>
        </p:spPr>
        <p:txBody>
          <a:bodyPr wrap="square" rtlCol="0">
            <a:spAutoFit/>
          </a:bodyPr>
          <a:lstStyle/>
          <a:p>
            <a:r>
              <a:rPr lang="pt-BR" sz="3600" b="1" dirty="0"/>
              <a:t>A nova terra é um lugar para mim, para você é feita em todos os seus detalhes para nós. Essa é uma questão de escolha. </a:t>
            </a:r>
          </a:p>
        </p:txBody>
      </p:sp>
      <p:pic>
        <p:nvPicPr>
          <p:cNvPr id="8" name="fun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9245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1911</Words>
  <Application>Microsoft Office PowerPoint</Application>
  <PresentationFormat>Widescreen</PresentationFormat>
  <Paragraphs>80</Paragraphs>
  <Slides>9</Slides>
  <Notes>7</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9</vt:i4>
      </vt:variant>
    </vt:vector>
  </HeadingPairs>
  <TitlesOfParts>
    <vt:vector size="15" baseType="lpstr">
      <vt:lpstr>Arial</vt:lpstr>
      <vt:lpstr>Calibri</vt:lpstr>
      <vt:lpstr>Calibri Light</vt:lpstr>
      <vt:lpstr>Century Gothic</vt:lpstr>
      <vt:lpstr>Distress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CreativeDigital</cp:lastModifiedBy>
  <cp:revision>13</cp:revision>
  <dcterms:created xsi:type="dcterms:W3CDTF">2017-09-18T19:32:17Z</dcterms:created>
  <dcterms:modified xsi:type="dcterms:W3CDTF">2017-09-21T09:57:13Z</dcterms:modified>
</cp:coreProperties>
</file>