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8" r:id="rId3"/>
    <p:sldId id="257" r:id="rId4"/>
    <p:sldId id="259" r:id="rId5"/>
    <p:sldId id="260" r:id="rId6"/>
    <p:sldId id="261" r:id="rId7"/>
    <p:sldId id="263" r:id="rId8"/>
    <p:sldId id="282" r:id="rId9"/>
    <p:sldId id="286" r:id="rId10"/>
    <p:sldId id="295" r:id="rId11"/>
    <p:sldId id="287" r:id="rId12"/>
    <p:sldId id="296" r:id="rId13"/>
    <p:sldId id="297" r:id="rId14"/>
    <p:sldId id="290" r:id="rId15"/>
    <p:sldId id="298" r:id="rId16"/>
    <p:sldId id="288" r:id="rId17"/>
    <p:sldId id="289" r:id="rId18"/>
    <p:sldId id="293" r:id="rId19"/>
    <p:sldId id="294" r:id="rId20"/>
    <p:sldId id="299" r:id="rId2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032" autoAdjust="0"/>
  </p:normalViewPr>
  <p:slideViewPr>
    <p:cSldViewPr snapToGrid="0">
      <p:cViewPr>
        <p:scale>
          <a:sx n="50" d="100"/>
          <a:sy n="50" d="100"/>
        </p:scale>
        <p:origin x="1133"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A0BCE-11B7-493E-9DFE-80B97EE7D077}" type="datetimeFigureOut">
              <a:rPr lang="pt-BR" smtClean="0"/>
              <a:t>31/03/2022</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3AFE0B-08FE-4957-8771-767A5F144C81}" type="slidenum">
              <a:rPr lang="pt-BR" smtClean="0"/>
              <a:t>‹nº›</a:t>
            </a:fld>
            <a:endParaRPr lang="pt-BR"/>
          </a:p>
        </p:txBody>
      </p:sp>
    </p:spTree>
    <p:extLst>
      <p:ext uri="{BB962C8B-B14F-4D97-AF65-F5344CB8AC3E}">
        <p14:creationId xmlns:p14="http://schemas.microsoft.com/office/powerpoint/2010/main" val="1732861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800" b="0" i="0" dirty="0">
              <a:solidFill>
                <a:srgbClr val="242021"/>
              </a:solidFill>
              <a:effectLst/>
              <a:latin typeface="WarnockPro-Regular"/>
            </a:endParaRPr>
          </a:p>
          <a:p>
            <a:r>
              <a:rPr lang="pt-BR" sz="1800" dirty="0">
                <a:effectLst/>
                <a:latin typeface="Calibri" panose="020F0502020204030204" pitchFamily="34" charset="0"/>
              </a:rPr>
              <a:t>Quem nunca se deslumbrou, longe das luzes da cidade, ao olhar para as estrelas que queimam intensamente no céu em uma noite sem nuvens, especialmente por sua quantidade incalculável? Contudo, </a:t>
            </a:r>
            <a:r>
              <a:rPr lang="pt-BR" sz="1800" b="0" i="0" dirty="0">
                <a:solidFill>
                  <a:srgbClr val="242021"/>
                </a:solidFill>
                <a:effectLst/>
                <a:latin typeface="WarnockPro-Regular"/>
              </a:rPr>
              <a:t>estrelas que queimam intensamente no céu em uma noite sem nuvens, especialmente por sua quantidade incalculável? Contudo, até mesmo na noite de céu mais limpo, quando conseguimos ver mais estrelas do que seríamos capazes de contar antes que o sol matinal as fizesse desaparecer, o que enxergamos em contraste com o que de fato existe no espaço? Bem menos do que uma gota d’água em um oceano.</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3</a:t>
            </a:fld>
            <a:endParaRPr lang="pt-BR"/>
          </a:p>
        </p:txBody>
      </p:sp>
    </p:spTree>
    <p:extLst>
      <p:ext uri="{BB962C8B-B14F-4D97-AF65-F5344CB8AC3E}">
        <p14:creationId xmlns:p14="http://schemas.microsoft.com/office/powerpoint/2010/main" val="1292785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Mais um texto bíblico: “Pois Nele foram criadas todas as coisas nos céus e na terra, as visíveis e as invisíveis, sejam tronos ou soberanias, poderes ou autoridades; todas as coisas foram criadas por Ele e para Ele” (Colossenses 1:16, NVI). Aqui a Bíblia está falando sobre Jesus como o Criador de todas as coisas (cf. João 1:1-3), tanto na Terra quanto no Céu, “as visíveis e as invisíveis”.</a:t>
            </a:r>
            <a:r>
              <a:rPr lang="pt-BR" sz="2800" dirty="0"/>
              <a:t> </a:t>
            </a:r>
            <a:br>
              <a:rPr lang="pt-BR" sz="2800" dirty="0"/>
            </a:br>
            <a:endParaRPr lang="pt-BR" sz="1800" b="0" i="0" dirty="0">
              <a:solidFill>
                <a:srgbClr val="242021"/>
              </a:solidFill>
              <a:effectLst/>
              <a:latin typeface="WarnockPro-Regular"/>
            </a:endParaRP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12</a:t>
            </a:fld>
            <a:endParaRPr lang="pt-BR"/>
          </a:p>
        </p:txBody>
      </p:sp>
    </p:spTree>
    <p:extLst>
      <p:ext uri="{BB962C8B-B14F-4D97-AF65-F5344CB8AC3E}">
        <p14:creationId xmlns:p14="http://schemas.microsoft.com/office/powerpoint/2010/main" val="2648882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Alguns trechos do livro de Apocalipse dão destaque ainda maior a  essa ideia: “Então estourou a guerra no Céu. Miguel e os Seus anjos lutaram contra o dragão. Também o dragão e os seus anjos lutaram, mas não conseguiram sair vitoriosos e não havia mais lugar para eles no Céu. E foi expulso o grande dragão, a antiga serpente, que se chama diabo e Satanás, o sedutor de todo o mundo. Ele foi atirado para a Terra, e, com ele, os seus anjos. [...] Por isso, alegrem-se, ó céus, e vocês que neles habitam. Ai da terra e do mar, pois o diabo desceu até vocês, cheio de fúria, sabendo que pouco tempo lhe resta” (Apocalipse 12:7-12).</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13</a:t>
            </a:fld>
            <a:endParaRPr lang="pt-BR"/>
          </a:p>
        </p:txBody>
      </p:sp>
    </p:spTree>
    <p:extLst>
      <p:ext uri="{BB962C8B-B14F-4D97-AF65-F5344CB8AC3E}">
        <p14:creationId xmlns:p14="http://schemas.microsoft.com/office/powerpoint/2010/main" val="3226534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b="0" i="0" dirty="0">
                <a:solidFill>
                  <a:srgbClr val="242021"/>
                </a:solidFill>
                <a:effectLst/>
                <a:latin typeface="WarnockPro-Regular"/>
              </a:rPr>
              <a:t>O que a Bíblia está dizendo? Em primeiro lugar, não estamos sozinhos no cosmos. Existem outras formas inteligentes de vida. Mais uma vez, levando em conta o tamanho do Universo e todas as estrelas que ele contém, isso não deveria nos surpreender. Seria espantoso se não houvesse outras formas de vida. Em segundo lugar, algumas dessas formas de vida são hostis, são más e trouxeram o mal para a Terra. Se “estourou a guerra no Céu” e alguns combatentes estão aqui, deveria nos surpreender haver</a:t>
            </a:r>
            <a:br>
              <a:rPr lang="pt-BR" sz="1800" b="0" i="0" dirty="0">
                <a:solidFill>
                  <a:srgbClr val="242021"/>
                </a:solidFill>
                <a:effectLst/>
                <a:latin typeface="WarnockPro-Regular"/>
              </a:rPr>
            </a:br>
            <a:r>
              <a:rPr lang="pt-BR" sz="1800" b="0" i="0" dirty="0">
                <a:solidFill>
                  <a:srgbClr val="242021"/>
                </a:solidFill>
                <a:effectLst/>
                <a:latin typeface="WarnockPro-Regular"/>
              </a:rPr>
              <a:t>tanto conflito aqui na Terra também? O que esses versos e outros semelhantes revelam é o que tem sido chamado de conflito cósmico – um confronto entre o bem e o mal que, embora tenha começado em outra parte da criação, tem se desenrolado aqui na Terra.</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14</a:t>
            </a:fld>
            <a:endParaRPr lang="pt-BR"/>
          </a:p>
        </p:txBody>
      </p:sp>
    </p:spTree>
    <p:extLst>
      <p:ext uri="{BB962C8B-B14F-4D97-AF65-F5344CB8AC3E}">
        <p14:creationId xmlns:p14="http://schemas.microsoft.com/office/powerpoint/2010/main" val="1880291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b="0" i="0" dirty="0">
                <a:solidFill>
                  <a:srgbClr val="242021"/>
                </a:solidFill>
                <a:effectLst/>
                <a:latin typeface="WarnockPro-Regular"/>
              </a:rPr>
              <a:t>O que a Bíblia está dizendo? Em primeiro lugar, não estamos sozinhos no cosmos. Existem outras formas inteligentes de vida. Mais uma vez, levando em conta o tamanho do Universo e todas as estrelas que ele contém, isso não deveria nos surpreender. Seria espantoso se não houvesse outras formas de vida. Em segundo lugar, algumas dessas formas de vida são hostis, são más e trouxeram o mal para a Terra. Se “estourou a guerra no Céu” e alguns combatentes estão aqui, deveria nos surpreender haver</a:t>
            </a:r>
            <a:br>
              <a:rPr lang="pt-BR" sz="1800" b="0" i="0" dirty="0">
                <a:solidFill>
                  <a:srgbClr val="242021"/>
                </a:solidFill>
                <a:effectLst/>
                <a:latin typeface="WarnockPro-Regular"/>
              </a:rPr>
            </a:br>
            <a:r>
              <a:rPr lang="pt-BR" sz="1800" b="0" i="0" dirty="0">
                <a:solidFill>
                  <a:srgbClr val="242021"/>
                </a:solidFill>
                <a:effectLst/>
                <a:latin typeface="WarnockPro-Regular"/>
              </a:rPr>
              <a:t>tanto conflito aqui na Terra também? O que esses versos e outros semelhantes revelam é o que tem sido chamado de conflito cósmico – um confronto entre o bem e o mal que, embora tenha começado em outra parte da criação, tem se desenrolado aqui na Terra.</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15</a:t>
            </a:fld>
            <a:endParaRPr lang="pt-BR"/>
          </a:p>
        </p:txBody>
      </p:sp>
    </p:spTree>
    <p:extLst>
      <p:ext uri="{BB962C8B-B14F-4D97-AF65-F5344CB8AC3E}">
        <p14:creationId xmlns:p14="http://schemas.microsoft.com/office/powerpoint/2010/main" val="1094794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Muitas pessoas, religiosas ou não, mesmo sem conhecer os detalhes ou as origens, conseguem identificar e sentir o confronto entre o bem e o mal em nosso mundo.</a:t>
            </a:r>
          </a:p>
          <a:p>
            <a:r>
              <a:rPr lang="pt-BR" sz="1800" b="0" i="0" dirty="0">
                <a:solidFill>
                  <a:srgbClr val="242021"/>
                </a:solidFill>
                <a:effectLst/>
                <a:latin typeface="WarnockPro-Regular"/>
              </a:rPr>
              <a:t>O poeta T. S. Eliot escreveu:</a:t>
            </a:r>
          </a:p>
          <a:p>
            <a:r>
              <a:rPr lang="pt-BR" sz="1800" b="0" i="0" dirty="0">
                <a:solidFill>
                  <a:srgbClr val="242021"/>
                </a:solidFill>
                <a:effectLst/>
                <a:latin typeface="WarnockPro-Regular"/>
              </a:rPr>
              <a:t>O mundo dá voltas e reviravoltas,</a:t>
            </a:r>
          </a:p>
          <a:p>
            <a:r>
              <a:rPr lang="pt-BR" sz="1800" b="0" i="0" dirty="0">
                <a:solidFill>
                  <a:srgbClr val="242021"/>
                </a:solidFill>
                <a:effectLst/>
                <a:latin typeface="WarnockPro-Regular"/>
              </a:rPr>
              <a:t>Mas uma coisa nunca muda.</a:t>
            </a:r>
          </a:p>
          <a:p>
            <a:r>
              <a:rPr lang="pt-BR" sz="1800" b="0" i="0" dirty="0">
                <a:solidFill>
                  <a:srgbClr val="242021"/>
                </a:solidFill>
                <a:effectLst/>
                <a:latin typeface="WarnockPro-Regular"/>
              </a:rPr>
              <a:t>Em todos os meus anos, isso nunca mudou,</a:t>
            </a:r>
          </a:p>
          <a:p>
            <a:r>
              <a:rPr lang="pt-BR" sz="1800" b="0" i="0" dirty="0">
                <a:solidFill>
                  <a:srgbClr val="242021"/>
                </a:solidFill>
                <a:effectLst/>
                <a:latin typeface="WarnockPro-Regular"/>
              </a:rPr>
              <a:t>Por mais que você disfarce, de fato nunca muda:</a:t>
            </a:r>
          </a:p>
          <a:p>
            <a:r>
              <a:rPr lang="pt-BR" sz="1800" b="0" i="0" dirty="0">
                <a:solidFill>
                  <a:srgbClr val="242021"/>
                </a:solidFill>
                <a:effectLst/>
                <a:latin typeface="WarnockPro-Regular"/>
              </a:rPr>
              <a:t>A luta perpétua entre o Bem e o Mal.</a:t>
            </a: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16</a:t>
            </a:fld>
            <a:endParaRPr lang="pt-BR"/>
          </a:p>
        </p:txBody>
      </p:sp>
    </p:spTree>
    <p:extLst>
      <p:ext uri="{BB962C8B-B14F-4D97-AF65-F5344CB8AC3E}">
        <p14:creationId xmlns:p14="http://schemas.microsoft.com/office/powerpoint/2010/main" val="295128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Até mesmo um ateu linha dura como o alemão Friedrich Nietzsche escreveu: “Vamos concluir. Os dois valores contrapostos, ‘bom e ruim’,</a:t>
            </a:r>
            <a:r>
              <a:rPr lang="pt-BR" sz="2800" dirty="0"/>
              <a:t>  </a:t>
            </a:r>
            <a:r>
              <a:rPr lang="pt-BR" sz="1800" b="0" i="0" dirty="0">
                <a:solidFill>
                  <a:srgbClr val="242021"/>
                </a:solidFill>
                <a:effectLst/>
                <a:latin typeface="WarnockPro-Regular"/>
              </a:rPr>
              <a:t>‘bom e mau’, travaram na terra uma luta terrível, milenar; e embora o segundo valor há muito predomine, ainda agora não faltam lugares em que a luta não foi decidida.”</a:t>
            </a: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17</a:t>
            </a:fld>
            <a:endParaRPr lang="pt-BR"/>
          </a:p>
        </p:txBody>
      </p:sp>
    </p:spTree>
    <p:extLst>
      <p:ext uri="{BB962C8B-B14F-4D97-AF65-F5344CB8AC3E}">
        <p14:creationId xmlns:p14="http://schemas.microsoft.com/office/powerpoint/2010/main" val="1525161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b="0" i="0" dirty="0">
                <a:solidFill>
                  <a:srgbClr val="242021"/>
                </a:solidFill>
                <a:effectLst/>
                <a:latin typeface="WarnockPro-Regular"/>
              </a:rPr>
              <a:t>O teólogo Michael Brown, ao falar sobre a luta entre o bem e o mal, a chamou de “conflito cósmico”. Se Deus sabe de tudo, é cheio de amor e poder, por que então existe tanto mal no mundo? Conforme veremos, as três mensagens angélicas são fundamentais para responder a essa pergunta</a:t>
            </a: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18</a:t>
            </a:fld>
            <a:endParaRPr lang="pt-BR"/>
          </a:p>
        </p:txBody>
      </p:sp>
    </p:spTree>
    <p:extLst>
      <p:ext uri="{BB962C8B-B14F-4D97-AF65-F5344CB8AC3E}">
        <p14:creationId xmlns:p14="http://schemas.microsoft.com/office/powerpoint/2010/main" val="1864361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b="0" i="0" dirty="0">
                <a:solidFill>
                  <a:srgbClr val="242021"/>
                </a:solidFill>
                <a:effectLst/>
                <a:latin typeface="WarnockPro-Regular"/>
              </a:rPr>
              <a:t>O teólogo Michael Brown, ao falar sobre a luta entre o bem e o mal, a chamou de “conflito cósmico”. Se Deus sabe de tudo, é cheio de amor e poder, por que então existe tanto mal no mundo? Conforme veremos, as três mensagens angélicas são fundamentais para responder a essa pergunta.</a:t>
            </a:r>
            <a:endParaRPr lang="pt-BR" sz="1800"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19</a:t>
            </a:fld>
            <a:endParaRPr lang="pt-BR"/>
          </a:p>
        </p:txBody>
      </p:sp>
    </p:spTree>
    <p:extLst>
      <p:ext uri="{BB962C8B-B14F-4D97-AF65-F5344CB8AC3E}">
        <p14:creationId xmlns:p14="http://schemas.microsoft.com/office/powerpoint/2010/main" val="220018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Estima-se que pode haver até 2 trilhões de galáxias em toda a criação. </a:t>
            </a:r>
            <a:r>
              <a:rPr lang="pt-BR" sz="1800" b="0" i="1" dirty="0">
                <a:solidFill>
                  <a:srgbClr val="242021"/>
                </a:solidFill>
                <a:effectLst/>
                <a:latin typeface="WarnockPro-It"/>
              </a:rPr>
              <a:t>Trilhões! </a:t>
            </a:r>
            <a:r>
              <a:rPr lang="pt-BR" sz="1800" b="0" i="0" dirty="0">
                <a:solidFill>
                  <a:srgbClr val="242021"/>
                </a:solidFill>
                <a:effectLst/>
                <a:latin typeface="WarnockPro-Regular"/>
              </a:rPr>
              <a:t>E os números só aumentam. Cada galáxia conta com uma média</a:t>
            </a:r>
            <a:br>
              <a:rPr lang="pt-BR" sz="1800" b="0" i="0" dirty="0">
                <a:solidFill>
                  <a:srgbClr val="242021"/>
                </a:solidFill>
                <a:effectLst/>
                <a:latin typeface="WarnockPro-Regular"/>
              </a:rPr>
            </a:br>
            <a:r>
              <a:rPr lang="pt-BR" sz="1800" b="0" i="0" dirty="0">
                <a:solidFill>
                  <a:srgbClr val="242021"/>
                </a:solidFill>
                <a:effectLst/>
                <a:latin typeface="WarnockPro-Regular"/>
              </a:rPr>
              <a:t>de 100 bilhões de estrelas. Cem bilhões vezes 2 trilhões totalizam incontáveis estrelas! Ou seja, existem mais estrelas do que todos os grãos de areia</a:t>
            </a:r>
            <a:br>
              <a:rPr lang="pt-BR" sz="1800" b="0" i="0" dirty="0">
                <a:solidFill>
                  <a:srgbClr val="242021"/>
                </a:solidFill>
                <a:effectLst/>
                <a:latin typeface="WarnockPro-Regular"/>
              </a:rPr>
            </a:br>
            <a:r>
              <a:rPr lang="pt-BR" sz="1800" b="0" i="0" dirty="0">
                <a:solidFill>
                  <a:srgbClr val="242021"/>
                </a:solidFill>
                <a:effectLst/>
                <a:latin typeface="WarnockPro-Regular"/>
              </a:rPr>
              <a:t>das praias do mundo inteiro.</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4</a:t>
            </a:fld>
            <a:endParaRPr lang="pt-BR"/>
          </a:p>
        </p:txBody>
      </p:sp>
    </p:spTree>
    <p:extLst>
      <p:ext uri="{BB962C8B-B14F-4D97-AF65-F5344CB8AC3E}">
        <p14:creationId xmlns:p14="http://schemas.microsoft.com/office/powerpoint/2010/main" val="1132478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Nas últimas décadas, astrônomos têm descoberto o que chamam de “exoplanetas”. São planetas que orbitam suas estrelas, assim como os planetas do sistema solar o fazem em volta do Sol, nossa estrela. De acordo com a Nasa, já foram descobertos cerca de 4 mil exoplanetas.1 Se o número</a:t>
            </a:r>
            <a:br>
              <a:rPr lang="pt-BR" sz="1800" b="0" i="0" dirty="0">
                <a:solidFill>
                  <a:srgbClr val="242021"/>
                </a:solidFill>
                <a:effectLst/>
                <a:latin typeface="WarnockPro-Regular"/>
              </a:rPr>
            </a:br>
            <a:r>
              <a:rPr lang="pt-BR" sz="1800" b="0" i="0" dirty="0">
                <a:solidFill>
                  <a:srgbClr val="242021"/>
                </a:solidFill>
                <a:effectLst/>
                <a:latin typeface="WarnockPro-Regular"/>
              </a:rPr>
              <a:t>de exoplanetas for próximo ao número de estrelas, ou mesmo de galáxias (isto é, se houver apenas um exoplaneta </a:t>
            </a:r>
            <a:r>
              <a:rPr lang="pt-BR" sz="1800" b="0" i="1" dirty="0">
                <a:solidFill>
                  <a:srgbClr val="242021"/>
                </a:solidFill>
                <a:effectLst/>
                <a:latin typeface="WarnockPro-It"/>
              </a:rPr>
              <a:t>por galáxia</a:t>
            </a:r>
            <a:r>
              <a:rPr lang="pt-BR" sz="1800" b="0" i="0" dirty="0">
                <a:solidFill>
                  <a:srgbClr val="242021"/>
                </a:solidFill>
                <a:effectLst/>
                <a:latin typeface="WarnockPro-Regular"/>
              </a:rPr>
              <a:t>), o Universo tem mais</a:t>
            </a:r>
            <a:br>
              <a:rPr lang="pt-BR" sz="1800" b="0" i="0" dirty="0">
                <a:solidFill>
                  <a:srgbClr val="242021"/>
                </a:solidFill>
                <a:effectLst/>
                <a:latin typeface="WarnockPro-Regular"/>
              </a:rPr>
            </a:br>
            <a:r>
              <a:rPr lang="pt-BR" sz="1800" b="0" i="0" dirty="0">
                <a:solidFill>
                  <a:srgbClr val="242021"/>
                </a:solidFill>
                <a:effectLst/>
                <a:latin typeface="WarnockPro-Regular"/>
              </a:rPr>
              <a:t>planetas do que somos capazes de imaginar.</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5</a:t>
            </a:fld>
            <a:endParaRPr lang="pt-BR"/>
          </a:p>
        </p:txBody>
      </p:sp>
    </p:spTree>
    <p:extLst>
      <p:ext uri="{BB962C8B-B14F-4D97-AF65-F5344CB8AC3E}">
        <p14:creationId xmlns:p14="http://schemas.microsoft.com/office/powerpoint/2010/main" val="577554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O que isso significa? Que a probabilidade de estarmos sozinhos no Universo é muito pequena; podem existir outras formas de vida na inimaginável vastidão cósmica. Existe até mesmo uma organização, criada inicialmente pela Nasa, denominada Seti, Search for </a:t>
            </a:r>
            <a:r>
              <a:rPr lang="pt-BR" sz="1800" b="0" i="0" dirty="0" err="1">
                <a:solidFill>
                  <a:srgbClr val="242021"/>
                </a:solidFill>
                <a:effectLst/>
                <a:latin typeface="WarnockPro-Regular"/>
              </a:rPr>
              <a:t>Extraterrestrial</a:t>
            </a:r>
            <a:r>
              <a:rPr lang="pt-BR" sz="1800" b="0" i="0" dirty="0">
                <a:solidFill>
                  <a:srgbClr val="242021"/>
                </a:solidFill>
                <a:effectLst/>
                <a:latin typeface="WarnockPro-Regular"/>
              </a:rPr>
              <a:t> </a:t>
            </a:r>
            <a:r>
              <a:rPr lang="pt-BR" sz="1800" b="0" i="0" dirty="0" err="1">
                <a:solidFill>
                  <a:srgbClr val="242021"/>
                </a:solidFill>
                <a:effectLst/>
                <a:latin typeface="WarnockPro-Regular"/>
              </a:rPr>
              <a:t>Intelligence</a:t>
            </a:r>
            <a:r>
              <a:rPr lang="pt-BR" sz="1800" b="0" i="0" dirty="0">
                <a:solidFill>
                  <a:srgbClr val="242021"/>
                </a:solidFill>
                <a:effectLst/>
                <a:latin typeface="WarnockPro-Regular"/>
              </a:rPr>
              <a:t> [Busca por Inteligência Extraterrestre], dedicada à descoberta de vida em outras partes da criação, além da Terra.</a:t>
            </a:r>
            <a:r>
              <a:rPr lang="pt-BR" sz="2800" dirty="0"/>
              <a:t> </a:t>
            </a:r>
            <a:br>
              <a:rPr lang="pt-BR" sz="2800" dirty="0"/>
            </a:b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6</a:t>
            </a:fld>
            <a:endParaRPr lang="pt-BR"/>
          </a:p>
        </p:txBody>
      </p:sp>
    </p:spTree>
    <p:extLst>
      <p:ext uri="{BB962C8B-B14F-4D97-AF65-F5344CB8AC3E}">
        <p14:creationId xmlns:p14="http://schemas.microsoft.com/office/powerpoint/2010/main" val="3979956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A ironia é que, enquanto os dedicados trabalhadores da Seti fazem buscas pelo céu com seus equipamentos sofisticados, na esperança de receber um </a:t>
            </a:r>
            <a:r>
              <a:rPr lang="pt-BR" sz="1800" b="0" i="1" dirty="0">
                <a:solidFill>
                  <a:srgbClr val="242021"/>
                </a:solidFill>
                <a:effectLst/>
                <a:latin typeface="WarnockPro-It"/>
              </a:rPr>
              <a:t>tweet </a:t>
            </a:r>
            <a:r>
              <a:rPr lang="pt-BR" sz="1800" b="0" i="0" dirty="0">
                <a:solidFill>
                  <a:srgbClr val="242021"/>
                </a:solidFill>
                <a:effectLst/>
                <a:latin typeface="WarnockPro-Regular"/>
              </a:rPr>
              <a:t>cósmico ou qualquer outra forma de comunicação de alguma parte do Universo, a Bíblia, escrita há milhares de anos, não só fala sobre a existência de vida fora da Terra, como também nos dá alguns </a:t>
            </a:r>
            <a:r>
              <a:rPr lang="pt-BR" sz="1800" b="0" i="1" dirty="0">
                <a:solidFill>
                  <a:srgbClr val="242021"/>
                </a:solidFill>
                <a:effectLst/>
                <a:latin typeface="WarnockPro-It"/>
              </a:rPr>
              <a:t>insights </a:t>
            </a:r>
            <a:r>
              <a:rPr lang="pt-BR" sz="1800" b="0" i="0" dirty="0">
                <a:solidFill>
                  <a:srgbClr val="242021"/>
                </a:solidFill>
                <a:effectLst/>
                <a:latin typeface="WarnockPro-Regular"/>
              </a:rPr>
              <a:t>quanto ao caráter moral desses seres, ou pelo menos de parte deles. O texto sagrado nos revela aquilo que o bom senso também nos indica: não estamos sozinhos em todo este vasto Universo.</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7</a:t>
            </a:fld>
            <a:endParaRPr lang="pt-BR"/>
          </a:p>
        </p:txBody>
      </p:sp>
    </p:spTree>
    <p:extLst>
      <p:ext uri="{BB962C8B-B14F-4D97-AF65-F5344CB8AC3E}">
        <p14:creationId xmlns:p14="http://schemas.microsoft.com/office/powerpoint/2010/main" val="2379589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MrEavesXLSanNarOT-Reg"/>
              </a:rPr>
              <a:t>Relances do desconhecido</a:t>
            </a:r>
          </a:p>
          <a:p>
            <a:r>
              <a:rPr lang="pt-BR" sz="1800" b="0" i="0" dirty="0">
                <a:solidFill>
                  <a:srgbClr val="242021"/>
                </a:solidFill>
                <a:effectLst/>
                <a:latin typeface="WarnockPro-Regular"/>
              </a:rPr>
              <a:t>Confira a seguir algumas citações bíblicas sobre a vida existente em outras partes da criação:</a:t>
            </a:r>
          </a:p>
          <a:p>
            <a:r>
              <a:rPr lang="pt-BR" sz="1800" b="0" i="0" dirty="0">
                <a:solidFill>
                  <a:srgbClr val="242021"/>
                </a:solidFill>
                <a:effectLst/>
                <a:latin typeface="WarnockPro-Regular"/>
              </a:rPr>
              <a:t>“A intenção dessa graça era que agora, mediante a igreja, a multiforme sabedoria de Deus se tornasse conhecida dos poderes e autoridades nas regiões celestiais” (Efésios 3:10, NVI). Poderes e autoridades... de onde? Das regiões celestiais, ou seja, de outras partes da criação, além da Terra. É ainda mais fascinante constatar que, de acordo com esse texto, esses poderes e essas</a:t>
            </a:r>
            <a:br>
              <a:rPr lang="pt-BR" sz="1800" b="0" i="0" dirty="0">
                <a:solidFill>
                  <a:srgbClr val="242021"/>
                </a:solidFill>
                <a:effectLst/>
                <a:latin typeface="WarnockPro-Regular"/>
              </a:rPr>
            </a:br>
            <a:r>
              <a:rPr lang="pt-BR" sz="1800" b="0" i="0" dirty="0">
                <a:solidFill>
                  <a:srgbClr val="242021"/>
                </a:solidFill>
                <a:effectLst/>
                <a:latin typeface="WarnockPro-Regular"/>
              </a:rPr>
              <a:t>autoridades são informados por Deus sobre o que acontece aqui na Terra com Sua igreja.</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8</a:t>
            </a:fld>
            <a:endParaRPr lang="pt-BR"/>
          </a:p>
        </p:txBody>
      </p:sp>
    </p:spTree>
    <p:extLst>
      <p:ext uri="{BB962C8B-B14F-4D97-AF65-F5344CB8AC3E}">
        <p14:creationId xmlns:p14="http://schemas.microsoft.com/office/powerpoint/2010/main" val="1353259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b="0" i="0" dirty="0">
                <a:solidFill>
                  <a:srgbClr val="242021"/>
                </a:solidFill>
                <a:effectLst/>
                <a:latin typeface="WarnockPro-Regular"/>
              </a:rPr>
              <a:t>Outra passagem: “Pois a nossa luta não é contra pessoas, mas contra os poderes e autoridades, contra os dominadores deste mundo de trevas, contra as forças espirituais do mal nas regiões celestiais” (Efésios 6:12). Uau! Esse é um vislumbre de que, até</a:t>
            </a:r>
            <a:br>
              <a:rPr lang="pt-BR" sz="1800" b="0" i="0" dirty="0">
                <a:solidFill>
                  <a:srgbClr val="242021"/>
                </a:solidFill>
                <a:effectLst/>
                <a:latin typeface="WarnockPro-Regular"/>
              </a:rPr>
            </a:br>
            <a:r>
              <a:rPr lang="pt-BR" sz="1800" b="0" i="0" dirty="0">
                <a:solidFill>
                  <a:srgbClr val="242021"/>
                </a:solidFill>
                <a:effectLst/>
                <a:latin typeface="WarnockPro-Regular"/>
              </a:rPr>
              <a:t>agora, a Seti não chegou nem perto de uma descoberta! O texto fala sobre “a nossa luta”. Contra quem? Contra as forças espirituais do mal nas regiões celestiais – contra elas mesmo! Os desdobramentos desse verso, assim como de outros, são estarrecedores. Não só existem outras formas de vida no Universo, como também algumas delas são más. E esse mal está trabalhando contra nós na Terra.</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9</a:t>
            </a:fld>
            <a:endParaRPr lang="pt-BR"/>
          </a:p>
        </p:txBody>
      </p:sp>
    </p:spTree>
    <p:extLst>
      <p:ext uri="{BB962C8B-B14F-4D97-AF65-F5344CB8AC3E}">
        <p14:creationId xmlns:p14="http://schemas.microsoft.com/office/powerpoint/2010/main" val="1335214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b="0" i="0" dirty="0">
                <a:solidFill>
                  <a:srgbClr val="242021"/>
                </a:solidFill>
                <a:effectLst/>
                <a:latin typeface="WarnockPro-Regular"/>
              </a:rPr>
              <a:t>Outra passagem: “Pois a nossa luta não é contra pessoas, mas contra os poderes e autoridades, contra os dominadores deste mundo de trevas, contra as forças espirituais do mal nas regiões celestiais” (Efésios 6:12). Uau! Esse é um vislumbre de que, até</a:t>
            </a:r>
            <a:br>
              <a:rPr lang="pt-BR" sz="1800" b="0" i="0" dirty="0">
                <a:solidFill>
                  <a:srgbClr val="242021"/>
                </a:solidFill>
                <a:effectLst/>
                <a:latin typeface="WarnockPro-Regular"/>
              </a:rPr>
            </a:br>
            <a:r>
              <a:rPr lang="pt-BR" sz="1800" b="0" i="0" dirty="0">
                <a:solidFill>
                  <a:srgbClr val="242021"/>
                </a:solidFill>
                <a:effectLst/>
                <a:latin typeface="WarnockPro-Regular"/>
              </a:rPr>
              <a:t>agora, a Seti não chegou nem perto de uma descoberta! O texto fala sobre “a nossa luta”. Contra quem? Contra as forças espirituais do mal nas regiões celestiais – contra elas mesmo! Os desdobramentos desse verso, assim como de outros, são estarrecedores. Não só existem outras formas de vida no Universo, como também algumas delas são más. E esse mal está trabalhando contra nós na Terra.</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10</a:t>
            </a:fld>
            <a:endParaRPr lang="pt-BR"/>
          </a:p>
        </p:txBody>
      </p:sp>
    </p:spTree>
    <p:extLst>
      <p:ext uri="{BB962C8B-B14F-4D97-AF65-F5344CB8AC3E}">
        <p14:creationId xmlns:p14="http://schemas.microsoft.com/office/powerpoint/2010/main" val="293323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42021"/>
                </a:solidFill>
                <a:effectLst/>
                <a:latin typeface="WarnockPro-Regular"/>
              </a:rPr>
              <a:t>Mais um texto bíblico: “Pois Nele foram criadas todas as coisas nos céus e na terra, as visíveis e as invisíveis, sejam tronos ou soberanias, poderes ou autoridades; todas as coisas foram criadas por Ele e para Ele” (Colossenses 1:16, NVI). Aqui a Bíblia está falando sobre Jesus como o Criador de todas as coisas (cf. João 1:1-3), tanto na Terra quanto no Céu, “as visíveis e as invisíveis”.</a:t>
            </a:r>
            <a:r>
              <a:rPr lang="pt-BR" sz="2800" dirty="0"/>
              <a:t> </a:t>
            </a:r>
            <a:br>
              <a:rPr lang="pt-BR" sz="2800" dirty="0"/>
            </a:br>
            <a:endParaRPr lang="pt-BR" sz="1800" b="0" i="0" dirty="0">
              <a:solidFill>
                <a:srgbClr val="242021"/>
              </a:solidFill>
              <a:effectLst/>
              <a:latin typeface="WarnockPro-Regular"/>
            </a:endParaRPr>
          </a:p>
        </p:txBody>
      </p:sp>
      <p:sp>
        <p:nvSpPr>
          <p:cNvPr id="4" name="Espaço Reservado para Número de Slide 3"/>
          <p:cNvSpPr>
            <a:spLocks noGrp="1"/>
          </p:cNvSpPr>
          <p:nvPr>
            <p:ph type="sldNum" sz="quarter" idx="5"/>
          </p:nvPr>
        </p:nvSpPr>
        <p:spPr/>
        <p:txBody>
          <a:bodyPr/>
          <a:lstStyle/>
          <a:p>
            <a:fld id="{B03AFE0B-08FE-4957-8771-767A5F144C81}" type="slidenum">
              <a:rPr lang="pt-BR" smtClean="0"/>
              <a:t>11</a:t>
            </a:fld>
            <a:endParaRPr lang="pt-BR"/>
          </a:p>
        </p:txBody>
      </p:sp>
    </p:spTree>
    <p:extLst>
      <p:ext uri="{BB962C8B-B14F-4D97-AF65-F5344CB8AC3E}">
        <p14:creationId xmlns:p14="http://schemas.microsoft.com/office/powerpoint/2010/main" val="2790060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4" name="Espaço Reservado para Data 3">
            <a:extLst>
              <a:ext uri="{FF2B5EF4-FFF2-40B4-BE49-F238E27FC236}">
                <a16:creationId xmlns:a16="http://schemas.microsoft.com/office/drawing/2014/main" id="{37A965FA-A824-4982-9955-9F457242E959}"/>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Espaço Reservado para Rodapé 4">
            <a:extLst>
              <a:ext uri="{FF2B5EF4-FFF2-40B4-BE49-F238E27FC236}">
                <a16:creationId xmlns:a16="http://schemas.microsoft.com/office/drawing/2014/main" id="{63C99CEF-2CEB-40A5-9A5D-E1CA05BEE5C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20A3BC6-B0C4-44F7-9CF1-5E8F42FCC788}"/>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1648558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5F192E-106C-4BF6-8EB8-F3805681FB69}"/>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7644703-E719-4125-977B-7B63AF8ED905}"/>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F4C8667-9F8E-41D4-BF7A-1EC83840B74F}"/>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Espaço Reservado para Rodapé 4">
            <a:extLst>
              <a:ext uri="{FF2B5EF4-FFF2-40B4-BE49-F238E27FC236}">
                <a16:creationId xmlns:a16="http://schemas.microsoft.com/office/drawing/2014/main" id="{DA65BD1E-C387-4F69-BB63-13A3FF690F1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1FB5935-8DD2-441C-AE8A-B0E1C1EA6DB1}"/>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2661034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32E1876-622B-4A46-8733-BB12F26C49A7}"/>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44A684B-5BDE-4FBD-A9DD-3755A7A944F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0C2C6D9-B733-4716-89F2-88E6ED73AA59}"/>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Espaço Reservado para Rodapé 4">
            <a:extLst>
              <a:ext uri="{FF2B5EF4-FFF2-40B4-BE49-F238E27FC236}">
                <a16:creationId xmlns:a16="http://schemas.microsoft.com/office/drawing/2014/main" id="{7ABA1F6C-F8EE-4AAB-B32D-1C759495D9D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3A2108A-FC4D-4083-B700-852E75F83CB1}"/>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1738298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C79250-81CC-402D-B02F-FBF234287D4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2C5CC19-9A9D-466E-AB8F-0ED23A03D2E4}"/>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73346A6-E98E-46A0-A7CA-1CAA8C1141D6}"/>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Espaço Reservado para Rodapé 4">
            <a:extLst>
              <a:ext uri="{FF2B5EF4-FFF2-40B4-BE49-F238E27FC236}">
                <a16:creationId xmlns:a16="http://schemas.microsoft.com/office/drawing/2014/main" id="{6BC0CFD5-218A-42F9-B500-EAF223FA866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795E0A5-07B3-48F7-AF9A-AC6FF2BC2BF1}"/>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3357171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97ECA9-7232-462A-A507-87F37EB4BD84}"/>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4277F8A-59E1-44FD-A7FB-3EAF768C2A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CCCDAE3A-8B25-4B9C-89DE-9B010008DBD6}"/>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5" name="Espaço Reservado para Rodapé 4">
            <a:extLst>
              <a:ext uri="{FF2B5EF4-FFF2-40B4-BE49-F238E27FC236}">
                <a16:creationId xmlns:a16="http://schemas.microsoft.com/office/drawing/2014/main" id="{2BEFF151-EDC7-442B-A8B8-59CF6114023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F79383B-1336-4EE6-B5B1-33FA3EE3EBAC}"/>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2034021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ADC32A-0420-4CA9-9441-ECAB9E935C5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4017617-BE74-48C9-8277-DD1B803C297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C28F713-4D45-487B-AA72-D9A6677440C6}"/>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9A501D41-CBDB-449A-9FE5-6D88E280E885}"/>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6" name="Espaço Reservado para Rodapé 5">
            <a:extLst>
              <a:ext uri="{FF2B5EF4-FFF2-40B4-BE49-F238E27FC236}">
                <a16:creationId xmlns:a16="http://schemas.microsoft.com/office/drawing/2014/main" id="{778CDF7E-2969-42F9-A0C8-D632BA07E81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8B1EE8E-8A28-4433-8FBF-2A4158857A69}"/>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1888903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0DCBE5-0269-4660-8F58-1DDA3E845B28}"/>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F5E8E0DE-A141-4DFA-AC4C-1F00A06823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C56B06BF-6A03-4290-9616-44CA3600FD2D}"/>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D48AFBED-8B3B-4580-B61C-5EC5B6ED7F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1FE68462-DEA2-4FF2-920F-5E988501A07F}"/>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37D3054D-6BE6-44B7-8CAC-7502D8C55072}"/>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8" name="Espaço Reservado para Rodapé 7">
            <a:extLst>
              <a:ext uri="{FF2B5EF4-FFF2-40B4-BE49-F238E27FC236}">
                <a16:creationId xmlns:a16="http://schemas.microsoft.com/office/drawing/2014/main" id="{3228BD05-D36C-4A7F-B65D-06670201E9AB}"/>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1E0A96C-5919-49C6-AB9B-0371C087F344}"/>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3009977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FFF323-B8A2-4FE2-AD57-48A193F58FEE}"/>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58FB2CEF-7873-415E-BB0D-F606688CDD93}"/>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4" name="Espaço Reservado para Rodapé 3">
            <a:extLst>
              <a:ext uri="{FF2B5EF4-FFF2-40B4-BE49-F238E27FC236}">
                <a16:creationId xmlns:a16="http://schemas.microsoft.com/office/drawing/2014/main" id="{C1F092A3-1383-48BB-B2D1-88F69062A120}"/>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77A78E2D-C56C-4ED7-AA07-8DDBB882B7BF}"/>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1058217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4B3B51A-3609-4205-867B-08E8CF4EA6DC}"/>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3" name="Espaço Reservado para Rodapé 2">
            <a:extLst>
              <a:ext uri="{FF2B5EF4-FFF2-40B4-BE49-F238E27FC236}">
                <a16:creationId xmlns:a16="http://schemas.microsoft.com/office/drawing/2014/main" id="{C048B5C8-46C1-4529-BEDA-C41DF2FC07C5}"/>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C5E1FFBB-6E1F-4F9A-AE7E-2B34EC136AB3}"/>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444717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A2F8D9-4CFD-4C4F-94D3-40283BDD783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8DA7422-8A9E-4DC8-B7DB-AA4EC843A6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19FD83B-25C2-480A-8F16-A3B604941F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7BF4B6E-98A0-4D6B-9C2D-A44EE9BF289B}"/>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6" name="Espaço Reservado para Rodapé 5">
            <a:extLst>
              <a:ext uri="{FF2B5EF4-FFF2-40B4-BE49-F238E27FC236}">
                <a16:creationId xmlns:a16="http://schemas.microsoft.com/office/drawing/2014/main" id="{E1AB351A-FD35-4561-A224-25BD0B852AD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C66531A-690F-4ECC-B70D-4D73A043D689}"/>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22965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599DCC-47D7-422A-A58D-7A85DC9DB822}"/>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810DFE2C-121B-4A77-A64A-09C0D4CEAB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E80F8139-4911-497D-A6D5-63DF71ACA4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31A98CE-AD37-49F4-9860-A2E65305D354}"/>
              </a:ext>
            </a:extLst>
          </p:cNvPr>
          <p:cNvSpPr>
            <a:spLocks noGrp="1"/>
          </p:cNvSpPr>
          <p:nvPr>
            <p:ph type="dt" sz="half" idx="10"/>
          </p:nvPr>
        </p:nvSpPr>
        <p:spPr/>
        <p:txBody>
          <a:bodyPr/>
          <a:lstStyle/>
          <a:p>
            <a:fld id="{B806778F-117A-4B71-8748-3B937E5782F3}" type="datetimeFigureOut">
              <a:rPr lang="pt-BR" smtClean="0"/>
              <a:t>31/03/2022</a:t>
            </a:fld>
            <a:endParaRPr lang="pt-BR"/>
          </a:p>
        </p:txBody>
      </p:sp>
      <p:sp>
        <p:nvSpPr>
          <p:cNvPr id="6" name="Espaço Reservado para Rodapé 5">
            <a:extLst>
              <a:ext uri="{FF2B5EF4-FFF2-40B4-BE49-F238E27FC236}">
                <a16:creationId xmlns:a16="http://schemas.microsoft.com/office/drawing/2014/main" id="{E095A729-9C4F-4D44-A427-CE84F79BD9F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E57DC00-E3D7-4094-A78D-924FEE3887EA}"/>
              </a:ext>
            </a:extLst>
          </p:cNvPr>
          <p:cNvSpPr>
            <a:spLocks noGrp="1"/>
          </p:cNvSpPr>
          <p:nvPr>
            <p:ph type="sldNum" sz="quarter" idx="12"/>
          </p:nvPr>
        </p:nvSpPr>
        <p:spPr/>
        <p:txBody>
          <a:bodyPr/>
          <a:lstStyle/>
          <a:p>
            <a:fld id="{7D4BA706-A5BF-41C2-8EF0-6FEFD778AE7D}" type="slidenum">
              <a:rPr lang="pt-BR" smtClean="0"/>
              <a:t>‹nº›</a:t>
            </a:fld>
            <a:endParaRPr lang="pt-BR"/>
          </a:p>
        </p:txBody>
      </p:sp>
    </p:spTree>
    <p:extLst>
      <p:ext uri="{BB962C8B-B14F-4D97-AF65-F5344CB8AC3E}">
        <p14:creationId xmlns:p14="http://schemas.microsoft.com/office/powerpoint/2010/main" val="2514424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00AD3BDF-4AA3-4E35-AECC-C395AF8E56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0357F902-77F3-4BA4-A301-FBEF23AA63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E278ED8-F600-440A-9097-FD6B61DB31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06778F-117A-4B71-8748-3B937E5782F3}" type="datetimeFigureOut">
              <a:rPr lang="pt-BR" smtClean="0"/>
              <a:t>31/03/2022</a:t>
            </a:fld>
            <a:endParaRPr lang="pt-BR"/>
          </a:p>
        </p:txBody>
      </p:sp>
      <p:sp>
        <p:nvSpPr>
          <p:cNvPr id="5" name="Espaço Reservado para Rodapé 4">
            <a:extLst>
              <a:ext uri="{FF2B5EF4-FFF2-40B4-BE49-F238E27FC236}">
                <a16:creationId xmlns:a16="http://schemas.microsoft.com/office/drawing/2014/main" id="{17CDEB75-6377-41BE-840C-B31747AFF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3FC2F20D-D258-4AB2-ADDE-5CD67B0916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BA706-A5BF-41C2-8EF0-6FEFD778AE7D}" type="slidenum">
              <a:rPr lang="pt-BR" smtClean="0"/>
              <a:t>‹nº›</a:t>
            </a:fld>
            <a:endParaRPr lang="pt-BR"/>
          </a:p>
        </p:txBody>
      </p:sp>
    </p:spTree>
    <p:extLst>
      <p:ext uri="{BB962C8B-B14F-4D97-AF65-F5344CB8AC3E}">
        <p14:creationId xmlns:p14="http://schemas.microsoft.com/office/powerpoint/2010/main" val="1289424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D5AF373-5564-4B42-A1C1-C3B0DB154880}"/>
              </a:ext>
            </a:extLst>
          </p:cNvPr>
          <p:cNvSpPr txBox="1"/>
          <p:nvPr/>
        </p:nvSpPr>
        <p:spPr>
          <a:xfrm>
            <a:off x="4771759" y="6437868"/>
            <a:ext cx="2648482" cy="369332"/>
          </a:xfrm>
          <a:prstGeom prst="rect">
            <a:avLst/>
          </a:prstGeom>
          <a:noFill/>
        </p:spPr>
        <p:txBody>
          <a:bodyPr wrap="none" rtlCol="0">
            <a:spAutoFit/>
          </a:bodyPr>
          <a:lstStyle/>
          <a:p>
            <a:r>
              <a:rPr lang="pt-BR" dirty="0">
                <a:solidFill>
                  <a:schemeClr val="bg1"/>
                </a:solidFill>
              </a:rPr>
              <a:t>UNIÃO NORTE BRASILEIRA</a:t>
            </a:r>
          </a:p>
        </p:txBody>
      </p:sp>
    </p:spTree>
    <p:extLst>
      <p:ext uri="{BB962C8B-B14F-4D97-AF65-F5344CB8AC3E}">
        <p14:creationId xmlns:p14="http://schemas.microsoft.com/office/powerpoint/2010/main" val="1820672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laneta-terra-4 - Pensamento Verde">
            <a:extLst>
              <a:ext uri="{FF2B5EF4-FFF2-40B4-BE49-F238E27FC236}">
                <a16:creationId xmlns:a16="http://schemas.microsoft.com/office/drawing/2014/main" id="{4116F157-B4A7-4819-9D98-C4BC3A15CE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49" b="9036"/>
          <a:stretch/>
        </p:blipFill>
        <p:spPr bwMode="auto">
          <a:xfrm>
            <a:off x="-4" y="-204790"/>
            <a:ext cx="12191999" cy="706278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280EC9D9-0B69-4F18-BD3D-B4E543EF29DD}"/>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6666" r="5938" b="10834"/>
          <a:stretch/>
        </p:blipFill>
        <p:spPr>
          <a:xfrm>
            <a:off x="0" y="-274774"/>
            <a:ext cx="12312812" cy="7132774"/>
          </a:xfrm>
          <a:prstGeom prst="rect">
            <a:avLst/>
          </a:prstGeom>
        </p:spPr>
      </p:pic>
      <p:grpSp>
        <p:nvGrpSpPr>
          <p:cNvPr id="2" name="Agrupar 1">
            <a:extLst>
              <a:ext uri="{FF2B5EF4-FFF2-40B4-BE49-F238E27FC236}">
                <a16:creationId xmlns:a16="http://schemas.microsoft.com/office/drawing/2014/main" id="{CAE90D30-7F1B-4818-AC4F-2E794AC12B81}"/>
              </a:ext>
            </a:extLst>
          </p:cNvPr>
          <p:cNvGrpSpPr/>
          <p:nvPr/>
        </p:nvGrpSpPr>
        <p:grpSpPr>
          <a:xfrm>
            <a:off x="1676397" y="596767"/>
            <a:ext cx="8839203" cy="5664462"/>
            <a:chOff x="1676398" y="596770"/>
            <a:chExt cx="8839203" cy="5664462"/>
          </a:xfrm>
        </p:grpSpPr>
        <p:sp>
          <p:nvSpPr>
            <p:cNvPr id="7" name="Retângulo 6">
              <a:extLst>
                <a:ext uri="{FF2B5EF4-FFF2-40B4-BE49-F238E27FC236}">
                  <a16:creationId xmlns:a16="http://schemas.microsoft.com/office/drawing/2014/main" id="{5CF1BE3B-1AC8-4AF2-A15C-7595AD6B511F}"/>
                </a:ext>
              </a:extLst>
            </p:cNvPr>
            <p:cNvSpPr/>
            <p:nvPr/>
          </p:nvSpPr>
          <p:spPr>
            <a:xfrm>
              <a:off x="1676398" y="920620"/>
              <a:ext cx="8839203" cy="5340612"/>
            </a:xfrm>
            <a:prstGeom prst="rect">
              <a:avLst/>
            </a:pr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61F4BC34-79CB-4F8F-B2D1-7E831940D637}"/>
                </a:ext>
              </a:extLst>
            </p:cNvPr>
            <p:cNvSpPr/>
            <p:nvPr/>
          </p:nvSpPr>
          <p:spPr>
            <a:xfrm rot="16200000">
              <a:off x="5772148" y="-1279983"/>
              <a:ext cx="647700" cy="4401205"/>
            </a:xfrm>
            <a:prstGeom prst="rect">
              <a:avLst/>
            </a:prstGeom>
            <a:solidFill>
              <a:srgbClr val="FFC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6" name="CaixaDeTexto 5">
            <a:extLst>
              <a:ext uri="{FF2B5EF4-FFF2-40B4-BE49-F238E27FC236}">
                <a16:creationId xmlns:a16="http://schemas.microsoft.com/office/drawing/2014/main" id="{11E75EE0-051F-4FB7-88EE-32F850EA2D6C}"/>
              </a:ext>
            </a:extLst>
          </p:cNvPr>
          <p:cNvSpPr txBox="1"/>
          <p:nvPr/>
        </p:nvSpPr>
        <p:spPr>
          <a:xfrm>
            <a:off x="2165430" y="2005873"/>
            <a:ext cx="7981951" cy="3170099"/>
          </a:xfrm>
          <a:prstGeom prst="rect">
            <a:avLst/>
          </a:prstGeom>
          <a:noFill/>
        </p:spPr>
        <p:txBody>
          <a:bodyPr wrap="square" rtlCol="0">
            <a:spAutoFit/>
          </a:bodyPr>
          <a:lstStyle/>
          <a:p>
            <a:pPr algn="ctr"/>
            <a:r>
              <a:rPr lang="pt-BR" sz="4000" dirty="0">
                <a:solidFill>
                  <a:schemeClr val="bg1"/>
                </a:solidFill>
              </a:rPr>
              <a:t>Não só existem outras formas de vida no Universo, como também algumas delas são más. E esse mal está trabalhando contra nós na Terra. </a:t>
            </a:r>
            <a:br>
              <a:rPr lang="pt-BR" sz="4000" dirty="0">
                <a:solidFill>
                  <a:schemeClr val="bg1"/>
                </a:solidFill>
              </a:rPr>
            </a:br>
            <a:endParaRPr lang="pt-BR" sz="4000" dirty="0">
              <a:solidFill>
                <a:schemeClr val="bg1"/>
              </a:solidFill>
            </a:endParaRPr>
          </a:p>
        </p:txBody>
      </p:sp>
    </p:spTree>
    <p:extLst>
      <p:ext uri="{BB962C8B-B14F-4D97-AF65-F5344CB8AC3E}">
        <p14:creationId xmlns:p14="http://schemas.microsoft.com/office/powerpoint/2010/main" val="4283171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Que homens já foram considerados Messias, antes e depois de Jesus? | Super">
            <a:extLst>
              <a:ext uri="{FF2B5EF4-FFF2-40B4-BE49-F238E27FC236}">
                <a16:creationId xmlns:a16="http://schemas.microsoft.com/office/drawing/2014/main" id="{DC04C479-33C6-43D7-9738-C40497F606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23" b="7290"/>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Agrupar 4">
            <a:extLst>
              <a:ext uri="{FF2B5EF4-FFF2-40B4-BE49-F238E27FC236}">
                <a16:creationId xmlns:a16="http://schemas.microsoft.com/office/drawing/2014/main" id="{EEB5FB74-6EEF-4A6D-83FD-FAD2EAF64E7D}"/>
              </a:ext>
            </a:extLst>
          </p:cNvPr>
          <p:cNvGrpSpPr/>
          <p:nvPr/>
        </p:nvGrpSpPr>
        <p:grpSpPr>
          <a:xfrm>
            <a:off x="1676397" y="596767"/>
            <a:ext cx="8839203" cy="5664462"/>
            <a:chOff x="1676398" y="596770"/>
            <a:chExt cx="8839203" cy="5664462"/>
          </a:xfrm>
        </p:grpSpPr>
        <p:sp>
          <p:nvSpPr>
            <p:cNvPr id="6" name="Retângulo 5">
              <a:extLst>
                <a:ext uri="{FF2B5EF4-FFF2-40B4-BE49-F238E27FC236}">
                  <a16:creationId xmlns:a16="http://schemas.microsoft.com/office/drawing/2014/main" id="{03F70172-4640-4471-9AEE-63FFBC961E60}"/>
                </a:ext>
              </a:extLst>
            </p:cNvPr>
            <p:cNvSpPr/>
            <p:nvPr/>
          </p:nvSpPr>
          <p:spPr>
            <a:xfrm>
              <a:off x="1676398" y="920620"/>
              <a:ext cx="8839203" cy="5340612"/>
            </a:xfrm>
            <a:prstGeom prst="rect">
              <a:avLst/>
            </a:pr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E49D8D39-1641-454F-8306-9DE648EC9415}"/>
                </a:ext>
              </a:extLst>
            </p:cNvPr>
            <p:cNvSpPr/>
            <p:nvPr/>
          </p:nvSpPr>
          <p:spPr>
            <a:xfrm rot="16200000">
              <a:off x="5772148" y="-1279983"/>
              <a:ext cx="647700" cy="4401205"/>
            </a:xfrm>
            <a:prstGeom prst="rect">
              <a:avLst/>
            </a:prstGeom>
            <a:solidFill>
              <a:srgbClr val="FFC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4" name="CaixaDeTexto 3">
            <a:extLst>
              <a:ext uri="{FF2B5EF4-FFF2-40B4-BE49-F238E27FC236}">
                <a16:creationId xmlns:a16="http://schemas.microsoft.com/office/drawing/2014/main" id="{913502D6-24DE-41C9-8896-99BAC8556303}"/>
              </a:ext>
            </a:extLst>
          </p:cNvPr>
          <p:cNvSpPr txBox="1"/>
          <p:nvPr/>
        </p:nvSpPr>
        <p:spPr>
          <a:xfrm>
            <a:off x="2309672" y="1841233"/>
            <a:ext cx="7572649" cy="3293209"/>
          </a:xfrm>
          <a:prstGeom prst="rect">
            <a:avLst/>
          </a:prstGeom>
          <a:noFill/>
        </p:spPr>
        <p:txBody>
          <a:bodyPr wrap="square" rtlCol="0">
            <a:spAutoFit/>
          </a:bodyPr>
          <a:lstStyle/>
          <a:p>
            <a:pPr algn="ctr"/>
            <a:r>
              <a:rPr lang="pt-BR" sz="3600" dirty="0">
                <a:solidFill>
                  <a:schemeClr val="bg1"/>
                </a:solidFill>
              </a:rPr>
              <a:t>“Pois Nele foram criadas todas as coisas nos céus e na terra, as visíveis e as invisíveis, sejam tronos ou soberanias, poderes ou autoridades; todas as coisas foram criadas por Ele e para Ele”</a:t>
            </a:r>
          </a:p>
          <a:p>
            <a:pPr algn="ctr"/>
            <a:r>
              <a:rPr lang="pt-BR" sz="2800" dirty="0">
                <a:solidFill>
                  <a:schemeClr val="bg1"/>
                </a:solidFill>
              </a:rPr>
              <a:t>(Colossenses 1:16, NVI). </a:t>
            </a:r>
          </a:p>
        </p:txBody>
      </p:sp>
    </p:spTree>
    <p:extLst>
      <p:ext uri="{BB962C8B-B14F-4D97-AF65-F5344CB8AC3E}">
        <p14:creationId xmlns:p14="http://schemas.microsoft.com/office/powerpoint/2010/main" val="3130015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Que homens já foram considerados Messias, antes e depois de Jesus? | Super">
            <a:extLst>
              <a:ext uri="{FF2B5EF4-FFF2-40B4-BE49-F238E27FC236}">
                <a16:creationId xmlns:a16="http://schemas.microsoft.com/office/drawing/2014/main" id="{DC04C479-33C6-43D7-9738-C40497F606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591"/>
          <a:stretch/>
        </p:blipFill>
        <p:spPr bwMode="auto">
          <a:xfrm>
            <a:off x="4289425" y="0"/>
            <a:ext cx="79025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5E9BD5F6-4385-48F4-B804-79F7E2AED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664613" y="1207928"/>
            <a:ext cx="5325880" cy="3785652"/>
          </a:xfrm>
          <a:prstGeom prst="rect">
            <a:avLst/>
          </a:prstGeom>
          <a:noFill/>
        </p:spPr>
        <p:txBody>
          <a:bodyPr wrap="square" rtlCol="0">
            <a:spAutoFit/>
          </a:bodyPr>
          <a:lstStyle/>
          <a:p>
            <a:pPr algn="ctr"/>
            <a:r>
              <a:rPr lang="pt-BR" sz="4000" dirty="0">
                <a:solidFill>
                  <a:schemeClr val="bg1"/>
                </a:solidFill>
              </a:rPr>
              <a:t>A Bíblia está falando sobre Jesus como o Criador de todas as coisas, tanto na Terra quanto no Céu, “as visíveis e as invisíveis”. </a:t>
            </a:r>
          </a:p>
        </p:txBody>
      </p:sp>
    </p:spTree>
    <p:extLst>
      <p:ext uri="{BB962C8B-B14F-4D97-AF65-F5344CB8AC3E}">
        <p14:creationId xmlns:p14="http://schemas.microsoft.com/office/powerpoint/2010/main" val="1786740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Você consegue imaginar como será o Céu? - Universal.org - Portal Oficial da  Igreja Universal do Reino de Deus - Universal.org – Portal Oficial da  Igreja Universal do Reino de Deus">
            <a:extLst>
              <a:ext uri="{FF2B5EF4-FFF2-40B4-BE49-F238E27FC236}">
                <a16:creationId xmlns:a16="http://schemas.microsoft.com/office/drawing/2014/main" id="{D4217A1B-6D40-4F4D-8BA8-92B33A8DC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0"/>
            <a:ext cx="12255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m 11">
            <a:extLst>
              <a:ext uri="{FF2B5EF4-FFF2-40B4-BE49-F238E27FC236}">
                <a16:creationId xmlns:a16="http://schemas.microsoft.com/office/drawing/2014/main" id="{32DBC597-AC07-4F3F-AE15-A780337C5C35}"/>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6666" r="5938" b="10834"/>
          <a:stretch/>
        </p:blipFill>
        <p:spPr>
          <a:xfrm>
            <a:off x="-63500" y="-2"/>
            <a:ext cx="12255500" cy="6858000"/>
          </a:xfrm>
          <a:prstGeom prst="rect">
            <a:avLst/>
          </a:prstGeom>
        </p:spPr>
      </p:pic>
      <p:grpSp>
        <p:nvGrpSpPr>
          <p:cNvPr id="10" name="Agrupar 9">
            <a:extLst>
              <a:ext uri="{FF2B5EF4-FFF2-40B4-BE49-F238E27FC236}">
                <a16:creationId xmlns:a16="http://schemas.microsoft.com/office/drawing/2014/main" id="{4E374077-13F2-4B23-B414-2CB7DFE9857B}"/>
              </a:ext>
            </a:extLst>
          </p:cNvPr>
          <p:cNvGrpSpPr/>
          <p:nvPr/>
        </p:nvGrpSpPr>
        <p:grpSpPr>
          <a:xfrm>
            <a:off x="261257" y="420913"/>
            <a:ext cx="11582400" cy="6270173"/>
            <a:chOff x="914400" y="920620"/>
            <a:chExt cx="9982198" cy="5016758"/>
          </a:xfrm>
        </p:grpSpPr>
        <p:sp>
          <p:nvSpPr>
            <p:cNvPr id="7" name="Retângulo 6">
              <a:extLst>
                <a:ext uri="{FF2B5EF4-FFF2-40B4-BE49-F238E27FC236}">
                  <a16:creationId xmlns:a16="http://schemas.microsoft.com/office/drawing/2014/main" id="{5CF1BE3B-1AC8-4AF2-A15C-7595AD6B511F}"/>
                </a:ext>
              </a:extLst>
            </p:cNvPr>
            <p:cNvSpPr/>
            <p:nvPr/>
          </p:nvSpPr>
          <p:spPr>
            <a:xfrm>
              <a:off x="1295398" y="920620"/>
              <a:ext cx="9601200" cy="5016758"/>
            </a:xfrm>
            <a:prstGeom prst="rect">
              <a:avLst/>
            </a:pr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61F4BC34-79CB-4F8F-B2D1-7E831940D637}"/>
                </a:ext>
              </a:extLst>
            </p:cNvPr>
            <p:cNvSpPr/>
            <p:nvPr/>
          </p:nvSpPr>
          <p:spPr>
            <a:xfrm>
              <a:off x="914400" y="1228397"/>
              <a:ext cx="647700" cy="4401205"/>
            </a:xfrm>
            <a:prstGeom prst="rect">
              <a:avLst/>
            </a:prstGeom>
            <a:solidFill>
              <a:srgbClr val="FFC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5" name="CaixaDeTexto 4">
            <a:extLst>
              <a:ext uri="{FF2B5EF4-FFF2-40B4-BE49-F238E27FC236}">
                <a16:creationId xmlns:a16="http://schemas.microsoft.com/office/drawing/2014/main" id="{2496F435-2DBC-40AB-903D-790D0AEABCEB}"/>
              </a:ext>
            </a:extLst>
          </p:cNvPr>
          <p:cNvSpPr txBox="1"/>
          <p:nvPr/>
        </p:nvSpPr>
        <p:spPr>
          <a:xfrm>
            <a:off x="1249569" y="741024"/>
            <a:ext cx="10357305" cy="6370975"/>
          </a:xfrm>
          <a:prstGeom prst="rect">
            <a:avLst/>
          </a:prstGeom>
          <a:noFill/>
        </p:spPr>
        <p:txBody>
          <a:bodyPr wrap="square" rtlCol="0">
            <a:spAutoFit/>
          </a:bodyPr>
          <a:lstStyle/>
          <a:p>
            <a:pPr algn="ctr"/>
            <a:r>
              <a:rPr lang="pt-BR" sz="3400" dirty="0">
                <a:solidFill>
                  <a:schemeClr val="bg1"/>
                </a:solidFill>
              </a:rPr>
              <a:t>“Então estourou a guerra no Céu. Miguel e os Seus anjos lutaram contra o dragão. Também o dragão e os seus anjos lutaram, mas não conseguiram sair vitoriosos e não havia mais lugar para eles no Céu. E foi expulso o grande dragão, a antiga serpente, que se chama diabo e Satanás, o sedutor de todo o mundo. Ele foi atirado para a Terra, e, com ele, os seus anjos. [...] Por isso, alegrem-se, ó céus, e vocês que neles habitam. Ai da terra e do mar, pois o diabo desceu até vocês, cheio de fúria, sabendo que pouco tempo lhe resta” </a:t>
            </a:r>
          </a:p>
          <a:p>
            <a:pPr algn="ctr"/>
            <a:r>
              <a:rPr lang="pt-BR" sz="3400" dirty="0">
                <a:solidFill>
                  <a:schemeClr val="bg1"/>
                </a:solidFill>
              </a:rPr>
              <a:t>(Apocalipse 12:7-12). </a:t>
            </a:r>
            <a:br>
              <a:rPr lang="pt-BR" sz="3400" dirty="0">
                <a:solidFill>
                  <a:schemeClr val="bg1"/>
                </a:solidFill>
              </a:rPr>
            </a:br>
            <a:endParaRPr lang="pt-BR" sz="3400" dirty="0">
              <a:solidFill>
                <a:schemeClr val="bg1"/>
              </a:solidFill>
            </a:endParaRPr>
          </a:p>
        </p:txBody>
      </p:sp>
    </p:spTree>
    <p:extLst>
      <p:ext uri="{BB962C8B-B14F-4D97-AF65-F5344CB8AC3E}">
        <p14:creationId xmlns:p14="http://schemas.microsoft.com/office/powerpoint/2010/main" val="1016537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osmos - 7 provas de que você e todo o universo estão interligados">
            <a:extLst>
              <a:ext uri="{FF2B5EF4-FFF2-40B4-BE49-F238E27FC236}">
                <a16:creationId xmlns:a16="http://schemas.microsoft.com/office/drawing/2014/main" id="{94DE31E9-5BA9-4ED5-A1B8-ACF18B06BD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7" r="16292"/>
          <a:stretch/>
        </p:blipFill>
        <p:spPr bwMode="auto">
          <a:xfrm>
            <a:off x="2706922" y="0"/>
            <a:ext cx="948507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94757CD5-6167-476F-8D14-0FFD14136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174171" y="1190171"/>
            <a:ext cx="5921829" cy="5816977"/>
          </a:xfrm>
          <a:prstGeom prst="rect">
            <a:avLst/>
          </a:prstGeom>
          <a:noFill/>
        </p:spPr>
        <p:txBody>
          <a:bodyPr wrap="square" rtlCol="0">
            <a:spAutoFit/>
          </a:bodyPr>
          <a:lstStyle/>
          <a:p>
            <a:pPr algn="ctr"/>
            <a:r>
              <a:rPr lang="pt-BR" sz="4000" b="1" dirty="0">
                <a:solidFill>
                  <a:srgbClr val="FFC000"/>
                </a:solidFill>
              </a:rPr>
              <a:t>O QUE A BÍBLIA ESTÁ DIZENDO?</a:t>
            </a:r>
          </a:p>
          <a:p>
            <a:pPr marL="571500" indent="-571500" algn="ctr">
              <a:buFontTx/>
              <a:buChar char="-"/>
            </a:pPr>
            <a:r>
              <a:rPr lang="pt-BR" sz="3600" dirty="0">
                <a:solidFill>
                  <a:schemeClr val="bg1"/>
                </a:solidFill>
              </a:rPr>
              <a:t>Não estamos sozinhos no cosmos.</a:t>
            </a:r>
          </a:p>
          <a:p>
            <a:pPr marL="571500" indent="-571500" algn="ctr">
              <a:buFontTx/>
              <a:buChar char="-"/>
            </a:pPr>
            <a:r>
              <a:rPr lang="pt-BR" sz="3600" dirty="0">
                <a:solidFill>
                  <a:schemeClr val="bg1"/>
                </a:solidFill>
              </a:rPr>
              <a:t>Algumas dessas formas de vida são hostis, são más e trouxeram o mal para a Terra. </a:t>
            </a:r>
            <a:br>
              <a:rPr lang="pt-BR" sz="3600" dirty="0">
                <a:solidFill>
                  <a:schemeClr val="bg1"/>
                </a:solidFill>
              </a:rPr>
            </a:br>
            <a:endParaRPr lang="pt-BR" sz="3600" dirty="0">
              <a:solidFill>
                <a:schemeClr val="bg1"/>
              </a:solidFill>
            </a:endParaRPr>
          </a:p>
          <a:p>
            <a:pPr marL="571500" indent="-571500" algn="ctr">
              <a:buFontTx/>
              <a:buChar char="-"/>
            </a:pPr>
            <a:endParaRPr lang="pt-BR" sz="4000" b="1" dirty="0">
              <a:solidFill>
                <a:schemeClr val="bg1"/>
              </a:solidFill>
            </a:endParaRPr>
          </a:p>
        </p:txBody>
      </p:sp>
    </p:spTree>
    <p:extLst>
      <p:ext uri="{BB962C8B-B14F-4D97-AF65-F5344CB8AC3E}">
        <p14:creationId xmlns:p14="http://schemas.microsoft.com/office/powerpoint/2010/main" val="680259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osmos - 7 provas de que você e todo o universo estão interligados">
            <a:extLst>
              <a:ext uri="{FF2B5EF4-FFF2-40B4-BE49-F238E27FC236}">
                <a16:creationId xmlns:a16="http://schemas.microsoft.com/office/drawing/2014/main" id="{94DE31E9-5BA9-4ED5-A1B8-ACF18B06BD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7" r="16292"/>
          <a:stretch/>
        </p:blipFill>
        <p:spPr bwMode="auto">
          <a:xfrm>
            <a:off x="2706922" y="0"/>
            <a:ext cx="948507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94757CD5-6167-476F-8D14-0FFD14136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348343" y="2075542"/>
            <a:ext cx="5921829" cy="3416320"/>
          </a:xfrm>
          <a:prstGeom prst="rect">
            <a:avLst/>
          </a:prstGeom>
          <a:noFill/>
        </p:spPr>
        <p:txBody>
          <a:bodyPr wrap="square" rtlCol="0">
            <a:spAutoFit/>
          </a:bodyPr>
          <a:lstStyle/>
          <a:p>
            <a:pPr algn="ctr"/>
            <a:r>
              <a:rPr lang="pt-BR" sz="3600" dirty="0">
                <a:solidFill>
                  <a:schemeClr val="bg1"/>
                </a:solidFill>
              </a:rPr>
              <a:t>Existe um Conflito cósmico – um confronto entre o bem e o mal que, embora tenha começado em outra parte da criação, tem se desenrolado aqui na Terra.</a:t>
            </a:r>
            <a:endParaRPr lang="pt-BR" sz="4000" b="1" dirty="0">
              <a:solidFill>
                <a:schemeClr val="bg1"/>
              </a:solidFill>
            </a:endParaRPr>
          </a:p>
        </p:txBody>
      </p:sp>
    </p:spTree>
    <p:extLst>
      <p:ext uri="{BB962C8B-B14F-4D97-AF65-F5344CB8AC3E}">
        <p14:creationId xmlns:p14="http://schemas.microsoft.com/office/powerpoint/2010/main" val="19704658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3E16C7D-D0C3-44B5-B9A3-20AD14ABFC73}"/>
              </a:ext>
            </a:extLst>
          </p:cNvPr>
          <p:cNvPicPr>
            <a:picLocks noChangeAspect="1"/>
          </p:cNvPicPr>
          <p:nvPr/>
        </p:nvPicPr>
        <p:blipFill>
          <a:blip r:embed="rId3"/>
          <a:stretch>
            <a:fillRect/>
          </a:stretch>
        </p:blipFill>
        <p:spPr>
          <a:xfrm>
            <a:off x="6495405" y="3168381"/>
            <a:ext cx="5384801" cy="3365501"/>
          </a:xfrm>
          <a:prstGeom prst="rect">
            <a:avLst/>
          </a:prstGeom>
        </p:spPr>
      </p:pic>
      <p:pic>
        <p:nvPicPr>
          <p:cNvPr id="12292" name="Picture 4" descr="Venha o teu reino” — mas quando? | Fácil de Ler">
            <a:extLst>
              <a:ext uri="{FF2B5EF4-FFF2-40B4-BE49-F238E27FC236}">
                <a16:creationId xmlns:a16="http://schemas.microsoft.com/office/drawing/2014/main" id="{F644C5B7-299E-4849-AD97-5291530240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830"/>
          <a:stretch/>
        </p:blipFill>
        <p:spPr bwMode="auto">
          <a:xfrm>
            <a:off x="6495405" y="324118"/>
            <a:ext cx="5384801" cy="312452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238AD77F-6C0E-427D-8A1A-592D85912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aixaDeTexto 1">
            <a:extLst>
              <a:ext uri="{FF2B5EF4-FFF2-40B4-BE49-F238E27FC236}">
                <a16:creationId xmlns:a16="http://schemas.microsoft.com/office/drawing/2014/main" id="{732B7576-46E0-460E-A68C-0B6444626D9E}"/>
              </a:ext>
            </a:extLst>
          </p:cNvPr>
          <p:cNvSpPr txBox="1"/>
          <p:nvPr/>
        </p:nvSpPr>
        <p:spPr>
          <a:xfrm>
            <a:off x="311794" y="940262"/>
            <a:ext cx="5384801" cy="5016758"/>
          </a:xfrm>
          <a:prstGeom prst="rect">
            <a:avLst/>
          </a:prstGeom>
          <a:noFill/>
        </p:spPr>
        <p:txBody>
          <a:bodyPr wrap="square" rtlCol="0">
            <a:spAutoFit/>
          </a:bodyPr>
          <a:lstStyle/>
          <a:p>
            <a:pPr algn="ctr"/>
            <a:r>
              <a:rPr lang="pt-BR" sz="3600" dirty="0">
                <a:solidFill>
                  <a:schemeClr val="bg1"/>
                </a:solidFill>
              </a:rPr>
              <a:t>“O mundo dá voltas e reviravoltas, Mas uma coisa nunca muda. Em todos os meus anos, isso nunca mudou, Por mais que você disfarce, de fato nunca muda: A luta perpétua entre o Bem e o Mal”</a:t>
            </a:r>
          </a:p>
          <a:p>
            <a:pPr algn="ctr"/>
            <a:r>
              <a:rPr lang="pt-BR" sz="2800" b="1" dirty="0">
                <a:solidFill>
                  <a:schemeClr val="bg1"/>
                </a:solidFill>
              </a:rPr>
              <a:t>(T. S. Eliot )</a:t>
            </a:r>
          </a:p>
        </p:txBody>
      </p:sp>
    </p:spTree>
    <p:extLst>
      <p:ext uri="{BB962C8B-B14F-4D97-AF65-F5344CB8AC3E}">
        <p14:creationId xmlns:p14="http://schemas.microsoft.com/office/powerpoint/2010/main" val="3844651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O bem: como se manifestam o bem e o mal em nossas vidas?">
            <a:extLst>
              <a:ext uri="{FF2B5EF4-FFF2-40B4-BE49-F238E27FC236}">
                <a16:creationId xmlns:a16="http://schemas.microsoft.com/office/drawing/2014/main" id="{BA3B610D-A3F1-4E61-9320-846533C34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rotWithShape="1">
          <a:blip r:embed="rId4">
            <a:extLst>
              <a:ext uri="{28A0092B-C50C-407E-A947-70E740481C1C}">
                <a14:useLocalDpi xmlns:a14="http://schemas.microsoft.com/office/drawing/2010/main" val="0"/>
              </a:ext>
            </a:extLst>
          </a:blip>
          <a:srcRect l="7476" r="216"/>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447973" y="889842"/>
            <a:ext cx="5090884" cy="5078313"/>
          </a:xfrm>
          <a:prstGeom prst="rect">
            <a:avLst/>
          </a:prstGeom>
          <a:noFill/>
        </p:spPr>
        <p:txBody>
          <a:bodyPr wrap="square" rtlCol="0">
            <a:spAutoFit/>
          </a:bodyPr>
          <a:lstStyle/>
          <a:p>
            <a:pPr algn="ctr"/>
            <a:r>
              <a:rPr lang="pt-BR" sz="3600" dirty="0">
                <a:solidFill>
                  <a:schemeClr val="bg1"/>
                </a:solidFill>
              </a:rPr>
              <a:t>Bom e ruim’,  ‘bom e mau’, travaram na terra uma luta terrível, milenar; e embora o segundo valor há muito predomine, ainda agora não faltam lugares em que a luta não foi decidida”</a:t>
            </a:r>
          </a:p>
          <a:p>
            <a:pPr algn="ctr"/>
            <a:r>
              <a:rPr lang="pt-BR" sz="2800" b="1" dirty="0">
                <a:solidFill>
                  <a:schemeClr val="bg1"/>
                </a:solidFill>
              </a:rPr>
              <a:t>(Friedrich Nietzsche) </a:t>
            </a:r>
          </a:p>
        </p:txBody>
      </p:sp>
    </p:spTree>
    <p:extLst>
      <p:ext uri="{BB962C8B-B14F-4D97-AF65-F5344CB8AC3E}">
        <p14:creationId xmlns:p14="http://schemas.microsoft.com/office/powerpoint/2010/main" val="1785796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Tristeza profunda pode ser superada com atitudes positivas">
            <a:extLst>
              <a:ext uri="{FF2B5EF4-FFF2-40B4-BE49-F238E27FC236}">
                <a16:creationId xmlns:a16="http://schemas.microsoft.com/office/drawing/2014/main" id="{4C9F59A6-EE7C-431C-B54E-38AE0B659A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50" r="16323" b="4467"/>
          <a:stretch/>
        </p:blipFill>
        <p:spPr bwMode="auto">
          <a:xfrm>
            <a:off x="6007099" y="0"/>
            <a:ext cx="61849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C07D24F3-FE15-4EB4-B143-5E277A23D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 name="CaixaDeTexto 5">
            <a:extLst>
              <a:ext uri="{FF2B5EF4-FFF2-40B4-BE49-F238E27FC236}">
                <a16:creationId xmlns:a16="http://schemas.microsoft.com/office/drawing/2014/main" id="{11E75EE0-051F-4FB7-88EE-32F850EA2D6C}"/>
              </a:ext>
            </a:extLst>
          </p:cNvPr>
          <p:cNvSpPr txBox="1"/>
          <p:nvPr/>
        </p:nvSpPr>
        <p:spPr>
          <a:xfrm>
            <a:off x="495377" y="1424454"/>
            <a:ext cx="4610023" cy="3785652"/>
          </a:xfrm>
          <a:prstGeom prst="rect">
            <a:avLst/>
          </a:prstGeom>
          <a:noFill/>
        </p:spPr>
        <p:txBody>
          <a:bodyPr wrap="square" rtlCol="0">
            <a:spAutoFit/>
          </a:bodyPr>
          <a:lstStyle/>
          <a:p>
            <a:pPr algn="ctr"/>
            <a:r>
              <a:rPr lang="pt-BR" sz="4000" b="1" dirty="0">
                <a:solidFill>
                  <a:srgbClr val="FFC000"/>
                </a:solidFill>
              </a:rPr>
              <a:t>SE DEUS SABE DE TUDO, É CHEIO DE AMOR E PODER, POR QUE ENTÃO EXISTE TANTO MAL NO MUNDO? </a:t>
            </a:r>
          </a:p>
        </p:txBody>
      </p:sp>
    </p:spTree>
    <p:extLst>
      <p:ext uri="{BB962C8B-B14F-4D97-AF65-F5344CB8AC3E}">
        <p14:creationId xmlns:p14="http://schemas.microsoft.com/office/powerpoint/2010/main" val="3536679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50 Detalhes da Bíblia que COM CERTEZA você não reparou (mas te deixarão de  boca aberta)">
            <a:extLst>
              <a:ext uri="{FF2B5EF4-FFF2-40B4-BE49-F238E27FC236}">
                <a16:creationId xmlns:a16="http://schemas.microsoft.com/office/drawing/2014/main" id="{35B9BBB8-878B-4F75-BAFA-48139B7B1D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415"/>
          <a:stretch/>
        </p:blipFill>
        <p:spPr bwMode="auto">
          <a:xfrm>
            <a:off x="4274716" y="0"/>
            <a:ext cx="79172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05C4419-A708-4210-BD27-8EC753B60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222928" y="1843949"/>
            <a:ext cx="5364584" cy="3170099"/>
          </a:xfrm>
          <a:prstGeom prst="rect">
            <a:avLst/>
          </a:prstGeom>
          <a:noFill/>
        </p:spPr>
        <p:txBody>
          <a:bodyPr wrap="square" rtlCol="0">
            <a:spAutoFit/>
          </a:bodyPr>
          <a:lstStyle/>
          <a:p>
            <a:pPr algn="ctr"/>
            <a:r>
              <a:rPr lang="pt-BR" sz="4000" b="1" dirty="0">
                <a:solidFill>
                  <a:schemeClr val="bg1"/>
                </a:solidFill>
              </a:rPr>
              <a:t>As três mensagens angélicas são fundamentais para responder a essa pergunta!</a:t>
            </a:r>
          </a:p>
        </p:txBody>
      </p:sp>
    </p:spTree>
    <p:extLst>
      <p:ext uri="{BB962C8B-B14F-4D97-AF65-F5344CB8AC3E}">
        <p14:creationId xmlns:p14="http://schemas.microsoft.com/office/powerpoint/2010/main" val="1423794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31A94A7F-AD3B-42EC-BF13-25A49076AA6F}"/>
              </a:ext>
            </a:extLst>
          </p:cNvPr>
          <p:cNvSpPr txBox="1"/>
          <p:nvPr/>
        </p:nvSpPr>
        <p:spPr>
          <a:xfrm>
            <a:off x="4771759" y="6488668"/>
            <a:ext cx="2648482" cy="369332"/>
          </a:xfrm>
          <a:prstGeom prst="rect">
            <a:avLst/>
          </a:prstGeom>
          <a:noFill/>
        </p:spPr>
        <p:txBody>
          <a:bodyPr wrap="none" rtlCol="0">
            <a:spAutoFit/>
          </a:bodyPr>
          <a:lstStyle/>
          <a:p>
            <a:r>
              <a:rPr lang="pt-BR" dirty="0">
                <a:solidFill>
                  <a:schemeClr val="bg1"/>
                </a:solidFill>
              </a:rPr>
              <a:t>UNIÃO NORTE BRASILEIRA</a:t>
            </a:r>
          </a:p>
        </p:txBody>
      </p:sp>
    </p:spTree>
    <p:extLst>
      <p:ext uri="{BB962C8B-B14F-4D97-AF65-F5344CB8AC3E}">
        <p14:creationId xmlns:p14="http://schemas.microsoft.com/office/powerpoint/2010/main" val="30087134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3722871-F700-4201-9A00-501B8852AAD0}"/>
              </a:ext>
            </a:extLst>
          </p:cNvPr>
          <p:cNvSpPr txBox="1"/>
          <p:nvPr/>
        </p:nvSpPr>
        <p:spPr>
          <a:xfrm>
            <a:off x="4808886" y="1117600"/>
            <a:ext cx="3319114" cy="646331"/>
          </a:xfrm>
          <a:prstGeom prst="rect">
            <a:avLst/>
          </a:prstGeom>
          <a:noFill/>
        </p:spPr>
        <p:txBody>
          <a:bodyPr wrap="none" rtlCol="0">
            <a:spAutoFit/>
          </a:bodyPr>
          <a:lstStyle/>
          <a:p>
            <a:r>
              <a:rPr lang="pt-BR" sz="3600" b="1" dirty="0">
                <a:solidFill>
                  <a:schemeClr val="bg1"/>
                </a:solidFill>
              </a:rPr>
              <a:t>PRÓXIMO TEMA</a:t>
            </a:r>
          </a:p>
        </p:txBody>
      </p:sp>
      <p:sp>
        <p:nvSpPr>
          <p:cNvPr id="3" name="CaixaDeTexto 2">
            <a:extLst>
              <a:ext uri="{FF2B5EF4-FFF2-40B4-BE49-F238E27FC236}">
                <a16:creationId xmlns:a16="http://schemas.microsoft.com/office/drawing/2014/main" id="{026AF939-F995-44EC-8E48-8D363876DF34}"/>
              </a:ext>
            </a:extLst>
          </p:cNvPr>
          <p:cNvSpPr txBox="1"/>
          <p:nvPr/>
        </p:nvSpPr>
        <p:spPr>
          <a:xfrm>
            <a:off x="4771759" y="6488668"/>
            <a:ext cx="2648482" cy="369332"/>
          </a:xfrm>
          <a:prstGeom prst="rect">
            <a:avLst/>
          </a:prstGeom>
          <a:noFill/>
        </p:spPr>
        <p:txBody>
          <a:bodyPr wrap="none" rtlCol="0">
            <a:spAutoFit/>
          </a:bodyPr>
          <a:lstStyle/>
          <a:p>
            <a:r>
              <a:rPr lang="pt-BR" dirty="0">
                <a:solidFill>
                  <a:schemeClr val="bg1"/>
                </a:solidFill>
              </a:rPr>
              <a:t>UNIÃO NORTE BRASILEIRA</a:t>
            </a:r>
          </a:p>
        </p:txBody>
      </p:sp>
    </p:spTree>
    <p:extLst>
      <p:ext uri="{BB962C8B-B14F-4D97-AF65-F5344CB8AC3E}">
        <p14:creationId xmlns:p14="http://schemas.microsoft.com/office/powerpoint/2010/main" val="1998043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D093B74-66DF-4504-83DA-98A64F543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700" y="0"/>
            <a:ext cx="88773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5E9BD5F6-4385-48F4-B804-79F7E2AED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913502D6-24DE-41C9-8896-99BAC8556303}"/>
              </a:ext>
            </a:extLst>
          </p:cNvPr>
          <p:cNvSpPr txBox="1"/>
          <p:nvPr/>
        </p:nvSpPr>
        <p:spPr>
          <a:xfrm>
            <a:off x="590550" y="920621"/>
            <a:ext cx="5448300" cy="5016758"/>
          </a:xfrm>
          <a:prstGeom prst="rect">
            <a:avLst/>
          </a:prstGeom>
          <a:noFill/>
        </p:spPr>
        <p:txBody>
          <a:bodyPr wrap="square" rtlCol="0">
            <a:spAutoFit/>
          </a:bodyPr>
          <a:lstStyle/>
          <a:p>
            <a:pPr algn="ctr"/>
            <a:r>
              <a:rPr lang="pt-BR" sz="4000" dirty="0">
                <a:solidFill>
                  <a:schemeClr val="bg1"/>
                </a:solidFill>
              </a:rPr>
              <a:t>O</a:t>
            </a:r>
            <a:r>
              <a:rPr lang="pt-BR" sz="4000" i="0" dirty="0">
                <a:solidFill>
                  <a:schemeClr val="bg1"/>
                </a:solidFill>
                <a:effectLst/>
              </a:rPr>
              <a:t> que enxergamos em contraste com o que de fato existe no espaço?</a:t>
            </a:r>
          </a:p>
          <a:p>
            <a:pPr algn="ctr"/>
            <a:endParaRPr lang="pt-BR" sz="4000" dirty="0">
              <a:solidFill>
                <a:schemeClr val="bg1"/>
              </a:solidFill>
            </a:endParaRPr>
          </a:p>
          <a:p>
            <a:pPr algn="ctr"/>
            <a:r>
              <a:rPr lang="pt-BR" sz="4000" i="0" dirty="0">
                <a:solidFill>
                  <a:schemeClr val="bg1"/>
                </a:solidFill>
                <a:effectLst/>
              </a:rPr>
              <a:t>- Bem menos do que uma gota d’água em um oceano.</a:t>
            </a:r>
            <a:r>
              <a:rPr lang="pt-BR" sz="4000" dirty="0">
                <a:solidFill>
                  <a:schemeClr val="bg1"/>
                </a:solidFill>
              </a:rPr>
              <a:t> </a:t>
            </a:r>
            <a:br>
              <a:rPr lang="pt-BR" sz="4000" dirty="0">
                <a:solidFill>
                  <a:schemeClr val="bg1"/>
                </a:solidFill>
              </a:rPr>
            </a:br>
            <a:endParaRPr lang="pt-BR" sz="4000" dirty="0">
              <a:solidFill>
                <a:schemeClr val="bg1"/>
              </a:solidFill>
            </a:endParaRPr>
          </a:p>
        </p:txBody>
      </p:sp>
    </p:spTree>
    <p:extLst>
      <p:ext uri="{BB962C8B-B14F-4D97-AF65-F5344CB8AC3E}">
        <p14:creationId xmlns:p14="http://schemas.microsoft.com/office/powerpoint/2010/main" val="3529092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2" name="Picture 4" descr="Saiba quais são Melhores praias de Massachusetts">
            <a:extLst>
              <a:ext uri="{FF2B5EF4-FFF2-40B4-BE49-F238E27FC236}">
                <a16:creationId xmlns:a16="http://schemas.microsoft.com/office/drawing/2014/main" id="{B96E98E8-243F-41D2-81FE-1BC3FCC183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0" t="9918" r="1795" b="15756"/>
          <a:stretch/>
        </p:blipFill>
        <p:spPr bwMode="auto">
          <a:xfrm>
            <a:off x="6121108" y="3429000"/>
            <a:ext cx="5550192" cy="304909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ucesso das galáxias: Nasa libera mais 3 músicas captadas no espaço - Olhar  Digital">
            <a:extLst>
              <a:ext uri="{FF2B5EF4-FFF2-40B4-BE49-F238E27FC236}">
                <a16:creationId xmlns:a16="http://schemas.microsoft.com/office/drawing/2014/main" id="{9DFBC2F8-A837-4BB2-8C85-FFFBE7C6E9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9" t="8656" r="2857" b="11027"/>
          <a:stretch/>
        </p:blipFill>
        <p:spPr bwMode="auto">
          <a:xfrm>
            <a:off x="6591300" y="482600"/>
            <a:ext cx="51054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238AD77F-6C0E-427D-8A1A-592D85912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aixaDeTexto 1">
            <a:extLst>
              <a:ext uri="{FF2B5EF4-FFF2-40B4-BE49-F238E27FC236}">
                <a16:creationId xmlns:a16="http://schemas.microsoft.com/office/drawing/2014/main" id="{732B7576-46E0-460E-A68C-0B6444626D9E}"/>
              </a:ext>
            </a:extLst>
          </p:cNvPr>
          <p:cNvSpPr txBox="1"/>
          <p:nvPr/>
        </p:nvSpPr>
        <p:spPr>
          <a:xfrm>
            <a:off x="368300" y="610136"/>
            <a:ext cx="5448300" cy="6247864"/>
          </a:xfrm>
          <a:prstGeom prst="rect">
            <a:avLst/>
          </a:prstGeom>
          <a:noFill/>
        </p:spPr>
        <p:txBody>
          <a:bodyPr wrap="square" rtlCol="0">
            <a:spAutoFit/>
          </a:bodyPr>
          <a:lstStyle/>
          <a:p>
            <a:pPr algn="ctr"/>
            <a:r>
              <a:rPr lang="pt-BR" sz="4000" dirty="0">
                <a:solidFill>
                  <a:schemeClr val="bg1"/>
                </a:solidFill>
              </a:rPr>
              <a:t>Estima-se que pode haver até 2 trilhões de galáxias em toda a criação. </a:t>
            </a:r>
            <a:r>
              <a:rPr lang="pt-BR" sz="4000" b="1" dirty="0">
                <a:solidFill>
                  <a:srgbClr val="FFC000"/>
                </a:solidFill>
              </a:rPr>
              <a:t>Trilhões! </a:t>
            </a:r>
          </a:p>
          <a:p>
            <a:pPr algn="ctr"/>
            <a:endParaRPr lang="pt-BR" sz="4000" dirty="0">
              <a:solidFill>
                <a:srgbClr val="FFC000"/>
              </a:solidFill>
            </a:endParaRPr>
          </a:p>
          <a:p>
            <a:pPr algn="ctr"/>
            <a:r>
              <a:rPr lang="pt-BR" sz="4000" i="0" dirty="0">
                <a:solidFill>
                  <a:schemeClr val="bg1"/>
                </a:solidFill>
                <a:effectLst/>
              </a:rPr>
              <a:t>- Existem mais estrelas do que todos os grãos de areia das praias do mundo inteiro. </a:t>
            </a:r>
            <a:br>
              <a:rPr lang="pt-BR" sz="4000" dirty="0">
                <a:solidFill>
                  <a:schemeClr val="bg1"/>
                </a:solidFill>
              </a:rPr>
            </a:br>
            <a:endParaRPr lang="pt-BR" sz="4000" dirty="0">
              <a:solidFill>
                <a:schemeClr val="bg1"/>
              </a:solidFill>
            </a:endParaRPr>
          </a:p>
        </p:txBody>
      </p:sp>
    </p:spTree>
    <p:extLst>
      <p:ext uri="{BB962C8B-B14F-4D97-AF65-F5344CB8AC3E}">
        <p14:creationId xmlns:p14="http://schemas.microsoft.com/office/powerpoint/2010/main" val="190313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Nuevos planetas: La NASA anuncia el mayor descubrimiento de exoplanetas  hasta la fecha | Ciencia | EL PAÍS">
            <a:extLst>
              <a:ext uri="{FF2B5EF4-FFF2-40B4-BE49-F238E27FC236}">
                <a16:creationId xmlns:a16="http://schemas.microsoft.com/office/drawing/2014/main" id="{D5114BE1-176E-4771-B29E-6D0FE0F34E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 y="0"/>
            <a:ext cx="1218723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03A42614-553A-4811-941E-6358101C9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6565900" y="1060321"/>
            <a:ext cx="5295900" cy="5632311"/>
          </a:xfrm>
          <a:prstGeom prst="rect">
            <a:avLst/>
          </a:prstGeom>
          <a:noFill/>
        </p:spPr>
        <p:txBody>
          <a:bodyPr wrap="square" rtlCol="0">
            <a:spAutoFit/>
          </a:bodyPr>
          <a:lstStyle/>
          <a:p>
            <a:pPr algn="ctr"/>
            <a:r>
              <a:rPr lang="pt-BR" sz="4000" dirty="0">
                <a:solidFill>
                  <a:schemeClr val="bg1"/>
                </a:solidFill>
              </a:rPr>
              <a:t>De acordo com a Nasa, já foram descobertos cerca de 4 mil exoplanetas.</a:t>
            </a:r>
          </a:p>
          <a:p>
            <a:pPr algn="ctr"/>
            <a:endParaRPr lang="pt-BR" sz="4000" dirty="0">
              <a:solidFill>
                <a:schemeClr val="bg1"/>
              </a:solidFill>
            </a:endParaRPr>
          </a:p>
          <a:p>
            <a:pPr algn="ctr"/>
            <a:r>
              <a:rPr lang="pt-BR" sz="4000" i="0" dirty="0">
                <a:solidFill>
                  <a:schemeClr val="bg1"/>
                </a:solidFill>
                <a:effectLst/>
              </a:rPr>
              <a:t>- Universo tem mais</a:t>
            </a:r>
            <a:br>
              <a:rPr lang="pt-BR" sz="4000" i="0" dirty="0">
                <a:solidFill>
                  <a:schemeClr val="bg1"/>
                </a:solidFill>
                <a:effectLst/>
              </a:rPr>
            </a:br>
            <a:r>
              <a:rPr lang="pt-BR" sz="4000" i="0" dirty="0">
                <a:solidFill>
                  <a:schemeClr val="bg1"/>
                </a:solidFill>
                <a:effectLst/>
              </a:rPr>
              <a:t>planetas do que somos capazes de imaginar. </a:t>
            </a:r>
            <a:br>
              <a:rPr lang="pt-BR" sz="4000" dirty="0">
                <a:solidFill>
                  <a:schemeClr val="bg1"/>
                </a:solidFill>
              </a:rPr>
            </a:br>
            <a:endParaRPr lang="pt-BR" sz="4000" dirty="0">
              <a:solidFill>
                <a:schemeClr val="bg1"/>
              </a:solidFill>
            </a:endParaRPr>
          </a:p>
        </p:txBody>
      </p:sp>
    </p:spTree>
    <p:extLst>
      <p:ext uri="{BB962C8B-B14F-4D97-AF65-F5344CB8AC3E}">
        <p14:creationId xmlns:p14="http://schemas.microsoft.com/office/powerpoint/2010/main" val="2640241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699D84F-AF8D-4C35-9974-B4B345FE03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871" t="1454" r="30127" b="11308"/>
          <a:stretch/>
        </p:blipFill>
        <p:spPr bwMode="auto">
          <a:xfrm>
            <a:off x="5473700" y="0"/>
            <a:ext cx="67183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94757CD5-6167-476F-8D14-0FFD14136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254000" y="946021"/>
            <a:ext cx="5448300" cy="6247864"/>
          </a:xfrm>
          <a:prstGeom prst="rect">
            <a:avLst/>
          </a:prstGeom>
          <a:noFill/>
        </p:spPr>
        <p:txBody>
          <a:bodyPr wrap="square" rtlCol="0">
            <a:spAutoFit/>
          </a:bodyPr>
          <a:lstStyle/>
          <a:p>
            <a:pPr algn="ctr"/>
            <a:r>
              <a:rPr lang="pt-BR" sz="4000" b="1" dirty="0">
                <a:solidFill>
                  <a:srgbClr val="FFC000"/>
                </a:solidFill>
              </a:rPr>
              <a:t>O QUE ISSO SIGNIFICA? </a:t>
            </a:r>
          </a:p>
          <a:p>
            <a:pPr algn="ctr"/>
            <a:endParaRPr lang="pt-BR" sz="4000" b="1" dirty="0">
              <a:solidFill>
                <a:schemeClr val="bg1"/>
              </a:solidFill>
            </a:endParaRPr>
          </a:p>
          <a:p>
            <a:pPr algn="ctr"/>
            <a:r>
              <a:rPr lang="pt-BR" sz="4000" dirty="0">
                <a:solidFill>
                  <a:schemeClr val="bg1"/>
                </a:solidFill>
              </a:rPr>
              <a:t>Que a probabilidade de estarmos sozinhos no Universo é muito pequena; podem existir outras formas de vida na inimaginável vastidão cósmica. </a:t>
            </a:r>
            <a:br>
              <a:rPr lang="pt-BR" sz="4000" b="1" dirty="0">
                <a:solidFill>
                  <a:schemeClr val="bg1"/>
                </a:solidFill>
              </a:rPr>
            </a:br>
            <a:endParaRPr lang="pt-BR" sz="4000" b="1" dirty="0">
              <a:solidFill>
                <a:schemeClr val="bg1"/>
              </a:solidFill>
            </a:endParaRPr>
          </a:p>
        </p:txBody>
      </p:sp>
    </p:spTree>
    <p:extLst>
      <p:ext uri="{BB962C8B-B14F-4D97-AF65-F5344CB8AC3E}">
        <p14:creationId xmlns:p14="http://schemas.microsoft.com/office/powerpoint/2010/main" val="84957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50 Detalhes da Bíblia que COM CERTEZA você não reparou (mas te deixarão de  boca aberta)">
            <a:extLst>
              <a:ext uri="{FF2B5EF4-FFF2-40B4-BE49-F238E27FC236}">
                <a16:creationId xmlns:a16="http://schemas.microsoft.com/office/drawing/2014/main" id="{35B9BBB8-878B-4F75-BAFA-48139B7B1D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415"/>
          <a:stretch/>
        </p:blipFill>
        <p:spPr bwMode="auto">
          <a:xfrm>
            <a:off x="4274716" y="0"/>
            <a:ext cx="79172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05C4419-A708-4210-BD27-8EC753B60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CaixaDeTexto 4">
            <a:extLst>
              <a:ext uri="{FF2B5EF4-FFF2-40B4-BE49-F238E27FC236}">
                <a16:creationId xmlns:a16="http://schemas.microsoft.com/office/drawing/2014/main" id="{2496F435-2DBC-40AB-903D-790D0AEABCEB}"/>
              </a:ext>
            </a:extLst>
          </p:cNvPr>
          <p:cNvSpPr txBox="1"/>
          <p:nvPr/>
        </p:nvSpPr>
        <p:spPr>
          <a:xfrm>
            <a:off x="222928" y="1536173"/>
            <a:ext cx="5364584" cy="3785652"/>
          </a:xfrm>
          <a:prstGeom prst="rect">
            <a:avLst/>
          </a:prstGeom>
          <a:noFill/>
        </p:spPr>
        <p:txBody>
          <a:bodyPr wrap="square" rtlCol="0">
            <a:spAutoFit/>
          </a:bodyPr>
          <a:lstStyle/>
          <a:p>
            <a:pPr algn="ctr"/>
            <a:r>
              <a:rPr lang="pt-BR" sz="4000" dirty="0">
                <a:solidFill>
                  <a:schemeClr val="bg1"/>
                </a:solidFill>
              </a:rPr>
              <a:t>A Bíblia Sagrada nos revela aquilo que o bom senso também nos indica: não estamos sozinhos em todo este vasto Universo. </a:t>
            </a:r>
          </a:p>
        </p:txBody>
      </p:sp>
    </p:spTree>
    <p:extLst>
      <p:ext uri="{BB962C8B-B14F-4D97-AF65-F5344CB8AC3E}">
        <p14:creationId xmlns:p14="http://schemas.microsoft.com/office/powerpoint/2010/main" val="1397564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greja Adventista do Sétimo Dia – Wikipédia, a enciclopédia livre">
            <a:extLst>
              <a:ext uri="{FF2B5EF4-FFF2-40B4-BE49-F238E27FC236}">
                <a16:creationId xmlns:a16="http://schemas.microsoft.com/office/drawing/2014/main" id="{B2B8568C-7EEE-4AF2-B4F5-88AABD3E3F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906"/>
          <a:stretch/>
        </p:blipFill>
        <p:spPr bwMode="auto">
          <a:xfrm>
            <a:off x="0" y="0"/>
            <a:ext cx="12191999" cy="6886579"/>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m 11">
            <a:extLst>
              <a:ext uri="{FF2B5EF4-FFF2-40B4-BE49-F238E27FC236}">
                <a16:creationId xmlns:a16="http://schemas.microsoft.com/office/drawing/2014/main" id="{32DBC597-AC07-4F3F-AE15-A780337C5C35}"/>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6666" r="5938" b="10834"/>
          <a:stretch/>
        </p:blipFill>
        <p:spPr>
          <a:xfrm>
            <a:off x="0" y="-1"/>
            <a:ext cx="12192000" cy="6858000"/>
          </a:xfrm>
          <a:prstGeom prst="rect">
            <a:avLst/>
          </a:prstGeom>
        </p:spPr>
      </p:pic>
      <p:grpSp>
        <p:nvGrpSpPr>
          <p:cNvPr id="10" name="Agrupar 9">
            <a:extLst>
              <a:ext uri="{FF2B5EF4-FFF2-40B4-BE49-F238E27FC236}">
                <a16:creationId xmlns:a16="http://schemas.microsoft.com/office/drawing/2014/main" id="{4E374077-13F2-4B23-B414-2CB7DFE9857B}"/>
              </a:ext>
            </a:extLst>
          </p:cNvPr>
          <p:cNvGrpSpPr/>
          <p:nvPr/>
        </p:nvGrpSpPr>
        <p:grpSpPr>
          <a:xfrm>
            <a:off x="952498" y="920620"/>
            <a:ext cx="10287001" cy="5016758"/>
            <a:chOff x="914400" y="920620"/>
            <a:chExt cx="9982198" cy="5016758"/>
          </a:xfrm>
        </p:grpSpPr>
        <p:sp>
          <p:nvSpPr>
            <p:cNvPr id="7" name="Retângulo 6">
              <a:extLst>
                <a:ext uri="{FF2B5EF4-FFF2-40B4-BE49-F238E27FC236}">
                  <a16:creationId xmlns:a16="http://schemas.microsoft.com/office/drawing/2014/main" id="{5CF1BE3B-1AC8-4AF2-A15C-7595AD6B511F}"/>
                </a:ext>
              </a:extLst>
            </p:cNvPr>
            <p:cNvSpPr/>
            <p:nvPr/>
          </p:nvSpPr>
          <p:spPr>
            <a:xfrm>
              <a:off x="1295398" y="920620"/>
              <a:ext cx="9601200" cy="5016758"/>
            </a:xfrm>
            <a:prstGeom prst="rect">
              <a:avLst/>
            </a:pr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61F4BC34-79CB-4F8F-B2D1-7E831940D637}"/>
                </a:ext>
              </a:extLst>
            </p:cNvPr>
            <p:cNvSpPr/>
            <p:nvPr/>
          </p:nvSpPr>
          <p:spPr>
            <a:xfrm>
              <a:off x="914400" y="1228397"/>
              <a:ext cx="647700" cy="4401205"/>
            </a:xfrm>
            <a:prstGeom prst="rect">
              <a:avLst/>
            </a:prstGeom>
            <a:solidFill>
              <a:srgbClr val="FFC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5" name="CaixaDeTexto 4">
            <a:extLst>
              <a:ext uri="{FF2B5EF4-FFF2-40B4-BE49-F238E27FC236}">
                <a16:creationId xmlns:a16="http://schemas.microsoft.com/office/drawing/2014/main" id="{2496F435-2DBC-40AB-903D-790D0AEABCEB}"/>
              </a:ext>
            </a:extLst>
          </p:cNvPr>
          <p:cNvSpPr txBox="1"/>
          <p:nvPr/>
        </p:nvSpPr>
        <p:spPr>
          <a:xfrm>
            <a:off x="1762488" y="1550463"/>
            <a:ext cx="9334497" cy="3785652"/>
          </a:xfrm>
          <a:prstGeom prst="rect">
            <a:avLst/>
          </a:prstGeom>
          <a:noFill/>
        </p:spPr>
        <p:txBody>
          <a:bodyPr wrap="square" rtlCol="0">
            <a:spAutoFit/>
          </a:bodyPr>
          <a:lstStyle/>
          <a:p>
            <a:pPr algn="ctr"/>
            <a:r>
              <a:rPr lang="pt-BR" sz="4000" b="1" dirty="0">
                <a:solidFill>
                  <a:srgbClr val="FFC20D"/>
                </a:solidFill>
              </a:rPr>
              <a:t>RELANCES DO DESCONHECIDO</a:t>
            </a:r>
          </a:p>
          <a:p>
            <a:pPr algn="ctr"/>
            <a:r>
              <a:rPr lang="pt-BR" sz="4000" dirty="0">
                <a:solidFill>
                  <a:schemeClr val="bg1"/>
                </a:solidFill>
              </a:rPr>
              <a:t>“A intenção dessa graça era que agora, mediante a igreja, a multiforme sabedoria de Deus se tornasse conhecida dos poderes e autoridades nas regiões celestiais”</a:t>
            </a:r>
          </a:p>
          <a:p>
            <a:pPr algn="ctr"/>
            <a:r>
              <a:rPr lang="pt-BR" sz="4000" dirty="0">
                <a:solidFill>
                  <a:schemeClr val="bg1"/>
                </a:solidFill>
              </a:rPr>
              <a:t>(Efésios 3:10, NVI). </a:t>
            </a:r>
          </a:p>
        </p:txBody>
      </p:sp>
    </p:spTree>
    <p:extLst>
      <p:ext uri="{BB962C8B-B14F-4D97-AF65-F5344CB8AC3E}">
        <p14:creationId xmlns:p14="http://schemas.microsoft.com/office/powerpoint/2010/main" val="4194592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laneta-terra-4 - Pensamento Verde">
            <a:extLst>
              <a:ext uri="{FF2B5EF4-FFF2-40B4-BE49-F238E27FC236}">
                <a16:creationId xmlns:a16="http://schemas.microsoft.com/office/drawing/2014/main" id="{4116F157-B4A7-4819-9D98-C4BC3A15CE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49" b="9036"/>
          <a:stretch/>
        </p:blipFill>
        <p:spPr bwMode="auto">
          <a:xfrm>
            <a:off x="-4" y="-204790"/>
            <a:ext cx="12191999" cy="706278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280EC9D9-0B69-4F18-BD3D-B4E543EF29DD}"/>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6666" r="5938" b="10834"/>
          <a:stretch/>
        </p:blipFill>
        <p:spPr>
          <a:xfrm>
            <a:off x="0" y="-274774"/>
            <a:ext cx="12312812" cy="7132774"/>
          </a:xfrm>
          <a:prstGeom prst="rect">
            <a:avLst/>
          </a:prstGeom>
        </p:spPr>
      </p:pic>
      <p:grpSp>
        <p:nvGrpSpPr>
          <p:cNvPr id="2" name="Agrupar 1">
            <a:extLst>
              <a:ext uri="{FF2B5EF4-FFF2-40B4-BE49-F238E27FC236}">
                <a16:creationId xmlns:a16="http://schemas.microsoft.com/office/drawing/2014/main" id="{CAE90D30-7F1B-4818-AC4F-2E794AC12B81}"/>
              </a:ext>
            </a:extLst>
          </p:cNvPr>
          <p:cNvGrpSpPr/>
          <p:nvPr/>
        </p:nvGrpSpPr>
        <p:grpSpPr>
          <a:xfrm>
            <a:off x="1676397" y="596767"/>
            <a:ext cx="8839203" cy="5664462"/>
            <a:chOff x="1676398" y="596770"/>
            <a:chExt cx="8839203" cy="5664462"/>
          </a:xfrm>
        </p:grpSpPr>
        <p:sp>
          <p:nvSpPr>
            <p:cNvPr id="7" name="Retângulo 6">
              <a:extLst>
                <a:ext uri="{FF2B5EF4-FFF2-40B4-BE49-F238E27FC236}">
                  <a16:creationId xmlns:a16="http://schemas.microsoft.com/office/drawing/2014/main" id="{5CF1BE3B-1AC8-4AF2-A15C-7595AD6B511F}"/>
                </a:ext>
              </a:extLst>
            </p:cNvPr>
            <p:cNvSpPr/>
            <p:nvPr/>
          </p:nvSpPr>
          <p:spPr>
            <a:xfrm>
              <a:off x="1676398" y="920620"/>
              <a:ext cx="8839203" cy="5340612"/>
            </a:xfrm>
            <a:prstGeom prst="rect">
              <a:avLst/>
            </a:pr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61F4BC34-79CB-4F8F-B2D1-7E831940D637}"/>
                </a:ext>
              </a:extLst>
            </p:cNvPr>
            <p:cNvSpPr/>
            <p:nvPr/>
          </p:nvSpPr>
          <p:spPr>
            <a:xfrm rot="16200000">
              <a:off x="5772148" y="-1279983"/>
              <a:ext cx="647700" cy="4401205"/>
            </a:xfrm>
            <a:prstGeom prst="rect">
              <a:avLst/>
            </a:prstGeom>
            <a:solidFill>
              <a:srgbClr val="FFC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6" name="CaixaDeTexto 5">
            <a:extLst>
              <a:ext uri="{FF2B5EF4-FFF2-40B4-BE49-F238E27FC236}">
                <a16:creationId xmlns:a16="http://schemas.microsoft.com/office/drawing/2014/main" id="{11E75EE0-051F-4FB7-88EE-32F850EA2D6C}"/>
              </a:ext>
            </a:extLst>
          </p:cNvPr>
          <p:cNvSpPr txBox="1"/>
          <p:nvPr/>
        </p:nvSpPr>
        <p:spPr>
          <a:xfrm>
            <a:off x="2165430" y="1536178"/>
            <a:ext cx="7981951" cy="4401205"/>
          </a:xfrm>
          <a:prstGeom prst="rect">
            <a:avLst/>
          </a:prstGeom>
          <a:noFill/>
        </p:spPr>
        <p:txBody>
          <a:bodyPr wrap="square" rtlCol="0">
            <a:spAutoFit/>
          </a:bodyPr>
          <a:lstStyle/>
          <a:p>
            <a:pPr algn="ctr"/>
            <a:r>
              <a:rPr lang="pt-BR" sz="4000" dirty="0">
                <a:solidFill>
                  <a:schemeClr val="bg1"/>
                </a:solidFill>
              </a:rPr>
              <a:t>“Pois a nossa luta não é contra pessoas, mas contra os poderes e autoridades, contra os dominadores deste mundo de trevas, contra as forças espirituais do mal nas regiões celestiais” </a:t>
            </a:r>
          </a:p>
          <a:p>
            <a:pPr algn="ctr"/>
            <a:r>
              <a:rPr lang="pt-BR" sz="4000" dirty="0">
                <a:solidFill>
                  <a:schemeClr val="bg1"/>
                </a:solidFill>
              </a:rPr>
              <a:t>(Efésios 6:12). </a:t>
            </a:r>
          </a:p>
        </p:txBody>
      </p:sp>
    </p:spTree>
    <p:extLst>
      <p:ext uri="{BB962C8B-B14F-4D97-AF65-F5344CB8AC3E}">
        <p14:creationId xmlns:p14="http://schemas.microsoft.com/office/powerpoint/2010/main" val="37310288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2379</Words>
  <Application>Microsoft Office PowerPoint</Application>
  <PresentationFormat>Widescreen</PresentationFormat>
  <Paragraphs>81</Paragraphs>
  <Slides>20</Slides>
  <Notes>17</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20</vt:i4>
      </vt:variant>
    </vt:vector>
  </HeadingPairs>
  <TitlesOfParts>
    <vt:vector size="27" baseType="lpstr">
      <vt:lpstr>Arial</vt:lpstr>
      <vt:lpstr>Calibri</vt:lpstr>
      <vt:lpstr>Calibri Light</vt:lpstr>
      <vt:lpstr>MrEavesXLSanNarOT-Reg</vt:lpstr>
      <vt:lpstr>WarnockPro-It</vt:lpstr>
      <vt:lpstr>WarnockPro-Regular</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cp:lastModifiedBy>weber di castro</cp:lastModifiedBy>
  <cp:revision>3</cp:revision>
  <dcterms:created xsi:type="dcterms:W3CDTF">2022-03-12T10:24:24Z</dcterms:created>
  <dcterms:modified xsi:type="dcterms:W3CDTF">2022-03-31T19:57:39Z</dcterms:modified>
</cp:coreProperties>
</file>